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2" r:id="rId4"/>
  </p:sldMasterIdLst>
  <p:notesMasterIdLst>
    <p:notesMasterId r:id="rId6"/>
  </p:notesMasterIdLst>
  <p:sldIdLst>
    <p:sldId id="256" r:id="rId5"/>
    <p:sldId id="259" r:id="rId7"/>
    <p:sldId id="394" r:id="rId8"/>
    <p:sldId id="395" r:id="rId9"/>
    <p:sldId id="396" r:id="rId10"/>
    <p:sldId id="397" r:id="rId11"/>
    <p:sldId id="398" r:id="rId12"/>
    <p:sldId id="399" r:id="rId13"/>
    <p:sldId id="400" r:id="rId14"/>
    <p:sldId id="401" r:id="rId15"/>
    <p:sldId id="402" r:id="rId16"/>
    <p:sldId id="446" r:id="rId17"/>
    <p:sldId id="412" r:id="rId18"/>
    <p:sldId id="413" r:id="rId19"/>
    <p:sldId id="414" r:id="rId20"/>
    <p:sldId id="415" r:id="rId21"/>
    <p:sldId id="416" r:id="rId22"/>
    <p:sldId id="417" r:id="rId23"/>
    <p:sldId id="418" r:id="rId24"/>
    <p:sldId id="419" r:id="rId25"/>
    <p:sldId id="420" r:id="rId26"/>
    <p:sldId id="421" r:id="rId27"/>
    <p:sldId id="422" r:id="rId28"/>
    <p:sldId id="423" r:id="rId29"/>
    <p:sldId id="424" r:id="rId30"/>
    <p:sldId id="425" r:id="rId31"/>
    <p:sldId id="426" r:id="rId32"/>
    <p:sldId id="427" r:id="rId33"/>
    <p:sldId id="428" r:id="rId34"/>
    <p:sldId id="429" r:id="rId35"/>
    <p:sldId id="430" r:id="rId36"/>
    <p:sldId id="431" r:id="rId37"/>
    <p:sldId id="432" r:id="rId38"/>
    <p:sldId id="433" r:id="rId39"/>
    <p:sldId id="434" r:id="rId40"/>
    <p:sldId id="435" r:id="rId41"/>
    <p:sldId id="436" r:id="rId42"/>
    <p:sldId id="437" r:id="rId43"/>
    <p:sldId id="438" r:id="rId44"/>
    <p:sldId id="439" r:id="rId45"/>
    <p:sldId id="440" r:id="rId46"/>
    <p:sldId id="295" r:id="rId47"/>
  </p:sldIdLst>
  <p:sldSz cx="9144000" cy="5143500" type="screen16x9"/>
  <p:notesSz cx="6858000" cy="9144000"/>
  <p:defaultTextStyle>
    <a:defPPr>
      <a:defRPr lang="zh-CN"/>
    </a:defPPr>
    <a:lvl1pPr algn="l" defTabSz="912495"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微软雅黑" panose="020B0503020204020204" charset="-122"/>
      </a:defRPr>
    </a:lvl1pPr>
    <a:lvl2pPr marL="457200" algn="l" defTabSz="912495"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微软雅黑" panose="020B0503020204020204" charset="-122"/>
      </a:defRPr>
    </a:lvl2pPr>
    <a:lvl3pPr marL="914400" algn="l" defTabSz="912495"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微软雅黑" panose="020B0503020204020204" charset="-122"/>
      </a:defRPr>
    </a:lvl3pPr>
    <a:lvl4pPr marL="1371600" algn="l" defTabSz="912495"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微软雅黑" panose="020B0503020204020204" charset="-122"/>
      </a:defRPr>
    </a:lvl4pPr>
    <a:lvl5pPr marL="1828800" algn="l" defTabSz="912495"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微软雅黑" panose="020B0503020204020204" charset="-122"/>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微软雅黑" panose="020B0503020204020204" charset="-122"/>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微软雅黑" panose="020B0503020204020204" charset="-122"/>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微软雅黑" panose="020B0503020204020204" charset="-122"/>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微软雅黑" panose="020B0503020204020204"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664" autoAdjust="0"/>
  </p:normalViewPr>
  <p:slideViewPr>
    <p:cSldViewPr>
      <p:cViewPr varScale="1">
        <p:scale>
          <a:sx n="120" d="100"/>
          <a:sy n="120" d="100"/>
        </p:scale>
        <p:origin x="-132" y="-102"/>
      </p:cViewPr>
      <p:guideLst>
        <p:guide orient="horz" pos="1677"/>
        <p:guide orient="horz" pos="2630"/>
        <p:guide orient="horz" pos="2773"/>
        <p:guide orient="horz" pos="3240"/>
        <p:guide orient="horz" pos="2232"/>
        <p:guide pos="2905"/>
        <p:guide pos="5760"/>
        <p:guide pos="4012"/>
        <p:guide pos="3069"/>
        <p:guide pos="3269"/>
        <p:guide pos="3688"/>
        <p:guide pos="2336"/>
        <p:guide pos="4967"/>
      </p:guideLst>
    </p:cSldViewPr>
  </p:slideViewPr>
  <p:notesTextViewPr>
    <p:cViewPr>
      <p:scale>
        <a:sx n="100" d="100"/>
        <a:sy n="100" d="100"/>
      </p:scale>
      <p:origin x="0" y="0"/>
    </p:cViewPr>
  </p:notesTextViewPr>
  <p:sorterViewPr>
    <p:cViewPr>
      <p:scale>
        <a:sx n="52" d="100"/>
        <a:sy n="52" d="100"/>
      </p:scale>
      <p:origin x="0" y="0"/>
    </p:cViewPr>
  </p:sorterViewPr>
  <p:notesViewPr>
    <p:cSldViewPr>
      <p:cViewPr varScale="1">
        <p:scale>
          <a:sx n="54" d="100"/>
          <a:sy n="54" d="100"/>
        </p:scale>
        <p:origin x="-2928" y="-84"/>
      </p:cViewPr>
      <p:guideLst>
        <p:guide orient="horz" pos="2981"/>
        <p:guide pos="217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0" Type="http://schemas.openxmlformats.org/officeDocument/2006/relationships/tableStyles" Target="tableStyles.xml"/><Relationship Id="rId5" Type="http://schemas.openxmlformats.org/officeDocument/2006/relationships/slide" Target="slides/slide1.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3765"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3765" fontAlgn="auto">
              <a:spcBef>
                <a:spcPts val="0"/>
              </a:spcBef>
              <a:spcAft>
                <a:spcPts val="0"/>
              </a:spcAft>
              <a:defRPr sz="1200" smtClean="0">
                <a:latin typeface="+mn-lt"/>
                <a:ea typeface="+mn-ea"/>
                <a:cs typeface="+mn-cs"/>
              </a:defRPr>
            </a:lvl1pPr>
          </a:lstStyle>
          <a:p>
            <a:pPr>
              <a:defRPr/>
            </a:pPr>
            <a:fld id="{18D730F4-34A2-4BD5-808B-4BB62A47DFF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13765" fontAlgn="auto">
              <a:spcBef>
                <a:spcPts val="0"/>
              </a:spcBef>
              <a:spcAft>
                <a:spcPts val="0"/>
              </a:spcAft>
              <a:defRPr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13765" fontAlgn="auto">
              <a:spcBef>
                <a:spcPts val="0"/>
              </a:spcBef>
              <a:spcAft>
                <a:spcPts val="0"/>
              </a:spcAft>
              <a:defRPr sz="1200" smtClean="0">
                <a:latin typeface="+mn-lt"/>
                <a:ea typeface="+mn-ea"/>
                <a:cs typeface="+mn-cs"/>
              </a:defRPr>
            </a:lvl1pPr>
          </a:lstStyle>
          <a:p>
            <a:pPr>
              <a:defRPr/>
            </a:pPr>
            <a:fld id="{212586DB-00AE-44C3-8587-62585ADA0BD8}"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defTabSz="912495" rtl="0" fontAlgn="base">
      <a:spcBef>
        <a:spcPct val="30000"/>
      </a:spcBef>
      <a:spcAft>
        <a:spcPct val="0"/>
      </a:spcAft>
      <a:defRPr sz="1200" kern="1200">
        <a:solidFill>
          <a:schemeClr val="tx1"/>
        </a:solidFill>
        <a:latin typeface="+mn-lt"/>
        <a:ea typeface="+mn-ea"/>
        <a:cs typeface="+mn-cs"/>
      </a:defRPr>
    </a:lvl1pPr>
    <a:lvl2pPr marL="457200" algn="l" defTabSz="912495" rtl="0" fontAlgn="base">
      <a:spcBef>
        <a:spcPct val="30000"/>
      </a:spcBef>
      <a:spcAft>
        <a:spcPct val="0"/>
      </a:spcAft>
      <a:defRPr sz="1200" kern="1200">
        <a:solidFill>
          <a:schemeClr val="tx1"/>
        </a:solidFill>
        <a:latin typeface="+mn-lt"/>
        <a:ea typeface="+mn-ea"/>
        <a:cs typeface="+mn-cs"/>
      </a:defRPr>
    </a:lvl2pPr>
    <a:lvl3pPr marL="914400" algn="l" defTabSz="912495" rtl="0" fontAlgn="base">
      <a:spcBef>
        <a:spcPct val="30000"/>
      </a:spcBef>
      <a:spcAft>
        <a:spcPct val="0"/>
      </a:spcAft>
      <a:defRPr sz="1200" kern="1200">
        <a:solidFill>
          <a:schemeClr val="tx1"/>
        </a:solidFill>
        <a:latin typeface="+mn-lt"/>
        <a:ea typeface="+mn-ea"/>
        <a:cs typeface="+mn-cs"/>
      </a:defRPr>
    </a:lvl3pPr>
    <a:lvl4pPr marL="1371600" algn="l" defTabSz="912495" rtl="0" fontAlgn="base">
      <a:spcBef>
        <a:spcPct val="30000"/>
      </a:spcBef>
      <a:spcAft>
        <a:spcPct val="0"/>
      </a:spcAft>
      <a:defRPr sz="1200" kern="1200">
        <a:solidFill>
          <a:schemeClr val="tx1"/>
        </a:solidFill>
        <a:latin typeface="+mn-lt"/>
        <a:ea typeface="+mn-ea"/>
        <a:cs typeface="+mn-cs"/>
      </a:defRPr>
    </a:lvl4pPr>
    <a:lvl5pPr marL="1828800" algn="l" defTabSz="912495" rtl="0" fontAlgn="base">
      <a:spcBef>
        <a:spcPct val="30000"/>
      </a:spcBef>
      <a:spcAft>
        <a:spcPct val="0"/>
      </a:spcAft>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3200" algn="l" defTabSz="913765" rtl="0" eaLnBrk="1" latinLnBrk="0" hangingPunct="1">
      <a:defRPr sz="1200" kern="1200">
        <a:solidFill>
          <a:schemeClr val="tx1"/>
        </a:solidFill>
        <a:latin typeface="+mn-lt"/>
        <a:ea typeface="+mn-ea"/>
        <a:cs typeface="+mn-cs"/>
      </a:defRPr>
    </a:lvl7pPr>
    <a:lvl8pPr marL="3200400" algn="l" defTabSz="913765" rtl="0" eaLnBrk="1" latinLnBrk="0" hangingPunct="1">
      <a:defRPr sz="1200" kern="1200">
        <a:solidFill>
          <a:schemeClr val="tx1"/>
        </a:solidFill>
        <a:latin typeface="+mn-lt"/>
        <a:ea typeface="+mn-ea"/>
        <a:cs typeface="+mn-cs"/>
      </a:defRPr>
    </a:lvl8pPr>
    <a:lvl9pPr marL="365760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p:cNvSpPr>
          <p:nvPr>
            <p:ph type="sldImg"/>
          </p:nvPr>
        </p:nvSpPr>
        <p:spPr bwMode="auto">
          <a:noFill/>
          <a:ln>
            <a:solidFill>
              <a:srgbClr val="000000"/>
            </a:solidFill>
            <a:miter lim="800000"/>
          </a:ln>
        </p:spPr>
      </p:sp>
      <p:sp>
        <p:nvSpPr>
          <p:cNvPr id="163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6387"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2FCD702A-D527-451F-9175-33528B625B3A}"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p:cNvSpPr>
          <p:nvPr>
            <p:ph type="sldImg"/>
          </p:nvPr>
        </p:nvSpPr>
        <p:spPr bwMode="auto">
          <a:noFill/>
          <a:ln>
            <a:solidFill>
              <a:srgbClr val="000000"/>
            </a:solidFill>
            <a:miter lim="800000"/>
          </a:ln>
        </p:spPr>
      </p:sp>
      <p:sp>
        <p:nvSpPr>
          <p:cNvPr id="3891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8915"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ED62567D-2A7B-4F6B-B58F-C46BA0D34492}"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p:cNvSpPr>
          <p:nvPr>
            <p:ph type="sldImg"/>
          </p:nvPr>
        </p:nvSpPr>
        <p:spPr bwMode="auto">
          <a:noFill/>
          <a:ln>
            <a:solidFill>
              <a:srgbClr val="000000"/>
            </a:solidFill>
            <a:miter lim="800000"/>
          </a:ln>
        </p:spPr>
      </p:sp>
      <p:sp>
        <p:nvSpPr>
          <p:cNvPr id="4096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40963"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E1CC7F7E-438E-406B-B64C-1DA2587F4BF4}"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ln>
        </p:spPr>
      </p:sp>
      <p:sp>
        <p:nvSpPr>
          <p:cNvPr id="59394" name="Rectangle 3"/>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p:cNvSpPr>
          <p:nvPr>
            <p:ph type="sldImg"/>
          </p:nvPr>
        </p:nvSpPr>
        <p:spPr bwMode="auto">
          <a:noFill/>
          <a:ln>
            <a:solidFill>
              <a:srgbClr val="000000"/>
            </a:solidFill>
            <a:miter lim="800000"/>
          </a:ln>
        </p:spPr>
      </p:sp>
      <p:sp>
        <p:nvSpPr>
          <p:cNvPr id="6144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1443"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08DAE98A-EC26-428F-90C5-7F6CBABDA7C9}"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p:cNvSpPr>
          <p:nvPr>
            <p:ph type="sldImg"/>
          </p:nvPr>
        </p:nvSpPr>
        <p:spPr bwMode="auto">
          <a:noFill/>
          <a:ln>
            <a:solidFill>
              <a:srgbClr val="000000"/>
            </a:solidFill>
            <a:miter lim="800000"/>
          </a:ln>
        </p:spPr>
      </p:sp>
      <p:sp>
        <p:nvSpPr>
          <p:cNvPr id="634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3491"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F44AB4D9-02C3-4D6A-A20F-FAC10E575B22}"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bwMode="auto">
          <a:noFill/>
          <a:ln>
            <a:solidFill>
              <a:srgbClr val="000000"/>
            </a:solidFill>
            <a:miter lim="800000"/>
          </a:ln>
        </p:spPr>
      </p:sp>
      <p:sp>
        <p:nvSpPr>
          <p:cNvPr id="6553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5539"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23680781-C6EA-4803-9B7E-7639B78E060C}"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p:cNvSpPr>
          <p:nvPr>
            <p:ph type="sldImg"/>
          </p:nvPr>
        </p:nvSpPr>
        <p:spPr bwMode="auto">
          <a:noFill/>
          <a:ln>
            <a:solidFill>
              <a:srgbClr val="000000"/>
            </a:solidFill>
            <a:miter lim="800000"/>
          </a:ln>
        </p:spPr>
      </p:sp>
      <p:sp>
        <p:nvSpPr>
          <p:cNvPr id="675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7587"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E2AFCF2F-17C6-40BD-9F58-77FA87D1606A}"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p:cNvSpPr>
          <p:nvPr>
            <p:ph type="sldImg"/>
          </p:nvPr>
        </p:nvSpPr>
        <p:spPr bwMode="auto">
          <a:noFill/>
          <a:ln>
            <a:solidFill>
              <a:srgbClr val="000000"/>
            </a:solidFill>
            <a:miter lim="800000"/>
          </a:ln>
        </p:spPr>
      </p:sp>
      <p:sp>
        <p:nvSpPr>
          <p:cNvPr id="6963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9635"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95BDD7AE-3273-489B-B7EE-BC734A67A413}"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幻灯片图像占位符 1"/>
          <p:cNvSpPr>
            <a:spLocks noGrp="1" noRot="1" noChangeAspect="1"/>
          </p:cNvSpPr>
          <p:nvPr>
            <p:ph type="sldImg"/>
          </p:nvPr>
        </p:nvSpPr>
        <p:spPr bwMode="auto">
          <a:noFill/>
          <a:ln>
            <a:solidFill>
              <a:srgbClr val="000000"/>
            </a:solidFill>
            <a:miter lim="800000"/>
          </a:ln>
        </p:spPr>
      </p:sp>
      <p:sp>
        <p:nvSpPr>
          <p:cNvPr id="7168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71683"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68E0A4BD-7DF5-4076-A9C7-313C735A904B}"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幻灯片图像占位符 1"/>
          <p:cNvSpPr>
            <a:spLocks noGrp="1" noRot="1" noChangeAspect="1"/>
          </p:cNvSpPr>
          <p:nvPr>
            <p:ph type="sldImg"/>
          </p:nvPr>
        </p:nvSpPr>
        <p:spPr bwMode="auto">
          <a:noFill/>
          <a:ln>
            <a:solidFill>
              <a:srgbClr val="000000"/>
            </a:solidFill>
            <a:miter lim="800000"/>
          </a:ln>
        </p:spPr>
      </p:sp>
      <p:sp>
        <p:nvSpPr>
          <p:cNvPr id="7373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73731"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E25C9C6B-17DA-47FA-B0F5-DE919443E320}"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ln>
        </p:spPr>
      </p:sp>
      <p:sp>
        <p:nvSpPr>
          <p:cNvPr id="22530" name="Rectangle 3"/>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幻灯片图像占位符 1"/>
          <p:cNvSpPr>
            <a:spLocks noGrp="1" noRot="1" noChangeAspect="1"/>
          </p:cNvSpPr>
          <p:nvPr>
            <p:ph type="sldImg"/>
          </p:nvPr>
        </p:nvSpPr>
        <p:spPr bwMode="auto">
          <a:noFill/>
          <a:ln>
            <a:solidFill>
              <a:srgbClr val="000000"/>
            </a:solidFill>
            <a:miter lim="800000"/>
          </a:ln>
        </p:spPr>
      </p:sp>
      <p:sp>
        <p:nvSpPr>
          <p:cNvPr id="7577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75779"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78AB35DE-698A-4B91-8FFC-03CB2EFC0371}"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幻灯片图像占位符 1"/>
          <p:cNvSpPr>
            <a:spLocks noGrp="1" noRot="1" noChangeAspect="1"/>
          </p:cNvSpPr>
          <p:nvPr>
            <p:ph type="sldImg"/>
          </p:nvPr>
        </p:nvSpPr>
        <p:spPr bwMode="auto">
          <a:noFill/>
          <a:ln>
            <a:solidFill>
              <a:srgbClr val="000000"/>
            </a:solidFill>
            <a:miter lim="800000"/>
          </a:ln>
        </p:spPr>
      </p:sp>
      <p:sp>
        <p:nvSpPr>
          <p:cNvPr id="7782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77827"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D39890C9-8DC1-4172-A007-46E9A03A5346}"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幻灯片图像占位符 1"/>
          <p:cNvSpPr>
            <a:spLocks noGrp="1" noRot="1" noChangeAspect="1"/>
          </p:cNvSpPr>
          <p:nvPr>
            <p:ph type="sldImg"/>
          </p:nvPr>
        </p:nvSpPr>
        <p:spPr bwMode="auto">
          <a:noFill/>
          <a:ln>
            <a:solidFill>
              <a:srgbClr val="000000"/>
            </a:solidFill>
            <a:miter lim="800000"/>
          </a:ln>
        </p:spPr>
      </p:sp>
      <p:sp>
        <p:nvSpPr>
          <p:cNvPr id="7987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79875"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DBD2AB7D-53BC-4129-822F-822A1E3C340A}"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幻灯片图像占位符 1"/>
          <p:cNvSpPr>
            <a:spLocks noGrp="1" noRot="1" noChangeAspect="1"/>
          </p:cNvSpPr>
          <p:nvPr>
            <p:ph type="sldImg"/>
          </p:nvPr>
        </p:nvSpPr>
        <p:spPr bwMode="auto">
          <a:noFill/>
          <a:ln>
            <a:solidFill>
              <a:srgbClr val="000000"/>
            </a:solidFill>
            <a:miter lim="800000"/>
          </a:ln>
        </p:spPr>
      </p:sp>
      <p:sp>
        <p:nvSpPr>
          <p:cNvPr id="8192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81923"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CAE93040-7A61-4A89-AA59-89EA84533232}"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幻灯片图像占位符 1"/>
          <p:cNvSpPr>
            <a:spLocks noGrp="1" noRot="1" noChangeAspect="1"/>
          </p:cNvSpPr>
          <p:nvPr>
            <p:ph type="sldImg"/>
          </p:nvPr>
        </p:nvSpPr>
        <p:spPr bwMode="auto">
          <a:noFill/>
          <a:ln>
            <a:solidFill>
              <a:srgbClr val="000000"/>
            </a:solidFill>
            <a:miter lim="800000"/>
          </a:ln>
        </p:spPr>
      </p:sp>
      <p:sp>
        <p:nvSpPr>
          <p:cNvPr id="8397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83971"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85AB2359-6084-4C62-993F-F3CCEE39D2A6}"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幻灯片图像占位符 1"/>
          <p:cNvSpPr>
            <a:spLocks noGrp="1" noRot="1" noChangeAspect="1"/>
          </p:cNvSpPr>
          <p:nvPr>
            <p:ph type="sldImg"/>
          </p:nvPr>
        </p:nvSpPr>
        <p:spPr bwMode="auto">
          <a:noFill/>
          <a:ln>
            <a:solidFill>
              <a:srgbClr val="000000"/>
            </a:solidFill>
            <a:miter lim="800000"/>
          </a:ln>
        </p:spPr>
      </p:sp>
      <p:sp>
        <p:nvSpPr>
          <p:cNvPr id="8601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86019"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A44A0C29-2CA6-4FD8-871E-7587B77CD57E}"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p:cNvSpPr>
          <p:nvPr>
            <p:ph type="sldImg"/>
          </p:nvPr>
        </p:nvSpPr>
        <p:spPr bwMode="auto">
          <a:noFill/>
          <a:ln>
            <a:solidFill>
              <a:srgbClr val="000000"/>
            </a:solidFill>
            <a:miter lim="800000"/>
          </a:ln>
        </p:spPr>
      </p:sp>
      <p:sp>
        <p:nvSpPr>
          <p:cNvPr id="8806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88067"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929AD953-AF99-45EE-87E7-8B944993567D}"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幻灯片图像占位符 1"/>
          <p:cNvSpPr>
            <a:spLocks noGrp="1" noRot="1" noChangeAspect="1"/>
          </p:cNvSpPr>
          <p:nvPr>
            <p:ph type="sldImg"/>
          </p:nvPr>
        </p:nvSpPr>
        <p:spPr bwMode="auto">
          <a:noFill/>
          <a:ln>
            <a:solidFill>
              <a:srgbClr val="000000"/>
            </a:solidFill>
            <a:miter lim="800000"/>
          </a:ln>
        </p:spPr>
      </p:sp>
      <p:sp>
        <p:nvSpPr>
          <p:cNvPr id="9011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90115"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21800A9A-32EE-4C56-B887-2B985182231F}"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幻灯片图像占位符 1"/>
          <p:cNvSpPr>
            <a:spLocks noGrp="1" noRot="1" noChangeAspect="1"/>
          </p:cNvSpPr>
          <p:nvPr>
            <p:ph type="sldImg"/>
          </p:nvPr>
        </p:nvSpPr>
        <p:spPr bwMode="auto">
          <a:noFill/>
          <a:ln>
            <a:solidFill>
              <a:srgbClr val="000000"/>
            </a:solidFill>
            <a:miter lim="800000"/>
          </a:ln>
        </p:spPr>
      </p:sp>
      <p:sp>
        <p:nvSpPr>
          <p:cNvPr id="9216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92163"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ECE3078C-FAFA-4785-B507-0330AE7AE189}"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幻灯片图像占位符 1"/>
          <p:cNvSpPr>
            <a:spLocks noGrp="1" noRot="1" noChangeAspect="1"/>
          </p:cNvSpPr>
          <p:nvPr>
            <p:ph type="sldImg"/>
          </p:nvPr>
        </p:nvSpPr>
        <p:spPr bwMode="auto">
          <a:noFill/>
          <a:ln>
            <a:solidFill>
              <a:srgbClr val="000000"/>
            </a:solidFill>
            <a:miter lim="800000"/>
          </a:ln>
        </p:spPr>
      </p:sp>
      <p:sp>
        <p:nvSpPr>
          <p:cNvPr id="9421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94211"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69404FDD-CBBB-49A8-B652-121062B1719B}"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ln>
        </p:spPr>
      </p:sp>
      <p:sp>
        <p:nvSpPr>
          <p:cNvPr id="2457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24579"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B4DDB9B9-B784-42F4-9625-F2B99DD64FD3}"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幻灯片图像占位符 1"/>
          <p:cNvSpPr>
            <a:spLocks noGrp="1" noRot="1" noChangeAspect="1"/>
          </p:cNvSpPr>
          <p:nvPr>
            <p:ph type="sldImg"/>
          </p:nvPr>
        </p:nvSpPr>
        <p:spPr bwMode="auto">
          <a:noFill/>
          <a:ln>
            <a:solidFill>
              <a:srgbClr val="000000"/>
            </a:solidFill>
            <a:miter lim="800000"/>
          </a:ln>
        </p:spPr>
      </p:sp>
      <p:sp>
        <p:nvSpPr>
          <p:cNvPr id="9625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96259"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3B378B8C-EAB5-4F7F-942B-932CABA539E6}"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幻灯片图像占位符 1"/>
          <p:cNvSpPr>
            <a:spLocks noGrp="1" noRot="1" noChangeAspect="1"/>
          </p:cNvSpPr>
          <p:nvPr>
            <p:ph type="sldImg"/>
          </p:nvPr>
        </p:nvSpPr>
        <p:spPr bwMode="auto">
          <a:noFill/>
          <a:ln>
            <a:solidFill>
              <a:srgbClr val="000000"/>
            </a:solidFill>
            <a:miter lim="800000"/>
          </a:ln>
        </p:spPr>
      </p:sp>
      <p:sp>
        <p:nvSpPr>
          <p:cNvPr id="9830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98307"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A08B5ABE-4B08-4463-9E62-4224D9D876C7}"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幻灯片图像占位符 1"/>
          <p:cNvSpPr>
            <a:spLocks noGrp="1" noRot="1" noChangeAspect="1"/>
          </p:cNvSpPr>
          <p:nvPr>
            <p:ph type="sldImg"/>
          </p:nvPr>
        </p:nvSpPr>
        <p:spPr bwMode="auto">
          <a:noFill/>
          <a:ln>
            <a:solidFill>
              <a:srgbClr val="000000"/>
            </a:solidFill>
            <a:miter lim="800000"/>
          </a:ln>
        </p:spPr>
      </p:sp>
      <p:sp>
        <p:nvSpPr>
          <p:cNvPr id="10035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00355"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02570D5D-764E-4F6F-9C7E-7FB313E65B52}"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幻灯片图像占位符 1"/>
          <p:cNvSpPr>
            <a:spLocks noGrp="1" noRot="1" noChangeAspect="1"/>
          </p:cNvSpPr>
          <p:nvPr>
            <p:ph type="sldImg"/>
          </p:nvPr>
        </p:nvSpPr>
        <p:spPr bwMode="auto">
          <a:noFill/>
          <a:ln>
            <a:solidFill>
              <a:srgbClr val="000000"/>
            </a:solidFill>
            <a:miter lim="800000"/>
          </a:ln>
        </p:spPr>
      </p:sp>
      <p:sp>
        <p:nvSpPr>
          <p:cNvPr id="10240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02403"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92E4DC20-C920-4D6B-86FE-E0C8581E112E}"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幻灯片图像占位符 1"/>
          <p:cNvSpPr>
            <a:spLocks noGrp="1" noRot="1" noChangeAspect="1"/>
          </p:cNvSpPr>
          <p:nvPr>
            <p:ph type="sldImg"/>
          </p:nvPr>
        </p:nvSpPr>
        <p:spPr bwMode="auto">
          <a:noFill/>
          <a:ln>
            <a:solidFill>
              <a:srgbClr val="000000"/>
            </a:solidFill>
            <a:miter lim="800000"/>
          </a:ln>
        </p:spPr>
      </p:sp>
      <p:sp>
        <p:nvSpPr>
          <p:cNvPr id="10445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04451"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F309CDC8-C864-43B5-81A8-33F08E9CFDCF}"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幻灯片图像占位符 1"/>
          <p:cNvSpPr>
            <a:spLocks noGrp="1" noRot="1" noChangeAspect="1"/>
          </p:cNvSpPr>
          <p:nvPr>
            <p:ph type="sldImg"/>
          </p:nvPr>
        </p:nvSpPr>
        <p:spPr bwMode="auto">
          <a:noFill/>
          <a:ln>
            <a:solidFill>
              <a:srgbClr val="000000"/>
            </a:solidFill>
            <a:miter lim="800000"/>
          </a:ln>
        </p:spPr>
      </p:sp>
      <p:sp>
        <p:nvSpPr>
          <p:cNvPr id="10649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06499"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F8DAD4B0-94D9-437A-B328-9FD199D5EF6D}"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幻灯片图像占位符 1"/>
          <p:cNvSpPr>
            <a:spLocks noGrp="1" noRot="1" noChangeAspect="1"/>
          </p:cNvSpPr>
          <p:nvPr>
            <p:ph type="sldImg"/>
          </p:nvPr>
        </p:nvSpPr>
        <p:spPr bwMode="auto">
          <a:noFill/>
          <a:ln>
            <a:solidFill>
              <a:srgbClr val="000000"/>
            </a:solidFill>
            <a:miter lim="800000"/>
          </a:ln>
        </p:spPr>
      </p:sp>
      <p:sp>
        <p:nvSpPr>
          <p:cNvPr id="10854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08547"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1362F1BD-F041-4BFB-B369-4161554B26EE}"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幻灯片图像占位符 1"/>
          <p:cNvSpPr>
            <a:spLocks noGrp="1" noRot="1" noChangeAspect="1"/>
          </p:cNvSpPr>
          <p:nvPr>
            <p:ph type="sldImg"/>
          </p:nvPr>
        </p:nvSpPr>
        <p:spPr bwMode="auto">
          <a:noFill/>
          <a:ln>
            <a:solidFill>
              <a:srgbClr val="000000"/>
            </a:solidFill>
            <a:miter lim="800000"/>
          </a:ln>
        </p:spPr>
      </p:sp>
      <p:sp>
        <p:nvSpPr>
          <p:cNvPr id="11059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10595"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FE18002D-7AB7-44B9-9800-BF3CE655001B}"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幻灯片图像占位符 1"/>
          <p:cNvSpPr>
            <a:spLocks noGrp="1" noRot="1" noChangeAspect="1"/>
          </p:cNvSpPr>
          <p:nvPr>
            <p:ph type="sldImg"/>
          </p:nvPr>
        </p:nvSpPr>
        <p:spPr bwMode="auto">
          <a:noFill/>
          <a:ln>
            <a:solidFill>
              <a:srgbClr val="000000"/>
            </a:solidFill>
            <a:miter lim="800000"/>
          </a:ln>
        </p:spPr>
      </p:sp>
      <p:sp>
        <p:nvSpPr>
          <p:cNvPr id="11264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12643"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173E2AC1-63A0-4D71-831E-72BA89E2A141}"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bwMode="auto">
          <a:noFill/>
          <a:ln>
            <a:solidFill>
              <a:srgbClr val="000000"/>
            </a:solidFill>
            <a:miter lim="800000"/>
          </a:ln>
        </p:spPr>
      </p:sp>
      <p:sp>
        <p:nvSpPr>
          <p:cNvPr id="1146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14691"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42323CF4-B328-4A92-BC57-640E26733292}"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bwMode="auto">
          <a:noFill/>
          <a:ln>
            <a:solidFill>
              <a:srgbClr val="000000"/>
            </a:solidFill>
            <a:miter lim="800000"/>
          </a:ln>
        </p:spPr>
      </p:sp>
      <p:sp>
        <p:nvSpPr>
          <p:cNvPr id="2662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26627"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9A16AAAD-28A6-424E-A6B8-E613625671F4}"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幻灯片图像占位符 1"/>
          <p:cNvSpPr>
            <a:spLocks noGrp="1" noRot="1" noChangeAspect="1"/>
          </p:cNvSpPr>
          <p:nvPr>
            <p:ph type="sldImg"/>
          </p:nvPr>
        </p:nvSpPr>
        <p:spPr bwMode="auto">
          <a:noFill/>
          <a:ln>
            <a:solidFill>
              <a:srgbClr val="000000"/>
            </a:solidFill>
            <a:miter lim="800000"/>
          </a:ln>
        </p:spPr>
      </p:sp>
      <p:sp>
        <p:nvSpPr>
          <p:cNvPr id="11673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16739"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6331BB73-80CD-4E57-9B95-3544C32B9C3E}"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幻灯片图像占位符 1"/>
          <p:cNvSpPr>
            <a:spLocks noGrp="1" noRot="1" noChangeAspect="1"/>
          </p:cNvSpPr>
          <p:nvPr>
            <p:ph type="sldImg"/>
          </p:nvPr>
        </p:nvSpPr>
        <p:spPr bwMode="auto">
          <a:noFill/>
          <a:ln>
            <a:solidFill>
              <a:srgbClr val="000000"/>
            </a:solidFill>
            <a:miter lim="800000"/>
          </a:ln>
        </p:spPr>
      </p:sp>
      <p:sp>
        <p:nvSpPr>
          <p:cNvPr id="1187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18787"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FCE1F188-10D3-4F2A-801A-3719429135F2}"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幻灯片图像占位符 1"/>
          <p:cNvSpPr>
            <a:spLocks noGrp="1" noRot="1" noChangeAspect="1"/>
          </p:cNvSpPr>
          <p:nvPr>
            <p:ph type="sldImg"/>
          </p:nvPr>
        </p:nvSpPr>
        <p:spPr bwMode="auto">
          <a:noFill/>
          <a:ln>
            <a:solidFill>
              <a:srgbClr val="000000"/>
            </a:solidFill>
            <a:miter lim="800000"/>
          </a:ln>
        </p:spPr>
      </p:sp>
      <p:sp>
        <p:nvSpPr>
          <p:cNvPr id="13107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31075"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9BDBB8B4-B7C5-4298-9BCE-E2B94A64F756}"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p:cNvSpPr>
          <p:nvPr>
            <p:ph type="sldImg"/>
          </p:nvPr>
        </p:nvSpPr>
        <p:spPr bwMode="auto">
          <a:noFill/>
          <a:ln>
            <a:solidFill>
              <a:srgbClr val="000000"/>
            </a:solidFill>
            <a:miter lim="800000"/>
          </a:ln>
        </p:spPr>
      </p:sp>
      <p:sp>
        <p:nvSpPr>
          <p:cNvPr id="2867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28675"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A8C968E0-0599-47B7-BE06-AD4121678256}"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bwMode="auto">
          <a:noFill/>
          <a:ln>
            <a:solidFill>
              <a:srgbClr val="000000"/>
            </a:solidFill>
            <a:miter lim="800000"/>
          </a:ln>
        </p:spPr>
      </p:sp>
      <p:sp>
        <p:nvSpPr>
          <p:cNvPr id="3072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0723"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7960421F-2830-442E-9108-37F0E94E49E8}"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bwMode="auto">
          <a:noFill/>
          <a:ln>
            <a:solidFill>
              <a:srgbClr val="000000"/>
            </a:solidFill>
            <a:miter lim="800000"/>
          </a:ln>
        </p:spPr>
      </p:sp>
      <p:sp>
        <p:nvSpPr>
          <p:cNvPr id="3277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2771"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00DFF18A-1020-4B49-AABC-3EF3B171FC45}"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bwMode="auto">
          <a:noFill/>
          <a:ln>
            <a:solidFill>
              <a:srgbClr val="000000"/>
            </a:solidFill>
            <a:miter lim="800000"/>
          </a:ln>
        </p:spPr>
      </p:sp>
      <p:sp>
        <p:nvSpPr>
          <p:cNvPr id="3481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4819"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66A82A6A-C34E-4C0B-8212-D8515207D654}"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p:cNvSpPr>
          <p:nvPr>
            <p:ph type="sldImg"/>
          </p:nvPr>
        </p:nvSpPr>
        <p:spPr bwMode="auto">
          <a:noFill/>
          <a:ln>
            <a:solidFill>
              <a:srgbClr val="000000"/>
            </a:solidFill>
            <a:miter lim="800000"/>
          </a:ln>
        </p:spPr>
      </p:sp>
      <p:sp>
        <p:nvSpPr>
          <p:cNvPr id="3686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6867" name="灯片编号占位符 3"/>
          <p:cNvSpPr>
            <a:spLocks noGrp="1"/>
          </p:cNvSpPr>
          <p:nvPr>
            <p:ph type="sldNum" sz="quarter" idx="5"/>
          </p:nvPr>
        </p:nvSpPr>
        <p:spPr bwMode="auto">
          <a:noFill/>
          <a:ln>
            <a:miter lim="800000"/>
          </a:ln>
        </p:spPr>
        <p:txBody>
          <a:bodyPr wrap="square" numCol="1" anchorCtr="0" compatLnSpc="1"/>
          <a:lstStyle/>
          <a:p>
            <a:pPr defTabSz="912495" fontAlgn="base">
              <a:spcBef>
                <a:spcPct val="0"/>
              </a:spcBef>
              <a:spcAft>
                <a:spcPct val="0"/>
              </a:spcAft>
            </a:pPr>
            <a:fld id="{03DF44EB-C82F-4319-9AAF-92E090170346}" type="slidenum">
              <a:rPr lang="zh-CN" altLang="en-US">
                <a:solidFill>
                  <a:srgbClr val="000000"/>
                </a:solidFill>
                <a:cs typeface="微软雅黑" panose="020B0503020204020204" charset="-122"/>
              </a:rPr>
            </a:fld>
            <a:endParaRPr lang="en-US" altLang="zh-CN">
              <a:solidFill>
                <a:srgbClr val="000000"/>
              </a:solidFill>
              <a:cs typeface="微软雅黑" panose="020B050302020402020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slow" advClick="0"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2" name="矩形 3"/>
          <p:cNvSpPr/>
          <p:nvPr userDrawn="1"/>
        </p:nvSpPr>
        <p:spPr>
          <a:xfrm>
            <a:off x="0" y="0"/>
            <a:ext cx="3877712" cy="5143500"/>
          </a:xfrm>
          <a:prstGeom prst="rect">
            <a:avLst/>
          </a:prstGeom>
          <a:solidFill>
            <a:schemeClr val="accent1"/>
          </a:solidFill>
          <a:ln w="19050">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sp>
        <p:nvSpPr>
          <p:cNvPr id="3" name="矩形 1"/>
          <p:cNvSpPr/>
          <p:nvPr userDrawn="1"/>
        </p:nvSpPr>
        <p:spPr>
          <a:xfrm>
            <a:off x="0" y="2427734"/>
            <a:ext cx="3639880" cy="1332032"/>
          </a:xfrm>
          <a:prstGeom prst="rect">
            <a:avLst/>
          </a:prstGeom>
          <a:solidFill>
            <a:schemeClr val="bg1"/>
          </a:solidFill>
          <a:ln w="1905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sz="3200" b="1">
              <a:solidFill>
                <a:srgbClr val="000000">
                  <a:lumMod val="85000"/>
                  <a:lumOff val="15000"/>
                </a:srgbClr>
              </a:solidFill>
            </a:endParaRPr>
          </a:p>
        </p:txBody>
      </p:sp>
      <p:pic>
        <p:nvPicPr>
          <p:cNvPr id="4" name="Picture 3" descr="C:\Users\abc\Desktop\2.png"/>
          <p:cNvPicPr>
            <a:picLocks noChangeAspect="1" noChangeArrowheads="1"/>
          </p:cNvPicPr>
          <p:nvPr userDrawn="1"/>
        </p:nvPicPr>
        <p:blipFill>
          <a:blip r:embed="rId2"/>
          <a:srcRect l="52280" b="38046"/>
          <a:stretch>
            <a:fillRect/>
          </a:stretch>
        </p:blipFill>
        <p:spPr bwMode="auto">
          <a:xfrm>
            <a:off x="2201863" y="2581275"/>
            <a:ext cx="1079500" cy="701675"/>
          </a:xfrm>
          <a:prstGeom prst="rect">
            <a:avLst/>
          </a:prstGeom>
          <a:noFill/>
          <a:ln w="9525">
            <a:noFill/>
            <a:miter lim="800000"/>
            <a:headEnd/>
            <a:tailEnd/>
          </a:ln>
        </p:spPr>
      </p:pic>
      <p:sp>
        <p:nvSpPr>
          <p:cNvPr id="5" name="矩形 15"/>
          <p:cNvSpPr/>
          <p:nvPr userDrawn="1"/>
        </p:nvSpPr>
        <p:spPr>
          <a:xfrm>
            <a:off x="1560513" y="757238"/>
            <a:ext cx="1979612" cy="522287"/>
          </a:xfrm>
          <a:prstGeom prst="rect">
            <a:avLst/>
          </a:prstGeom>
        </p:spPr>
        <p:txBody>
          <a:bodyPr wrap="none">
            <a:spAutoFit/>
          </a:bodyPr>
          <a:lstStyle/>
          <a:p>
            <a:pPr algn="r" defTabSz="914400" fontAlgn="auto">
              <a:spcBef>
                <a:spcPts val="0"/>
              </a:spcBef>
              <a:spcAft>
                <a:spcPts val="0"/>
              </a:spcAft>
              <a:defRPr/>
            </a:pPr>
            <a:r>
              <a:rPr lang="zh-CN" altLang="en-US" sz="2800" dirty="0">
                <a:solidFill>
                  <a:srgbClr val="FFFFFF"/>
                </a:solidFill>
                <a:latin typeface="微软雅黑" panose="020B0503020204020204" charset="-122"/>
                <a:ea typeface="+mn-ea"/>
                <a:cs typeface="+mn-cs"/>
              </a:rPr>
              <a:t>中国共青团</a:t>
            </a:r>
            <a:endParaRPr lang="zh-CN" altLang="en-US" sz="2800" dirty="0">
              <a:solidFill>
                <a:srgbClr val="FFFFFF"/>
              </a:solidFill>
              <a:latin typeface="微软雅黑" panose="020B0503020204020204" charset="-122"/>
              <a:ea typeface="+mn-ea"/>
              <a:cs typeface="+mn-cs"/>
            </a:endParaRPr>
          </a:p>
        </p:txBody>
      </p:sp>
      <p:sp>
        <p:nvSpPr>
          <p:cNvPr id="6" name="矩形 16"/>
          <p:cNvSpPr/>
          <p:nvPr userDrawn="1"/>
        </p:nvSpPr>
        <p:spPr>
          <a:xfrm>
            <a:off x="396875" y="1400175"/>
            <a:ext cx="3125788" cy="276225"/>
          </a:xfrm>
          <a:prstGeom prst="rect">
            <a:avLst/>
          </a:prstGeom>
        </p:spPr>
        <p:txBody>
          <a:bodyPr wrap="none">
            <a:spAutoFit/>
          </a:bodyPr>
          <a:lstStyle/>
          <a:p>
            <a:pPr algn="r" defTabSz="914400" fontAlgn="auto">
              <a:spcBef>
                <a:spcPts val="0"/>
              </a:spcBef>
              <a:spcAft>
                <a:spcPts val="0"/>
              </a:spcAft>
              <a:defRPr/>
            </a:pPr>
            <a:r>
              <a:rPr lang="en-US" altLang="zh-CN" sz="1200" dirty="0">
                <a:solidFill>
                  <a:srgbClr val="FFFFFF"/>
                </a:solidFill>
                <a:latin typeface="华文中宋" panose="02010600040101010101" pitchFamily="2" charset="-122"/>
                <a:ea typeface="华文中宋" panose="02010600040101010101" pitchFamily="2" charset="-122"/>
                <a:cs typeface="+mn-cs"/>
              </a:rPr>
              <a:t>The communist Youth League of China</a:t>
            </a:r>
            <a:endParaRPr lang="en-US" altLang="zh-CN" sz="1200" dirty="0">
              <a:solidFill>
                <a:srgbClr val="FFFFFF"/>
              </a:solidFill>
              <a:latin typeface="华文中宋" panose="02010600040101010101" pitchFamily="2" charset="-122"/>
              <a:ea typeface="华文中宋" panose="02010600040101010101" pitchFamily="2" charset="-122"/>
              <a:cs typeface="+mn-cs"/>
            </a:endParaRPr>
          </a:p>
        </p:txBody>
      </p:sp>
      <p:sp>
        <p:nvSpPr>
          <p:cNvPr id="7" name="TextBox 2"/>
          <p:cNvSpPr txBox="1"/>
          <p:nvPr userDrawn="1"/>
        </p:nvSpPr>
        <p:spPr>
          <a:xfrm>
            <a:off x="144463" y="2524125"/>
            <a:ext cx="3419475" cy="1200150"/>
          </a:xfrm>
          <a:prstGeom prst="rect">
            <a:avLst/>
          </a:prstGeom>
          <a:noFill/>
        </p:spPr>
        <p:txBody>
          <a:bodyPr>
            <a:spAutoFit/>
          </a:bodyPr>
          <a:lstStyle/>
          <a:p>
            <a:pPr defTabSz="914400" fontAlgn="auto">
              <a:spcBef>
                <a:spcPts val="0"/>
              </a:spcBef>
              <a:spcAft>
                <a:spcPts val="0"/>
              </a:spcAft>
              <a:defRPr/>
            </a:pPr>
            <a:r>
              <a:rPr lang="zh-CN" altLang="en-US" sz="3600" dirty="0">
                <a:solidFill>
                  <a:srgbClr val="9B0D13"/>
                </a:solidFill>
                <a:latin typeface="造字工房版黑（非商用）常规体" pitchFamily="50" charset="-122"/>
                <a:ea typeface="造字工房版黑（非商用）常规体" pitchFamily="50" charset="-122"/>
                <a:cs typeface="+mn-cs"/>
              </a:rPr>
              <a:t>第十八次</a:t>
            </a:r>
            <a:endParaRPr lang="en-US" altLang="zh-CN" sz="3600" dirty="0">
              <a:solidFill>
                <a:srgbClr val="9B0D13"/>
              </a:solidFill>
              <a:latin typeface="造字工房版黑（非商用）常规体" pitchFamily="50" charset="-122"/>
              <a:ea typeface="造字工房版黑（非商用）常规体" pitchFamily="50" charset="-122"/>
              <a:cs typeface="+mn-cs"/>
            </a:endParaRPr>
          </a:p>
          <a:p>
            <a:pPr algn="r" defTabSz="914400" fontAlgn="auto">
              <a:spcBef>
                <a:spcPts val="0"/>
              </a:spcBef>
              <a:spcAft>
                <a:spcPts val="0"/>
              </a:spcAft>
              <a:defRPr/>
            </a:pPr>
            <a:r>
              <a:rPr lang="zh-CN" altLang="en-US" sz="3600" dirty="0">
                <a:solidFill>
                  <a:srgbClr val="000000">
                    <a:lumMod val="85000"/>
                    <a:lumOff val="15000"/>
                  </a:srgbClr>
                </a:solidFill>
                <a:latin typeface="造字工房版黑（非商用）常规体" pitchFamily="50" charset="-122"/>
                <a:ea typeface="造字工房版黑（非商用）常规体" pitchFamily="50" charset="-122"/>
                <a:cs typeface="+mn-cs"/>
              </a:rPr>
              <a:t>全国代表大会</a:t>
            </a:r>
            <a:endParaRPr lang="zh-CN" altLang="en-US" sz="3600" dirty="0">
              <a:solidFill>
                <a:srgbClr val="000000">
                  <a:lumMod val="85000"/>
                  <a:lumOff val="15000"/>
                </a:srgbClr>
              </a:solidFill>
              <a:latin typeface="造字工房版黑（非商用）常规体" pitchFamily="50" charset="-122"/>
              <a:ea typeface="造字工房版黑（非商用）常规体" pitchFamily="50" charset="-122"/>
              <a:cs typeface="+mn-cs"/>
            </a:endParaRPr>
          </a:p>
        </p:txBody>
      </p:sp>
      <p:sp>
        <p:nvSpPr>
          <p:cNvPr id="8" name="TextBox 4"/>
          <p:cNvSpPr txBox="1"/>
          <p:nvPr userDrawn="1"/>
        </p:nvSpPr>
        <p:spPr>
          <a:xfrm>
            <a:off x="2224088" y="4051300"/>
            <a:ext cx="1416050" cy="461963"/>
          </a:xfrm>
          <a:prstGeom prst="rect">
            <a:avLst/>
          </a:prstGeom>
          <a:noFill/>
        </p:spPr>
        <p:txBody>
          <a:bodyPr wrap="none">
            <a:spAutoFit/>
          </a:bodyPr>
          <a:lstStyle/>
          <a:p>
            <a:pPr defTabSz="914400" fontAlgn="auto">
              <a:spcBef>
                <a:spcPts val="0"/>
              </a:spcBef>
              <a:spcAft>
                <a:spcPts val="0"/>
              </a:spcAft>
              <a:defRPr/>
            </a:pPr>
            <a:r>
              <a:rPr lang="zh-CN" altLang="en-US" sz="2400" dirty="0">
                <a:solidFill>
                  <a:srgbClr val="FFFFFF"/>
                </a:solidFill>
                <a:latin typeface="+mn-lt"/>
                <a:ea typeface="+mn-ea"/>
                <a:cs typeface="+mn-cs"/>
              </a:rPr>
              <a:t>学习解读</a:t>
            </a:r>
            <a:endParaRPr lang="zh-CN" altLang="en-US" sz="2400" dirty="0">
              <a:solidFill>
                <a:srgbClr val="FFFFFF"/>
              </a:solidFill>
              <a:latin typeface="+mn-lt"/>
              <a:ea typeface="+mn-ea"/>
              <a:cs typeface="+mn-cs"/>
            </a:endParaRPr>
          </a:p>
        </p:txBody>
      </p:sp>
      <p:grpSp>
        <p:nvGrpSpPr>
          <p:cNvPr id="9" name="组合 5"/>
          <p:cNvGrpSpPr/>
          <p:nvPr userDrawn="1"/>
        </p:nvGrpSpPr>
        <p:grpSpPr bwMode="auto">
          <a:xfrm>
            <a:off x="0" y="4051300"/>
            <a:ext cx="2747963" cy="1092200"/>
            <a:chOff x="0" y="3519056"/>
            <a:chExt cx="4654429" cy="1624444"/>
          </a:xfrm>
        </p:grpSpPr>
        <p:pic>
          <p:nvPicPr>
            <p:cNvPr id="10" name="Picture 2" descr="G:\李春海\共青团\3.png"/>
            <p:cNvPicPr>
              <a:picLocks noChangeAspect="1" noChangeArrowheads="1"/>
            </p:cNvPicPr>
            <p:nvPr userDrawn="1"/>
          </p:nvPicPr>
          <p:blipFill>
            <a:blip r:embed="rId3"/>
            <a:srcRect/>
            <a:stretch>
              <a:fillRect/>
            </a:stretch>
          </p:blipFill>
          <p:spPr bwMode="auto">
            <a:xfrm>
              <a:off x="252753" y="3880307"/>
              <a:ext cx="4401676" cy="1201804"/>
            </a:xfrm>
            <a:prstGeom prst="rect">
              <a:avLst/>
            </a:prstGeom>
            <a:ln>
              <a:noFill/>
            </a:ln>
            <a:effectLst>
              <a:outerShdw blurRad="406400" dist="203200" dir="6540000" algn="tr" rotWithShape="0">
                <a:prstClr val="black">
                  <a:alpha val="75000"/>
                </a:prstClr>
              </a:outerShdw>
            </a:effectLst>
          </p:spPr>
        </p:pic>
        <p:grpSp>
          <p:nvGrpSpPr>
            <p:cNvPr id="11" name="组合 23"/>
            <p:cNvGrpSpPr/>
            <p:nvPr userDrawn="1"/>
          </p:nvGrpSpPr>
          <p:grpSpPr bwMode="auto">
            <a:xfrm>
              <a:off x="0" y="3519056"/>
              <a:ext cx="3635897" cy="1624444"/>
              <a:chOff x="179512" y="1569837"/>
              <a:chExt cx="1997048" cy="1361954"/>
            </a:xfrm>
          </p:grpSpPr>
          <p:pic>
            <p:nvPicPr>
              <p:cNvPr id="12" name="Picture 3" descr="G:\2016我图\两会\ooopic_10194892_b0c64675b11c678cafbc\002.png"/>
              <p:cNvPicPr>
                <a:picLocks noChangeAspect="1" noChangeArrowheads="1"/>
              </p:cNvPicPr>
              <p:nvPr/>
            </p:nvPicPr>
            <p:blipFill>
              <a:blip r:embed="rId4"/>
              <a:srcRect t="-2" b="27219"/>
              <a:stretch>
                <a:fillRect/>
              </a:stretch>
            </p:blipFill>
            <p:spPr bwMode="auto">
              <a:xfrm>
                <a:off x="595037" y="2250814"/>
                <a:ext cx="1581523" cy="680976"/>
              </a:xfrm>
              <a:prstGeom prst="rect">
                <a:avLst/>
              </a:prstGeom>
              <a:noFill/>
              <a:ln w="9525">
                <a:noFill/>
                <a:miter lim="800000"/>
                <a:headEnd/>
                <a:tailEnd/>
              </a:ln>
            </p:spPr>
          </p:pic>
          <p:pic>
            <p:nvPicPr>
              <p:cNvPr id="13" name="图片 25"/>
              <p:cNvPicPr>
                <a:picLocks noChangeAspect="1"/>
              </p:cNvPicPr>
              <p:nvPr/>
            </p:nvPicPr>
            <p:blipFill>
              <a:blip r:embed="rId5"/>
              <a:srcRect b="9875"/>
              <a:stretch>
                <a:fillRect/>
              </a:stretch>
            </p:blipFill>
            <p:spPr bwMode="auto">
              <a:xfrm>
                <a:off x="179512" y="1569837"/>
                <a:ext cx="831049" cy="1361954"/>
              </a:xfrm>
              <a:prstGeom prst="rect">
                <a:avLst/>
              </a:prstGeom>
              <a:noFill/>
              <a:ln w="9525">
                <a:noFill/>
                <a:miter lim="800000"/>
                <a:headEnd/>
                <a:tailEnd/>
              </a:ln>
            </p:spPr>
          </p:pic>
        </p:grpSp>
      </p:grpSp>
      <p:pic>
        <p:nvPicPr>
          <p:cNvPr id="14" name="Picture 2" descr="C:\Users\abc\Desktop\千图网_中国共青团团徽元素_图片编号27330696\国庆节PNG免扣元素(45).png"/>
          <p:cNvPicPr>
            <a:picLocks noChangeAspect="1" noChangeArrowheads="1"/>
          </p:cNvPicPr>
          <p:nvPr userDrawn="1"/>
        </p:nvPicPr>
        <p:blipFill>
          <a:blip r:embed="rId6"/>
          <a:srcRect/>
          <a:stretch>
            <a:fillRect/>
          </a:stretch>
        </p:blipFill>
        <p:spPr bwMode="auto">
          <a:xfrm>
            <a:off x="180975" y="0"/>
            <a:ext cx="1770063" cy="1587500"/>
          </a:xfrm>
          <a:prstGeom prst="rect">
            <a:avLst/>
          </a:prstGeom>
          <a:noFill/>
          <a:ln w="9525">
            <a:noFill/>
            <a:miter lim="800000"/>
            <a:headEnd/>
            <a:tailEnd/>
          </a:ln>
        </p:spPr>
      </p:pic>
    </p:spTree>
  </p:cSld>
  <p:clrMapOvr>
    <a:masterClrMapping/>
  </p:clrMapOvr>
  <p:transition advTm="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矩形 13"/>
          <p:cNvSpPr/>
          <p:nvPr userDrawn="1"/>
        </p:nvSpPr>
        <p:spPr>
          <a:xfrm>
            <a:off x="0" y="4964113"/>
            <a:ext cx="9144000" cy="179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endParaRPr>
          </a:p>
        </p:txBody>
      </p:sp>
      <p:sp>
        <p:nvSpPr>
          <p:cNvPr id="3" name="矩形 8"/>
          <p:cNvSpPr/>
          <p:nvPr userDrawn="1"/>
        </p:nvSpPr>
        <p:spPr>
          <a:xfrm>
            <a:off x="-3175" y="682625"/>
            <a:ext cx="9144000" cy="53975"/>
          </a:xfrm>
          <a:prstGeom prst="rect">
            <a:avLst/>
          </a:prstGeom>
          <a:solidFill>
            <a:srgbClr val="C00000"/>
          </a:solidFill>
          <a:ln w="12700" cap="flat" cmpd="sng" algn="ctr">
            <a:noFill/>
            <a:prstDash val="solid"/>
            <a:miter lim="800000"/>
          </a:ln>
          <a:effectLst/>
        </p:spPr>
        <p:txBody>
          <a:bodyPr lIns="91397" tIns="45700" rIns="91397" bIns="45700" anchor="ctr"/>
          <a:lstStyle/>
          <a:p>
            <a:pPr algn="ctr" defTabSz="685165" fontAlgn="auto">
              <a:spcBef>
                <a:spcPts val="0"/>
              </a:spcBef>
              <a:spcAft>
                <a:spcPts val="0"/>
              </a:spcAft>
              <a:defRPr/>
            </a:pPr>
            <a:endParaRPr lang="zh-CN" altLang="en-US" sz="1400" kern="0">
              <a:solidFill>
                <a:prstClr val="white"/>
              </a:solidFill>
              <a:latin typeface="等线"/>
              <a:ea typeface="等线"/>
              <a:cs typeface="+mn-ea"/>
              <a:sym typeface="+mn-lt"/>
            </a:endParaRPr>
          </a:p>
        </p:txBody>
      </p:sp>
      <p:pic>
        <p:nvPicPr>
          <p:cNvPr id="4" name="Picture 3" descr="C:\Users\xb\Desktop\53bf653e36a06.png"/>
          <p:cNvPicPr>
            <a:picLocks noChangeAspect="1" noChangeArrowheads="1"/>
          </p:cNvPicPr>
          <p:nvPr userDrawn="1"/>
        </p:nvPicPr>
        <p:blipFill>
          <a:blip r:embed="rId2"/>
          <a:srcRect/>
          <a:stretch>
            <a:fillRect/>
          </a:stretch>
        </p:blipFill>
        <p:spPr bwMode="auto">
          <a:xfrm>
            <a:off x="5789613" y="42863"/>
            <a:ext cx="723900" cy="641350"/>
          </a:xfrm>
          <a:prstGeom prst="rect">
            <a:avLst/>
          </a:prstGeom>
          <a:noFill/>
          <a:ln w="9525">
            <a:noFill/>
            <a:miter lim="800000"/>
            <a:headEnd/>
            <a:tailEnd/>
          </a:ln>
        </p:spPr>
      </p:pic>
      <p:sp>
        <p:nvSpPr>
          <p:cNvPr id="5" name="文本框 11"/>
          <p:cNvSpPr txBox="1"/>
          <p:nvPr userDrawn="1"/>
        </p:nvSpPr>
        <p:spPr>
          <a:xfrm>
            <a:off x="7092950" y="9525"/>
            <a:ext cx="2092325" cy="708025"/>
          </a:xfrm>
          <a:prstGeom prst="rect">
            <a:avLst/>
          </a:prstGeom>
          <a:noFill/>
        </p:spPr>
        <p:txBody>
          <a:bodyPr lIns="91401" tIns="45702" rIns="91401" bIns="45702">
            <a:spAutoFit/>
          </a:bodyPr>
          <a:lstStyle/>
          <a:p>
            <a:pPr algn="ctr" defTabSz="913765" fontAlgn="auto">
              <a:spcBef>
                <a:spcPts val="0"/>
              </a:spcBef>
              <a:spcAft>
                <a:spcPts val="0"/>
              </a:spcAft>
              <a:defRPr/>
            </a:pPr>
            <a:r>
              <a:rPr lang="zh-CN" altLang="en-US" sz="2000" b="1" dirty="0">
                <a:solidFill>
                  <a:srgbClr val="C00000"/>
                </a:solidFill>
                <a:latin typeface="华文行楷" panose="02010800040101010101" pitchFamily="2" charset="-122"/>
                <a:ea typeface="华文行楷" panose="02010800040101010101" pitchFamily="2" charset="-122"/>
                <a:cs typeface="+mn-cs"/>
              </a:rPr>
              <a:t>不忘跟党初心   </a:t>
            </a:r>
            <a:endParaRPr lang="en-US" altLang="zh-CN" sz="2000" b="1" dirty="0">
              <a:solidFill>
                <a:srgbClr val="C00000"/>
              </a:solidFill>
              <a:latin typeface="华文行楷" panose="02010800040101010101" pitchFamily="2" charset="-122"/>
              <a:ea typeface="华文行楷" panose="02010800040101010101" pitchFamily="2" charset="-122"/>
              <a:cs typeface="+mn-cs"/>
            </a:endParaRPr>
          </a:p>
          <a:p>
            <a:pPr algn="ctr" defTabSz="913765" fontAlgn="auto">
              <a:spcBef>
                <a:spcPts val="0"/>
              </a:spcBef>
              <a:spcAft>
                <a:spcPts val="0"/>
              </a:spcAft>
              <a:defRPr/>
            </a:pPr>
            <a:r>
              <a:rPr lang="zh-CN" altLang="en-US" sz="2000" b="1" dirty="0">
                <a:solidFill>
                  <a:srgbClr val="C00000"/>
                </a:solidFill>
                <a:latin typeface="华文行楷" panose="02010800040101010101" pitchFamily="2" charset="-122"/>
                <a:ea typeface="华文行楷" panose="02010800040101010101" pitchFamily="2" charset="-122"/>
                <a:cs typeface="+mn-cs"/>
              </a:rPr>
              <a:t>牢记青春使命</a:t>
            </a:r>
            <a:endParaRPr lang="zh-CN" altLang="en-US" sz="2000" b="1" dirty="0">
              <a:solidFill>
                <a:srgbClr val="C00000"/>
              </a:solidFill>
              <a:latin typeface="华文行楷" panose="02010800040101010101" pitchFamily="2" charset="-122"/>
              <a:ea typeface="华文行楷" panose="02010800040101010101" pitchFamily="2" charset="-122"/>
              <a:cs typeface="+mn-cs"/>
            </a:endParaRPr>
          </a:p>
        </p:txBody>
      </p:sp>
      <p:pic>
        <p:nvPicPr>
          <p:cNvPr id="6" name="Picture 2" descr="C:\Users\abc\Desktop\千图网_中国共青团团徽元素_图片编号27330696\国庆节PNG免扣元素(45).png"/>
          <p:cNvPicPr>
            <a:picLocks noChangeAspect="1" noChangeArrowheads="1"/>
          </p:cNvPicPr>
          <p:nvPr userDrawn="1"/>
        </p:nvPicPr>
        <p:blipFill>
          <a:blip r:embed="rId3"/>
          <a:srcRect l="17213" t="11775" r="11411" b="5322"/>
          <a:stretch>
            <a:fillRect/>
          </a:stretch>
        </p:blipFill>
        <p:spPr bwMode="auto">
          <a:xfrm>
            <a:off x="6540500" y="-55563"/>
            <a:ext cx="782638" cy="814388"/>
          </a:xfrm>
          <a:prstGeom prst="rect">
            <a:avLst/>
          </a:prstGeom>
          <a:noFill/>
          <a:ln w="9525">
            <a:noFill/>
            <a:miter lim="800000"/>
            <a:headEnd/>
            <a:tailEnd/>
          </a:ln>
        </p:spPr>
      </p:pic>
      <p:pic>
        <p:nvPicPr>
          <p:cNvPr id="7" name="Picture 2" descr="C:\Users\abc\Desktop\千图网_中国共青团团徽元素_图片编号27330696\国庆节PNG免扣元素(45).png"/>
          <p:cNvPicPr>
            <a:picLocks noChangeAspect="1" noChangeArrowheads="1"/>
          </p:cNvPicPr>
          <p:nvPr userDrawn="1"/>
        </p:nvPicPr>
        <p:blipFill>
          <a:blip r:embed="rId4"/>
          <a:srcRect l="17213" t="11775" r="11411" b="5322"/>
          <a:stretch>
            <a:fillRect/>
          </a:stretch>
        </p:blipFill>
        <p:spPr bwMode="auto">
          <a:xfrm>
            <a:off x="-3175" y="-14288"/>
            <a:ext cx="688975" cy="719138"/>
          </a:xfrm>
          <a:prstGeom prst="rect">
            <a:avLst/>
          </a:prstGeom>
          <a:noFill/>
          <a:ln w="9525">
            <a:noFill/>
            <a:miter lim="800000"/>
            <a:headEnd/>
            <a:tailEnd/>
          </a:ln>
        </p:spPr>
      </p:pic>
    </p:spTree>
  </p:cSld>
  <p:clrMapOvr>
    <a:masterClrMapping/>
  </p:clrMapOvr>
  <p:transition advTm="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image" Target="../media/image1.png"/><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4638"/>
            <a:ext cx="7886700" cy="993775"/>
          </a:xfrm>
          <a:prstGeom prst="rect">
            <a:avLst/>
          </a:prstGeom>
          <a:noFill/>
          <a:ln w="9525">
            <a:noFill/>
            <a:miter lim="800000"/>
          </a:ln>
        </p:spPr>
        <p:txBody>
          <a:bodyPr vert="horz" wrap="square" lIns="91384" tIns="45694" rIns="91384" bIns="45694" numCol="1" anchor="ctr" anchorCtr="0" compatLnSpc="1"/>
          <a:lstStyle/>
          <a:p>
            <a:pPr lvl="0"/>
            <a:r>
              <a:rPr lang="zh-CN" altLang="en-US" smtClean="0"/>
              <a:t>单击此处编辑母版标题样式</a:t>
            </a:r>
            <a:endParaRPr lang="en-US" smtClean="0"/>
          </a:p>
        </p:txBody>
      </p:sp>
      <p:sp>
        <p:nvSpPr>
          <p:cNvPr id="1027" name="Text Placeholder 2"/>
          <p:cNvSpPr>
            <a:spLocks noGrp="1"/>
          </p:cNvSpPr>
          <p:nvPr>
            <p:ph type="body" idx="1"/>
          </p:nvPr>
        </p:nvSpPr>
        <p:spPr bwMode="auto">
          <a:xfrm>
            <a:off x="628650" y="1370013"/>
            <a:ext cx="7886700" cy="3262312"/>
          </a:xfrm>
          <a:prstGeom prst="rect">
            <a:avLst/>
          </a:prstGeom>
          <a:noFill/>
          <a:ln w="9525">
            <a:noFill/>
            <a:miter lim="800000"/>
          </a:ln>
        </p:spPr>
        <p:txBody>
          <a:bodyPr vert="horz" wrap="square" lIns="91384" tIns="45694" rIns="91384" bIns="45694"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l" defTabSz="683895" rtl="0" fontAlgn="base">
        <a:lnSpc>
          <a:spcPct val="90000"/>
        </a:lnSpc>
        <a:spcBef>
          <a:spcPct val="0"/>
        </a:spcBef>
        <a:spcAft>
          <a:spcPct val="0"/>
        </a:spcAft>
        <a:defRPr sz="3300" kern="1200">
          <a:solidFill>
            <a:schemeClr val="tx1"/>
          </a:solidFill>
          <a:latin typeface="+mj-lt"/>
          <a:ea typeface="+mj-ea"/>
          <a:cs typeface="微软雅黑" panose="020B0503020204020204" charset="-122"/>
        </a:defRPr>
      </a:lvl1pPr>
      <a:lvl2pPr algn="l" defTabSz="683895" rtl="0" fontAlgn="base">
        <a:lnSpc>
          <a:spcPct val="90000"/>
        </a:lnSpc>
        <a:spcBef>
          <a:spcPct val="0"/>
        </a:spcBef>
        <a:spcAft>
          <a:spcPct val="0"/>
        </a:spcAft>
        <a:defRPr sz="3300">
          <a:solidFill>
            <a:schemeClr val="tx1"/>
          </a:solidFill>
          <a:latin typeface="黑体" panose="02010609060101010101" pitchFamily="2" charset="-122"/>
          <a:ea typeface="微软雅黑" panose="020B0503020204020204" charset="-122"/>
          <a:cs typeface="微软雅黑" panose="020B0503020204020204" charset="-122"/>
        </a:defRPr>
      </a:lvl2pPr>
      <a:lvl3pPr algn="l" defTabSz="683895" rtl="0" fontAlgn="base">
        <a:lnSpc>
          <a:spcPct val="90000"/>
        </a:lnSpc>
        <a:spcBef>
          <a:spcPct val="0"/>
        </a:spcBef>
        <a:spcAft>
          <a:spcPct val="0"/>
        </a:spcAft>
        <a:defRPr sz="3300">
          <a:solidFill>
            <a:schemeClr val="tx1"/>
          </a:solidFill>
          <a:latin typeface="黑体" panose="02010609060101010101" pitchFamily="2" charset="-122"/>
          <a:ea typeface="微软雅黑" panose="020B0503020204020204" charset="-122"/>
          <a:cs typeface="微软雅黑" panose="020B0503020204020204" charset="-122"/>
        </a:defRPr>
      </a:lvl3pPr>
      <a:lvl4pPr algn="l" defTabSz="683895" rtl="0" fontAlgn="base">
        <a:lnSpc>
          <a:spcPct val="90000"/>
        </a:lnSpc>
        <a:spcBef>
          <a:spcPct val="0"/>
        </a:spcBef>
        <a:spcAft>
          <a:spcPct val="0"/>
        </a:spcAft>
        <a:defRPr sz="3300">
          <a:solidFill>
            <a:schemeClr val="tx1"/>
          </a:solidFill>
          <a:latin typeface="黑体" panose="02010609060101010101" pitchFamily="2" charset="-122"/>
          <a:ea typeface="微软雅黑" panose="020B0503020204020204" charset="-122"/>
          <a:cs typeface="微软雅黑" panose="020B0503020204020204" charset="-122"/>
        </a:defRPr>
      </a:lvl4pPr>
      <a:lvl5pPr algn="l" defTabSz="683895" rtl="0" fontAlgn="base">
        <a:lnSpc>
          <a:spcPct val="90000"/>
        </a:lnSpc>
        <a:spcBef>
          <a:spcPct val="0"/>
        </a:spcBef>
        <a:spcAft>
          <a:spcPct val="0"/>
        </a:spcAft>
        <a:defRPr sz="3300">
          <a:solidFill>
            <a:schemeClr val="tx1"/>
          </a:solidFill>
          <a:latin typeface="黑体" panose="02010609060101010101" pitchFamily="2" charset="-122"/>
          <a:ea typeface="微软雅黑" panose="020B0503020204020204" charset="-122"/>
          <a:cs typeface="微软雅黑" panose="020B0503020204020204" charset="-122"/>
        </a:defRPr>
      </a:lvl5pPr>
      <a:lvl6pPr marL="457200" algn="l" defTabSz="683895" rtl="0" fontAlgn="base">
        <a:lnSpc>
          <a:spcPct val="90000"/>
        </a:lnSpc>
        <a:spcBef>
          <a:spcPct val="0"/>
        </a:spcBef>
        <a:spcAft>
          <a:spcPct val="0"/>
        </a:spcAft>
        <a:defRPr sz="3300">
          <a:solidFill>
            <a:schemeClr val="tx1"/>
          </a:solidFill>
          <a:latin typeface="黑体" panose="02010609060101010101" pitchFamily="2" charset="-122"/>
          <a:ea typeface="微软雅黑" panose="020B0503020204020204" charset="-122"/>
          <a:cs typeface="微软雅黑" panose="020B0503020204020204" charset="-122"/>
        </a:defRPr>
      </a:lvl6pPr>
      <a:lvl7pPr marL="914400" algn="l" defTabSz="683895" rtl="0" fontAlgn="base">
        <a:lnSpc>
          <a:spcPct val="90000"/>
        </a:lnSpc>
        <a:spcBef>
          <a:spcPct val="0"/>
        </a:spcBef>
        <a:spcAft>
          <a:spcPct val="0"/>
        </a:spcAft>
        <a:defRPr sz="3300">
          <a:solidFill>
            <a:schemeClr val="tx1"/>
          </a:solidFill>
          <a:latin typeface="黑体" panose="02010609060101010101" pitchFamily="2" charset="-122"/>
          <a:ea typeface="微软雅黑" panose="020B0503020204020204" charset="-122"/>
          <a:cs typeface="微软雅黑" panose="020B0503020204020204" charset="-122"/>
        </a:defRPr>
      </a:lvl7pPr>
      <a:lvl8pPr marL="1371600" algn="l" defTabSz="683895" rtl="0" fontAlgn="base">
        <a:lnSpc>
          <a:spcPct val="90000"/>
        </a:lnSpc>
        <a:spcBef>
          <a:spcPct val="0"/>
        </a:spcBef>
        <a:spcAft>
          <a:spcPct val="0"/>
        </a:spcAft>
        <a:defRPr sz="3300">
          <a:solidFill>
            <a:schemeClr val="tx1"/>
          </a:solidFill>
          <a:latin typeface="黑体" panose="02010609060101010101" pitchFamily="2" charset="-122"/>
          <a:ea typeface="微软雅黑" panose="020B0503020204020204" charset="-122"/>
          <a:cs typeface="微软雅黑" panose="020B0503020204020204" charset="-122"/>
        </a:defRPr>
      </a:lvl8pPr>
      <a:lvl9pPr marL="1828800" algn="l" defTabSz="683895" rtl="0" fontAlgn="base">
        <a:lnSpc>
          <a:spcPct val="90000"/>
        </a:lnSpc>
        <a:spcBef>
          <a:spcPct val="0"/>
        </a:spcBef>
        <a:spcAft>
          <a:spcPct val="0"/>
        </a:spcAft>
        <a:defRPr sz="3300">
          <a:solidFill>
            <a:schemeClr val="tx1"/>
          </a:solidFill>
          <a:latin typeface="黑体" panose="02010609060101010101" pitchFamily="2" charset="-122"/>
          <a:ea typeface="微软雅黑" panose="020B0503020204020204" charset="-122"/>
          <a:cs typeface="微软雅黑" panose="020B0503020204020204" charset="-122"/>
        </a:defRPr>
      </a:lvl9pPr>
    </p:titleStyle>
    <p:bodyStyle>
      <a:lvl1pPr marL="171450" indent="-171450" algn="l" defTabSz="683895"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微软雅黑" panose="020B0503020204020204" charset="-122"/>
        </a:defRPr>
      </a:lvl1pPr>
      <a:lvl2pPr marL="514350" indent="-171450" algn="l" defTabSz="683895"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微软雅黑" panose="020B0503020204020204" charset="-122"/>
        </a:defRPr>
      </a:lvl2pPr>
      <a:lvl3pPr marL="855980" indent="-171450" algn="l" defTabSz="683895"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微软雅黑" panose="020B0503020204020204" charset="-122"/>
        </a:defRPr>
      </a:lvl3pPr>
      <a:lvl4pPr marL="1198880" indent="-171450" algn="l" defTabSz="683895" rtl="0" fontAlgn="base">
        <a:lnSpc>
          <a:spcPct val="90000"/>
        </a:lnSpc>
        <a:spcBef>
          <a:spcPts val="375"/>
        </a:spcBef>
        <a:spcAft>
          <a:spcPct val="0"/>
        </a:spcAft>
        <a:buFont typeface="Arial" panose="020B0604020202020204" pitchFamily="34" charset="0"/>
        <a:buChar char="•"/>
        <a:defRPr sz="1400" kern="1200">
          <a:solidFill>
            <a:schemeClr val="tx1"/>
          </a:solidFill>
          <a:latin typeface="+mn-lt"/>
          <a:ea typeface="+mn-ea"/>
          <a:cs typeface="微软雅黑" panose="020B0503020204020204" charset="-122"/>
        </a:defRPr>
      </a:lvl4pPr>
      <a:lvl5pPr marL="1541780" indent="-171450" algn="l" defTabSz="683895" rtl="0" fontAlgn="base">
        <a:lnSpc>
          <a:spcPct val="90000"/>
        </a:lnSpc>
        <a:spcBef>
          <a:spcPts val="375"/>
        </a:spcBef>
        <a:spcAft>
          <a:spcPct val="0"/>
        </a:spcAft>
        <a:buFont typeface="Arial" panose="020B0604020202020204" pitchFamily="34" charset="0"/>
        <a:buChar char="•"/>
        <a:defRPr sz="1400" kern="1200">
          <a:solidFill>
            <a:schemeClr val="tx1"/>
          </a:solidFill>
          <a:latin typeface="+mn-lt"/>
          <a:ea typeface="+mn-ea"/>
          <a:cs typeface="微软雅黑" panose="020B0503020204020204" charset="-122"/>
        </a:defRPr>
      </a:lvl5pPr>
      <a:lvl6pPr marL="188468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58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8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745"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165"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230" algn="l" defTabSz="685165" rtl="0" eaLnBrk="1" latinLnBrk="0" hangingPunct="1">
        <a:defRPr sz="1400" kern="1200">
          <a:solidFill>
            <a:schemeClr val="tx1"/>
          </a:solidFill>
          <a:latin typeface="+mn-lt"/>
          <a:ea typeface="+mn-ea"/>
          <a:cs typeface="+mn-cs"/>
        </a:defRPr>
      </a:lvl6pPr>
      <a:lvl7pPr marL="2056130"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295" algn="l" defTabSz="685165"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Lst>
  <p:transition spd="slow" advClick="0" advTm="0">
    <p:pull/>
  </p:transition>
  <p:timing>
    <p:tnLst>
      <p:par>
        <p:cTn id="1" dur="indefinite" restart="never" nodeType="tmRoot"/>
      </p:par>
    </p:tnLst>
  </p:timing>
  <p:hf hdr="0" ftr="0" dt="0"/>
  <p:txStyles>
    <p:titleStyle>
      <a:lvl1pPr algn="l" defTabSz="81407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华文细黑" panose="02010600040101010101" pitchFamily="2" charset="-122"/>
        </a:defRPr>
      </a:lvl1pPr>
      <a:lvl2pPr algn="l" defTabSz="81407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cs typeface="华文细黑" panose="02010600040101010101" pitchFamily="2" charset="-122"/>
        </a:defRPr>
      </a:lvl2pPr>
      <a:lvl3pPr algn="l" defTabSz="81407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cs typeface="华文细黑" panose="02010600040101010101" pitchFamily="2" charset="-122"/>
        </a:defRPr>
      </a:lvl3pPr>
      <a:lvl4pPr algn="l" defTabSz="81407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cs typeface="华文细黑" panose="02010600040101010101" pitchFamily="2" charset="-122"/>
        </a:defRPr>
      </a:lvl4pPr>
      <a:lvl5pPr algn="l" defTabSz="81407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cs typeface="华文细黑" panose="02010600040101010101" pitchFamily="2" charset="-122"/>
        </a:defRPr>
      </a:lvl5pPr>
      <a:lvl6pPr marL="4565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37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33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753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p:titleStyle>
    <p:bodyStyle>
      <a:lvl1pPr marL="304800" indent="-304800" algn="l" defTabSz="814070" rtl="0" eaLnBrk="0" fontAlgn="base" hangingPunct="0">
        <a:spcBef>
          <a:spcPct val="20000"/>
        </a:spcBef>
        <a:spcAft>
          <a:spcPct val="0"/>
        </a:spcAft>
        <a:buFont typeface="Arial" panose="020B0604020202020204" pitchFamily="34" charset="0"/>
        <a:buChar char="•"/>
        <a:defRPr sz="2100" kern="1200">
          <a:solidFill>
            <a:schemeClr val="tx1"/>
          </a:solidFill>
          <a:latin typeface="华文细黑" panose="02010600040101010101" pitchFamily="2" charset="-122"/>
          <a:ea typeface="华文细黑" panose="02010600040101010101" pitchFamily="2" charset="-122"/>
          <a:cs typeface="华文细黑" panose="02010600040101010101" pitchFamily="2" charset="-122"/>
        </a:defRPr>
      </a:lvl1pPr>
      <a:lvl2pPr marL="662305" indent="-254000" algn="l" defTabSz="814070" rtl="0" eaLnBrk="0" fontAlgn="base" hangingPunct="0">
        <a:spcBef>
          <a:spcPct val="20000"/>
        </a:spcBef>
        <a:spcAft>
          <a:spcPct val="0"/>
        </a:spcAft>
        <a:buFont typeface="Arial" panose="020B0604020202020204" pitchFamily="34" charset="0"/>
        <a:buChar char="–"/>
        <a:defRPr kern="1200">
          <a:solidFill>
            <a:schemeClr val="tx1"/>
          </a:solidFill>
          <a:latin typeface="华文细黑" panose="02010600040101010101" pitchFamily="2" charset="-122"/>
          <a:ea typeface="华文细黑" panose="02010600040101010101" pitchFamily="2" charset="-122"/>
          <a:cs typeface="华文细黑" panose="02010600040101010101" pitchFamily="2" charset="-122"/>
        </a:defRPr>
      </a:lvl2pPr>
      <a:lvl3pPr marL="1019175" indent="-203200" algn="l" defTabSz="814070" rtl="0" eaLnBrk="0" fontAlgn="base" hangingPunct="0">
        <a:spcBef>
          <a:spcPct val="20000"/>
        </a:spcBef>
        <a:spcAft>
          <a:spcPct val="0"/>
        </a:spcAft>
        <a:buFont typeface="Arial" panose="020B0604020202020204" pitchFamily="34" charset="0"/>
        <a:buChar char="•"/>
        <a:defRPr sz="2100" kern="1200">
          <a:solidFill>
            <a:schemeClr val="tx1"/>
          </a:solidFill>
          <a:latin typeface="华文细黑" panose="02010600040101010101" pitchFamily="2" charset="-122"/>
          <a:ea typeface="华文细黑" panose="02010600040101010101" pitchFamily="2" charset="-122"/>
          <a:cs typeface="华文细黑" panose="02010600040101010101" pitchFamily="2" charset="-122"/>
        </a:defRPr>
      </a:lvl3pPr>
      <a:lvl4pPr marL="1427480" indent="-203200" algn="l" defTabSz="814070" rtl="0" eaLnBrk="0" fontAlgn="base" hangingPunct="0">
        <a:spcBef>
          <a:spcPct val="20000"/>
        </a:spcBef>
        <a:spcAft>
          <a:spcPct val="0"/>
        </a:spcAft>
        <a:buFont typeface="Arial" panose="020B0604020202020204" pitchFamily="34" charset="0"/>
        <a:buChar char="–"/>
        <a:defRPr sz="1400" kern="1200">
          <a:solidFill>
            <a:schemeClr val="tx1"/>
          </a:solidFill>
          <a:latin typeface="华文细黑" panose="02010600040101010101" pitchFamily="2" charset="-122"/>
          <a:ea typeface="华文细黑" panose="02010600040101010101" pitchFamily="2" charset="-122"/>
          <a:cs typeface="华文细黑" panose="02010600040101010101" pitchFamily="2" charset="-122"/>
        </a:defRPr>
      </a:lvl4pPr>
      <a:lvl5pPr marL="1835150" indent="-203200" algn="l" defTabSz="814070" rtl="0" eaLnBrk="0" fontAlgn="base" hangingPunct="0">
        <a:spcBef>
          <a:spcPct val="20000"/>
        </a:spcBef>
        <a:spcAft>
          <a:spcPct val="0"/>
        </a:spcAft>
        <a:buFont typeface="Arial" panose="020B0604020202020204" pitchFamily="34" charset="0"/>
        <a:buChar char="»"/>
        <a:defRPr sz="1400" kern="1200">
          <a:solidFill>
            <a:schemeClr val="tx1"/>
          </a:solidFill>
          <a:latin typeface="华文细黑" panose="02010600040101010101" pitchFamily="2" charset="-122"/>
          <a:ea typeface="华文细黑" panose="02010600040101010101" pitchFamily="2" charset="-122"/>
          <a:cs typeface="华文细黑" panose="02010600040101010101" pitchFamily="2" charset="-122"/>
        </a:defRPr>
      </a:lvl5pPr>
      <a:lvl6pPr marL="2512695"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260"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825"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025"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130" rtl="0" eaLnBrk="1" latinLnBrk="0" hangingPunct="1">
        <a:defRPr sz="1800" kern="1200">
          <a:solidFill>
            <a:schemeClr val="tx1"/>
          </a:solidFill>
          <a:latin typeface="+mn-lt"/>
          <a:ea typeface="+mn-ea"/>
          <a:cs typeface="+mn-cs"/>
        </a:defRPr>
      </a:lvl1pPr>
      <a:lvl2pPr marL="456565" algn="l" defTabSz="913130" rtl="0" eaLnBrk="1" latinLnBrk="0" hangingPunct="1">
        <a:defRPr sz="1800" kern="1200">
          <a:solidFill>
            <a:schemeClr val="tx1"/>
          </a:solidFill>
          <a:latin typeface="+mn-lt"/>
          <a:ea typeface="+mn-ea"/>
          <a:cs typeface="+mn-cs"/>
        </a:defRPr>
      </a:lvl2pPr>
      <a:lvl3pPr marL="913765" algn="l" defTabSz="913130" rtl="0" eaLnBrk="1" latinLnBrk="0" hangingPunct="1">
        <a:defRPr sz="1800" kern="1200">
          <a:solidFill>
            <a:schemeClr val="tx1"/>
          </a:solidFill>
          <a:latin typeface="+mn-lt"/>
          <a:ea typeface="+mn-ea"/>
          <a:cs typeface="+mn-cs"/>
        </a:defRPr>
      </a:lvl3pPr>
      <a:lvl4pPr marL="1370330" algn="l" defTabSz="913130" rtl="0" eaLnBrk="1" latinLnBrk="0" hangingPunct="1">
        <a:defRPr sz="1800" kern="1200">
          <a:solidFill>
            <a:schemeClr val="tx1"/>
          </a:solidFill>
          <a:latin typeface="+mn-lt"/>
          <a:ea typeface="+mn-ea"/>
          <a:cs typeface="+mn-cs"/>
        </a:defRPr>
      </a:lvl4pPr>
      <a:lvl5pPr marL="1827530" algn="l" defTabSz="913130" rtl="0" eaLnBrk="1" latinLnBrk="0" hangingPunct="1">
        <a:defRPr sz="1800" kern="1200">
          <a:solidFill>
            <a:schemeClr val="tx1"/>
          </a:solidFill>
          <a:latin typeface="+mn-lt"/>
          <a:ea typeface="+mn-ea"/>
          <a:cs typeface="+mn-cs"/>
        </a:defRPr>
      </a:lvl5pPr>
      <a:lvl6pPr marL="2284095" algn="l" defTabSz="913130" rtl="0" eaLnBrk="1" latinLnBrk="0" hangingPunct="1">
        <a:defRPr sz="1800" kern="1200">
          <a:solidFill>
            <a:schemeClr val="tx1"/>
          </a:solidFill>
          <a:latin typeface="+mn-lt"/>
          <a:ea typeface="+mn-ea"/>
          <a:cs typeface="+mn-cs"/>
        </a:defRPr>
      </a:lvl6pPr>
      <a:lvl7pPr marL="2740660" algn="l" defTabSz="913130" rtl="0" eaLnBrk="1" latinLnBrk="0" hangingPunct="1">
        <a:defRPr sz="1800" kern="1200">
          <a:solidFill>
            <a:schemeClr val="tx1"/>
          </a:solidFill>
          <a:latin typeface="+mn-lt"/>
          <a:ea typeface="+mn-ea"/>
          <a:cs typeface="+mn-cs"/>
        </a:defRPr>
      </a:lvl7pPr>
      <a:lvl8pPr marL="3197860" algn="l" defTabSz="913130" rtl="0" eaLnBrk="1" latinLnBrk="0" hangingPunct="1">
        <a:defRPr sz="1800" kern="1200">
          <a:solidFill>
            <a:schemeClr val="tx1"/>
          </a:solidFill>
          <a:latin typeface="+mn-lt"/>
          <a:ea typeface="+mn-ea"/>
          <a:cs typeface="+mn-cs"/>
        </a:defRPr>
      </a:lvl8pPr>
      <a:lvl9pPr marL="3654425" algn="l" defTabSz="91313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标题占位符 1"/>
          <p:cNvSpPr>
            <a:spLocks noGrp="1"/>
          </p:cNvSpPr>
          <p:nvPr>
            <p:ph type="title"/>
          </p:nvPr>
        </p:nvSpPr>
        <p:spPr bwMode="auto">
          <a:xfrm>
            <a:off x="457200" y="206375"/>
            <a:ext cx="8229600" cy="85725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1267" name="文本占位符 2"/>
          <p:cNvSpPr>
            <a:spLocks noGrp="1"/>
          </p:cNvSpPr>
          <p:nvPr>
            <p:ph type="body" idx="1"/>
          </p:nvPr>
        </p:nvSpPr>
        <p:spPr bwMode="auto">
          <a:xfrm>
            <a:off x="457200" y="1200150"/>
            <a:ext cx="8229600" cy="3394075"/>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Lst>
  <p:transition advTm="0"/>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微软雅黑" panose="020B0503020204020204" charset="-122"/>
        </a:defRPr>
      </a:lvl1pPr>
      <a:lvl2pPr algn="ctr" rtl="0" fontAlgn="base">
        <a:spcBef>
          <a:spcPct val="0"/>
        </a:spcBef>
        <a:spcAft>
          <a:spcPct val="0"/>
        </a:spcAft>
        <a:defRPr sz="4400">
          <a:solidFill>
            <a:schemeClr val="tx1"/>
          </a:solidFill>
          <a:latin typeface="黑体" panose="02010609060101010101" pitchFamily="2" charset="-122"/>
          <a:ea typeface="微软雅黑" panose="020B0503020204020204" charset="-122"/>
          <a:cs typeface="微软雅黑" panose="020B0503020204020204" charset="-122"/>
        </a:defRPr>
      </a:lvl2pPr>
      <a:lvl3pPr algn="ctr" rtl="0" fontAlgn="base">
        <a:spcBef>
          <a:spcPct val="0"/>
        </a:spcBef>
        <a:spcAft>
          <a:spcPct val="0"/>
        </a:spcAft>
        <a:defRPr sz="4400">
          <a:solidFill>
            <a:schemeClr val="tx1"/>
          </a:solidFill>
          <a:latin typeface="黑体" panose="02010609060101010101" pitchFamily="2" charset="-122"/>
          <a:ea typeface="微软雅黑" panose="020B0503020204020204" charset="-122"/>
          <a:cs typeface="微软雅黑" panose="020B0503020204020204" charset="-122"/>
        </a:defRPr>
      </a:lvl3pPr>
      <a:lvl4pPr algn="ctr" rtl="0" fontAlgn="base">
        <a:spcBef>
          <a:spcPct val="0"/>
        </a:spcBef>
        <a:spcAft>
          <a:spcPct val="0"/>
        </a:spcAft>
        <a:defRPr sz="4400">
          <a:solidFill>
            <a:schemeClr val="tx1"/>
          </a:solidFill>
          <a:latin typeface="黑体" panose="02010609060101010101" pitchFamily="2" charset="-122"/>
          <a:ea typeface="微软雅黑" panose="020B0503020204020204" charset="-122"/>
          <a:cs typeface="微软雅黑" panose="020B0503020204020204" charset="-122"/>
        </a:defRPr>
      </a:lvl4pPr>
      <a:lvl5pPr algn="ctr" rtl="0" fontAlgn="base">
        <a:spcBef>
          <a:spcPct val="0"/>
        </a:spcBef>
        <a:spcAft>
          <a:spcPct val="0"/>
        </a:spcAft>
        <a:defRPr sz="4400">
          <a:solidFill>
            <a:schemeClr val="tx1"/>
          </a:solidFill>
          <a:latin typeface="黑体" panose="02010609060101010101" pitchFamily="2" charset="-122"/>
          <a:ea typeface="微软雅黑" panose="020B0503020204020204" charset="-122"/>
          <a:cs typeface="微软雅黑" panose="020B0503020204020204" charset="-122"/>
        </a:defRPr>
      </a:lvl5pPr>
      <a:lvl6pPr marL="457200" algn="ctr" rtl="0" fontAlgn="base">
        <a:spcBef>
          <a:spcPct val="0"/>
        </a:spcBef>
        <a:spcAft>
          <a:spcPct val="0"/>
        </a:spcAft>
        <a:defRPr sz="4400">
          <a:solidFill>
            <a:schemeClr val="tx1"/>
          </a:solidFill>
          <a:latin typeface="黑体" panose="02010609060101010101" pitchFamily="2" charset="-122"/>
          <a:ea typeface="微软雅黑" panose="020B0503020204020204" charset="-122"/>
          <a:cs typeface="微软雅黑" panose="020B0503020204020204" charset="-122"/>
        </a:defRPr>
      </a:lvl6pPr>
      <a:lvl7pPr marL="914400" algn="ctr" rtl="0" fontAlgn="base">
        <a:spcBef>
          <a:spcPct val="0"/>
        </a:spcBef>
        <a:spcAft>
          <a:spcPct val="0"/>
        </a:spcAft>
        <a:defRPr sz="4400">
          <a:solidFill>
            <a:schemeClr val="tx1"/>
          </a:solidFill>
          <a:latin typeface="黑体" panose="02010609060101010101" pitchFamily="2" charset="-122"/>
          <a:ea typeface="微软雅黑" panose="020B0503020204020204" charset="-122"/>
          <a:cs typeface="微软雅黑" panose="020B0503020204020204" charset="-122"/>
        </a:defRPr>
      </a:lvl7pPr>
      <a:lvl8pPr marL="1371600" algn="ctr" rtl="0" fontAlgn="base">
        <a:spcBef>
          <a:spcPct val="0"/>
        </a:spcBef>
        <a:spcAft>
          <a:spcPct val="0"/>
        </a:spcAft>
        <a:defRPr sz="4400">
          <a:solidFill>
            <a:schemeClr val="tx1"/>
          </a:solidFill>
          <a:latin typeface="黑体" panose="02010609060101010101" pitchFamily="2" charset="-122"/>
          <a:ea typeface="微软雅黑" panose="020B0503020204020204" charset="-122"/>
          <a:cs typeface="微软雅黑" panose="020B0503020204020204" charset="-122"/>
        </a:defRPr>
      </a:lvl8pPr>
      <a:lvl9pPr marL="1828800" algn="ctr" rtl="0" fontAlgn="base">
        <a:spcBef>
          <a:spcPct val="0"/>
        </a:spcBef>
        <a:spcAft>
          <a:spcPct val="0"/>
        </a:spcAft>
        <a:defRPr sz="4400">
          <a:solidFill>
            <a:schemeClr val="tx1"/>
          </a:solidFill>
          <a:latin typeface="黑体" panose="02010609060101010101" pitchFamily="2" charset="-122"/>
          <a:ea typeface="微软雅黑" panose="020B0503020204020204" charset="-122"/>
          <a:cs typeface="微软雅黑" panose="020B0503020204020204"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微软雅黑" panose="020B0503020204020204" charset="-122"/>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微软雅黑" panose="020B0503020204020204" charset="-122"/>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微软雅黑" panose="020B0503020204020204" charset="-122"/>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微软雅黑" panose="020B0503020204020204" charset="-122"/>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微软雅黑" panose="020B0503020204020204"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6"/>
          <p:cNvSpPr txBox="1"/>
          <p:nvPr/>
        </p:nvSpPr>
        <p:spPr>
          <a:xfrm>
            <a:off x="739775" y="2120900"/>
            <a:ext cx="7925435" cy="828675"/>
          </a:xfrm>
          <a:prstGeom prst="rect">
            <a:avLst/>
          </a:prstGeom>
          <a:noFill/>
          <a:effectLst/>
        </p:spPr>
        <p:txBody>
          <a:bodyPr wrap="square" lIns="91358" tIns="45682" rIns="91358" bIns="45682">
            <a:spAutoFit/>
          </a:bodyPr>
          <a:lstStyle/>
          <a:p>
            <a:pPr algn="ctr" defTabSz="685165" fontAlgn="auto">
              <a:spcBef>
                <a:spcPts val="0"/>
              </a:spcBef>
              <a:spcAft>
                <a:spcPts val="0"/>
              </a:spcAft>
              <a:defRPr/>
            </a:pPr>
            <a:r>
              <a:rPr lang="zh-CN" altLang="en-US" sz="4800" dirty="0">
                <a:solidFill>
                  <a:srgbClr val="BC000D"/>
                </a:solidFill>
                <a:latin typeface="+mn-lt"/>
                <a:ea typeface="+mn-ea"/>
                <a:cs typeface="+mn-ea"/>
                <a:sym typeface="+mn-lt"/>
              </a:rPr>
              <a:t>中国共青团十八大精神学习</a:t>
            </a:r>
            <a:endParaRPr lang="en-US" altLang="zh-CN" sz="4800" b="1" dirty="0">
              <a:solidFill>
                <a:srgbClr val="BC000D"/>
              </a:solidFill>
              <a:latin typeface="+mn-lt"/>
              <a:ea typeface="+mn-ea"/>
              <a:cs typeface="+mn-ea"/>
              <a:sym typeface="+mn-lt"/>
            </a:endParaRPr>
          </a:p>
        </p:txBody>
      </p:sp>
      <p:sp>
        <p:nvSpPr>
          <p:cNvPr id="22" name="矩形 21"/>
          <p:cNvSpPr/>
          <p:nvPr/>
        </p:nvSpPr>
        <p:spPr>
          <a:xfrm>
            <a:off x="0" y="3998913"/>
            <a:ext cx="9144000" cy="1144587"/>
          </a:xfrm>
          <a:prstGeom prst="rect">
            <a:avLst/>
          </a:prstGeom>
          <a:solidFill>
            <a:srgbClr val="99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288" tIns="45646" rIns="91288" bIns="45646" anchor="ctr"/>
          <a:lstStyle/>
          <a:p>
            <a:pPr algn="ctr" defTabSz="911860" fontAlgn="auto">
              <a:spcBef>
                <a:spcPts val="0"/>
              </a:spcBef>
              <a:spcAft>
                <a:spcPts val="0"/>
              </a:spcAft>
              <a:defRPr/>
            </a:pPr>
            <a:endParaRPr lang="zh-CN" altLang="en-US" sz="1400">
              <a:solidFill>
                <a:srgbClr val="C00000"/>
              </a:solidFill>
              <a:cs typeface="+mn-ea"/>
              <a:sym typeface="+mn-lt"/>
            </a:endParaRPr>
          </a:p>
        </p:txBody>
      </p:sp>
      <p:sp>
        <p:nvSpPr>
          <p:cNvPr id="23" name="TextBox 22"/>
          <p:cNvSpPr txBox="1"/>
          <p:nvPr/>
        </p:nvSpPr>
        <p:spPr>
          <a:xfrm>
            <a:off x="0" y="4227513"/>
            <a:ext cx="9144000" cy="831850"/>
          </a:xfrm>
          <a:prstGeom prst="rect">
            <a:avLst/>
          </a:prstGeom>
          <a:noFill/>
          <a:effectLst>
            <a:outerShdw blurRad="50800" dist="38100" dir="5400000" algn="t" rotWithShape="0">
              <a:prstClr val="black">
                <a:alpha val="40000"/>
              </a:prstClr>
            </a:outerShdw>
          </a:effectLst>
        </p:spPr>
        <p:txBody>
          <a:bodyPr lIns="91288" tIns="45646" rIns="91288" bIns="45646">
            <a:spAutoFit/>
          </a:bodyPr>
          <a:lstStyle/>
          <a:p>
            <a:pPr algn="ctr" defTabSz="911860" fontAlgn="auto">
              <a:spcBef>
                <a:spcPts val="0"/>
              </a:spcBef>
              <a:spcAft>
                <a:spcPts val="0"/>
              </a:spcAft>
              <a:defRPr/>
            </a:pPr>
            <a:r>
              <a:rPr lang="zh-CN" altLang="en-US" sz="4800" dirty="0">
                <a:solidFill>
                  <a:srgbClr val="FFBE00">
                    <a:lumMod val="60000"/>
                    <a:lumOff val="40000"/>
                  </a:srgbClr>
                </a:solidFill>
                <a:latin typeface="华文行楷" panose="02010800040101010101" pitchFamily="2" charset="-122"/>
                <a:ea typeface="华文行楷" panose="02010800040101010101" pitchFamily="2" charset="-122"/>
                <a:cs typeface="+mn-ea"/>
                <a:sym typeface="+mn-lt"/>
              </a:rPr>
              <a:t>不忘跟党初心   牢记青春使命</a:t>
            </a:r>
            <a:endParaRPr lang="zh-CN" altLang="en-US" sz="4800" dirty="0">
              <a:solidFill>
                <a:srgbClr val="FFBE00">
                  <a:lumMod val="60000"/>
                  <a:lumOff val="40000"/>
                </a:srgbClr>
              </a:solidFill>
              <a:latin typeface="华文行楷" panose="02010800040101010101" pitchFamily="2" charset="-122"/>
              <a:ea typeface="华文行楷" panose="02010800040101010101" pitchFamily="2" charset="-122"/>
              <a:cs typeface="+mn-ea"/>
              <a:sym typeface="+mn-lt"/>
            </a:endParaRPr>
          </a:p>
        </p:txBody>
      </p:sp>
      <p:pic>
        <p:nvPicPr>
          <p:cNvPr id="15371" name="图片 16"/>
          <p:cNvPicPr>
            <a:picLocks noChangeAspect="1"/>
          </p:cNvPicPr>
          <p:nvPr/>
        </p:nvPicPr>
        <p:blipFill>
          <a:blip r:embed="rId1"/>
          <a:srcRect l="35701" t="5927" r="36179" b="58237"/>
          <a:stretch>
            <a:fillRect/>
          </a:stretch>
        </p:blipFill>
        <p:spPr bwMode="auto">
          <a:xfrm>
            <a:off x="2085975" y="503238"/>
            <a:ext cx="2433638" cy="1617662"/>
          </a:xfrm>
          <a:prstGeom prst="rect">
            <a:avLst/>
          </a:prstGeom>
          <a:noFill/>
          <a:ln w="9525">
            <a:noFill/>
            <a:miter lim="800000"/>
            <a:headEnd/>
            <a:tailEnd/>
          </a:ln>
        </p:spPr>
      </p:pic>
      <p:pic>
        <p:nvPicPr>
          <p:cNvPr id="10" name="Picture 2" descr="C:\Users\abc\Desktop\千图网_中国共青团团徽元素_图片编号27330696\国庆节PNG免扣元素(45).png"/>
          <p:cNvPicPr>
            <a:picLocks noChangeAspect="1" noChangeArrowheads="1"/>
          </p:cNvPicPr>
          <p:nvPr/>
        </p:nvPicPr>
        <p:blipFill>
          <a:blip r:embed="rId2"/>
          <a:srcRect/>
          <a:stretch>
            <a:fillRect/>
          </a:stretch>
        </p:blipFill>
        <p:spPr bwMode="auto">
          <a:xfrm>
            <a:off x="4381818" y="300673"/>
            <a:ext cx="2136775" cy="1917700"/>
          </a:xfrm>
          <a:prstGeom prst="rect">
            <a:avLst/>
          </a:prstGeom>
          <a:noFill/>
          <a:ln w="9525">
            <a:noFill/>
            <a:miter lim="800000"/>
            <a:headEnd/>
            <a:tailEnd/>
          </a:ln>
        </p:spPr>
      </p:pic>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323850" y="1420813"/>
            <a:ext cx="5557838" cy="368300"/>
          </a:xfrm>
          <a:prstGeom prst="rect">
            <a:avLst/>
          </a:prstGeom>
          <a:noFill/>
        </p:spPr>
        <p:txBody>
          <a:bodyPr>
            <a:spAutoFit/>
          </a:bodyPr>
          <a:lstStyle/>
          <a:p>
            <a:pPr defTabSz="914400" fontAlgn="auto">
              <a:spcBef>
                <a:spcPts val="0"/>
              </a:spcBef>
              <a:spcAft>
                <a:spcPts val="0"/>
              </a:spcAft>
              <a:defRPr/>
            </a:pPr>
            <a:r>
              <a:rPr lang="zh-CN" altLang="en-US">
                <a:solidFill>
                  <a:srgbClr val="9B0D13"/>
                </a:solidFill>
                <a:latin typeface="+mn-lt"/>
                <a:ea typeface="+mn-ea"/>
                <a:cs typeface="+mn-ea"/>
                <a:sym typeface="+mn-lt"/>
              </a:rPr>
              <a:t>大会选举产生中国共产主义青年团</a:t>
            </a:r>
            <a:r>
              <a:rPr lang="zh-CN" altLang="en-US" dirty="0">
                <a:solidFill>
                  <a:srgbClr val="9B0D13"/>
                </a:solidFill>
                <a:latin typeface="+mn-lt"/>
                <a:ea typeface="+mn-ea"/>
                <a:cs typeface="+mn-ea"/>
                <a:sym typeface="+mn-lt"/>
              </a:rPr>
              <a:t>十八届中央委员会</a:t>
            </a:r>
            <a:endParaRPr lang="en-US" altLang="zh-CN" dirty="0">
              <a:solidFill>
                <a:srgbClr val="9B0D13"/>
              </a:solidFill>
              <a:latin typeface="+mn-lt"/>
              <a:ea typeface="+mn-ea"/>
              <a:cs typeface="+mn-ea"/>
              <a:sym typeface="+mn-lt"/>
            </a:endParaRPr>
          </a:p>
        </p:txBody>
      </p:sp>
      <p:grpSp>
        <p:nvGrpSpPr>
          <p:cNvPr id="48" name="组合 47"/>
          <p:cNvGrpSpPr/>
          <p:nvPr/>
        </p:nvGrpSpPr>
        <p:grpSpPr bwMode="auto">
          <a:xfrm>
            <a:off x="5795963" y="957263"/>
            <a:ext cx="2808287" cy="3535362"/>
            <a:chOff x="343718" y="957753"/>
            <a:chExt cx="2808312" cy="3535566"/>
          </a:xfrm>
        </p:grpSpPr>
        <p:sp>
          <p:nvSpPr>
            <p:cNvPr id="49" name="矩形 48"/>
            <p:cNvSpPr/>
            <p:nvPr/>
          </p:nvSpPr>
          <p:spPr>
            <a:xfrm>
              <a:off x="343718" y="2531056"/>
              <a:ext cx="2808312" cy="954143"/>
            </a:xfrm>
            <a:prstGeom prst="rect">
              <a:avLst/>
            </a:prstGeom>
          </p:spPr>
          <p:txBody>
            <a:bodyPr>
              <a:spAutoFit/>
            </a:bodyPr>
            <a:lstStyle/>
            <a:p>
              <a:pPr algn="ctr" defTabSz="914400" fontAlgn="auto">
                <a:spcBef>
                  <a:spcPts val="0"/>
                </a:spcBef>
                <a:spcAft>
                  <a:spcPts val="0"/>
                </a:spcAft>
                <a:defRPr/>
              </a:pPr>
              <a:r>
                <a:rPr lang="zh-CN" altLang="en-US" sz="3600" dirty="0">
                  <a:solidFill>
                    <a:srgbClr val="9B0D13"/>
                  </a:solidFill>
                  <a:latin typeface="+mn-lt"/>
                  <a:ea typeface="+mn-ea"/>
                  <a:cs typeface="+mn-ea"/>
                  <a:sym typeface="+mn-lt"/>
                </a:rPr>
                <a:t>中国共青团</a:t>
              </a:r>
              <a:endParaRPr lang="en-US" altLang="zh-CN" sz="3600" dirty="0">
                <a:solidFill>
                  <a:srgbClr val="9B0D13"/>
                </a:solidFill>
                <a:latin typeface="+mn-lt"/>
                <a:ea typeface="+mn-ea"/>
                <a:cs typeface="+mn-ea"/>
                <a:sym typeface="+mn-lt"/>
              </a:endParaRPr>
            </a:p>
            <a:p>
              <a:pPr algn="ctr" defTabSz="914400" fontAlgn="auto">
                <a:spcBef>
                  <a:spcPts val="0"/>
                </a:spcBef>
                <a:spcAft>
                  <a:spcPts val="0"/>
                </a:spcAft>
                <a:defRPr/>
              </a:pPr>
              <a:r>
                <a:rPr lang="zh-CN" altLang="en-US" dirty="0">
                  <a:solidFill>
                    <a:srgbClr val="9B0D13"/>
                  </a:solidFill>
                  <a:latin typeface="+mn-lt"/>
                  <a:ea typeface="+mn-ea"/>
                  <a:cs typeface="+mn-ea"/>
                  <a:sym typeface="+mn-lt"/>
                </a:rPr>
                <a:t>第十八次全国代表大会</a:t>
              </a:r>
              <a:endParaRPr lang="en-US" altLang="zh-CN" dirty="0">
                <a:solidFill>
                  <a:srgbClr val="9B0D13"/>
                </a:solidFill>
                <a:latin typeface="+mn-lt"/>
                <a:ea typeface="+mn-ea"/>
                <a:cs typeface="+mn-ea"/>
                <a:sym typeface="+mn-lt"/>
              </a:endParaRPr>
            </a:p>
          </p:txBody>
        </p:sp>
        <p:sp>
          <p:nvSpPr>
            <p:cNvPr id="50" name="矩形 49"/>
            <p:cNvSpPr/>
            <p:nvPr/>
          </p:nvSpPr>
          <p:spPr>
            <a:xfrm>
              <a:off x="570732" y="3499487"/>
              <a:ext cx="2376509" cy="96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sp>
          <p:nvSpPr>
            <p:cNvPr id="51" name="文本框 50"/>
            <p:cNvSpPr txBox="1"/>
            <p:nvPr/>
          </p:nvSpPr>
          <p:spPr>
            <a:xfrm>
              <a:off x="556445" y="3723338"/>
              <a:ext cx="2460647" cy="769981"/>
            </a:xfrm>
            <a:prstGeom prst="rect">
              <a:avLst/>
            </a:prstGeom>
            <a:noFill/>
          </p:spPr>
          <p:txBody>
            <a:bodyPr wrap="none">
              <a:spAutoFit/>
            </a:bodyPr>
            <a:lstStyle/>
            <a:p>
              <a:pPr defTabSz="914400" fontAlgn="auto">
                <a:spcBef>
                  <a:spcPts val="0"/>
                </a:spcBef>
                <a:spcAft>
                  <a:spcPts val="0"/>
                </a:spcAft>
                <a:defRPr/>
              </a:pPr>
              <a:r>
                <a:rPr lang="zh-CN" altLang="en-US" sz="4400" dirty="0">
                  <a:solidFill>
                    <a:srgbClr val="000000"/>
                  </a:solidFill>
                  <a:latin typeface="+mn-lt"/>
                  <a:ea typeface="+mn-ea"/>
                  <a:cs typeface="+mn-ea"/>
                  <a:sym typeface="+mn-lt"/>
                </a:rPr>
                <a:t>大会选举</a:t>
              </a:r>
              <a:endParaRPr lang="zh-CN" altLang="en-US" sz="4400" dirty="0">
                <a:solidFill>
                  <a:srgbClr val="000000"/>
                </a:solidFill>
                <a:latin typeface="+mn-lt"/>
                <a:ea typeface="+mn-ea"/>
                <a:cs typeface="+mn-ea"/>
                <a:sym typeface="+mn-lt"/>
              </a:endParaRPr>
            </a:p>
          </p:txBody>
        </p:sp>
        <p:pic>
          <p:nvPicPr>
            <p:cNvPr id="37909" name="Picture 2" descr="C:\Users\abc\Desktop\千图网_中国共青团团徽元素_图片编号27330696\国庆节PNG免扣元素(45).png"/>
            <p:cNvPicPr>
              <a:picLocks noChangeAspect="1" noChangeArrowheads="1"/>
            </p:cNvPicPr>
            <p:nvPr/>
          </p:nvPicPr>
          <p:blipFill>
            <a:blip r:embed="rId1"/>
            <a:srcRect/>
            <a:stretch>
              <a:fillRect/>
            </a:stretch>
          </p:blipFill>
          <p:spPr bwMode="auto">
            <a:xfrm>
              <a:off x="827584" y="957753"/>
              <a:ext cx="1852502" cy="1662299"/>
            </a:xfrm>
            <a:prstGeom prst="rect">
              <a:avLst/>
            </a:prstGeom>
            <a:noFill/>
            <a:ln w="9525">
              <a:noFill/>
              <a:miter lim="800000"/>
              <a:headEnd/>
              <a:tailEnd/>
            </a:ln>
          </p:spPr>
        </p:pic>
      </p:grpSp>
      <p:grpSp>
        <p:nvGrpSpPr>
          <p:cNvPr id="4" name="组合 3"/>
          <p:cNvGrpSpPr/>
          <p:nvPr/>
        </p:nvGrpSpPr>
        <p:grpSpPr bwMode="auto">
          <a:xfrm>
            <a:off x="3133725" y="2128838"/>
            <a:ext cx="2270125" cy="2266950"/>
            <a:chOff x="3133232" y="2128425"/>
            <a:chExt cx="2271158" cy="2268000"/>
          </a:xfrm>
        </p:grpSpPr>
        <p:sp>
          <p:nvSpPr>
            <p:cNvPr id="59" name="椭圆 58"/>
            <p:cNvSpPr/>
            <p:nvPr/>
          </p:nvSpPr>
          <p:spPr>
            <a:xfrm>
              <a:off x="3136390" y="2128425"/>
              <a:ext cx="2268000" cy="2268000"/>
            </a:xfrm>
            <a:prstGeom prst="ellipse">
              <a:avLst/>
            </a:prstGeom>
            <a:solidFill>
              <a:schemeClr val="tx1">
                <a:lumMod val="75000"/>
                <a:lumOff val="25000"/>
              </a:schemeClr>
            </a:solidFill>
            <a:ln>
              <a:solidFill>
                <a:schemeClr val="tx1">
                  <a:lumMod val="85000"/>
                  <a:lumOff val="1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sp>
          <p:nvSpPr>
            <p:cNvPr id="60" name="矩形 59"/>
            <p:cNvSpPr/>
            <p:nvPr/>
          </p:nvSpPr>
          <p:spPr>
            <a:xfrm>
              <a:off x="3460406" y="2571542"/>
              <a:ext cx="1619987" cy="308118"/>
            </a:xfrm>
            <a:prstGeom prst="rect">
              <a:avLst/>
            </a:prstGeom>
          </p:spPr>
          <p:txBody>
            <a:bodyPr wrap="none">
              <a:spAutoFit/>
            </a:bodyPr>
            <a:lstStyle/>
            <a:p>
              <a:pPr algn="ctr" defTabSz="914400" fontAlgn="auto">
                <a:spcBef>
                  <a:spcPts val="0"/>
                </a:spcBef>
                <a:spcAft>
                  <a:spcPts val="0"/>
                </a:spcAft>
                <a:defRPr/>
              </a:pPr>
              <a:r>
                <a:rPr lang="zh-CN" altLang="en-US" sz="1400" dirty="0">
                  <a:solidFill>
                    <a:srgbClr val="FFFFFF"/>
                  </a:solidFill>
                  <a:latin typeface="+mn-lt"/>
                  <a:ea typeface="+mn-ea"/>
                  <a:cs typeface="+mn-ea"/>
                  <a:sym typeface="+mn-lt"/>
                </a:rPr>
                <a:t>十八届中央委员会</a:t>
              </a:r>
              <a:endParaRPr lang="zh-CN" altLang="en-US" sz="1400" dirty="0">
                <a:solidFill>
                  <a:srgbClr val="FFFFFF"/>
                </a:solidFill>
                <a:latin typeface="+mn-lt"/>
                <a:ea typeface="+mn-ea"/>
                <a:cs typeface="+mn-ea"/>
                <a:sym typeface="+mn-lt"/>
              </a:endParaRPr>
            </a:p>
          </p:txBody>
        </p:sp>
        <p:sp>
          <p:nvSpPr>
            <p:cNvPr id="61" name="矩形 60"/>
            <p:cNvSpPr/>
            <p:nvPr/>
          </p:nvSpPr>
          <p:spPr>
            <a:xfrm>
              <a:off x="3133232" y="3070248"/>
              <a:ext cx="2271158" cy="460588"/>
            </a:xfrm>
            <a:prstGeom prst="rect">
              <a:avLst/>
            </a:prstGeom>
          </p:spPr>
          <p:txBody>
            <a:bodyPr>
              <a:spAutoFit/>
            </a:bodyPr>
            <a:lstStyle/>
            <a:p>
              <a:pPr algn="ctr" defTabSz="914400" fontAlgn="auto">
                <a:spcBef>
                  <a:spcPts val="0"/>
                </a:spcBef>
                <a:spcAft>
                  <a:spcPts val="0"/>
                </a:spcAft>
                <a:defRPr/>
              </a:pPr>
              <a:r>
                <a:rPr lang="zh-CN" altLang="en-US" sz="2400" dirty="0">
                  <a:solidFill>
                    <a:srgbClr val="FFFFFF"/>
                  </a:solidFill>
                  <a:latin typeface="+mn-lt"/>
                  <a:ea typeface="+mn-ea"/>
                  <a:cs typeface="+mn-ea"/>
                  <a:sym typeface="+mn-lt"/>
                </a:rPr>
                <a:t>候补委员</a:t>
              </a:r>
              <a:endParaRPr lang="en-US" altLang="zh-CN" sz="2400" dirty="0">
                <a:solidFill>
                  <a:srgbClr val="FFFFFF"/>
                </a:solidFill>
                <a:latin typeface="+mn-lt"/>
                <a:ea typeface="+mn-ea"/>
                <a:cs typeface="+mn-ea"/>
                <a:sym typeface="+mn-lt"/>
              </a:endParaRPr>
            </a:p>
          </p:txBody>
        </p:sp>
        <p:sp>
          <p:nvSpPr>
            <p:cNvPr id="62" name="矩形 61"/>
            <p:cNvSpPr/>
            <p:nvPr/>
          </p:nvSpPr>
          <p:spPr>
            <a:xfrm>
              <a:off x="3728816" y="3545131"/>
              <a:ext cx="1083168" cy="524118"/>
            </a:xfrm>
            <a:prstGeom prst="rect">
              <a:avLst/>
            </a:prstGeom>
          </p:spPr>
          <p:txBody>
            <a:bodyPr wrap="none">
              <a:spAutoFit/>
            </a:bodyPr>
            <a:lstStyle/>
            <a:p>
              <a:pPr algn="ctr" defTabSz="914400" fontAlgn="auto">
                <a:spcBef>
                  <a:spcPts val="0"/>
                </a:spcBef>
                <a:spcAft>
                  <a:spcPts val="0"/>
                </a:spcAft>
                <a:defRPr/>
              </a:pPr>
              <a:r>
                <a:rPr lang="en-US" altLang="zh-CN" sz="2800" dirty="0">
                  <a:solidFill>
                    <a:srgbClr val="FFFFFF"/>
                  </a:solidFill>
                  <a:latin typeface="+mn-lt"/>
                  <a:ea typeface="+mn-ea"/>
                  <a:cs typeface="+mn-ea"/>
                  <a:sym typeface="+mn-lt"/>
                </a:rPr>
                <a:t>129</a:t>
              </a:r>
              <a:r>
                <a:rPr lang="zh-CN" altLang="en-US" sz="2800" dirty="0">
                  <a:solidFill>
                    <a:srgbClr val="FFFFFF"/>
                  </a:solidFill>
                  <a:latin typeface="+mn-lt"/>
                  <a:ea typeface="+mn-ea"/>
                  <a:cs typeface="+mn-ea"/>
                  <a:sym typeface="+mn-lt"/>
                </a:rPr>
                <a:t>人</a:t>
              </a:r>
              <a:endParaRPr lang="zh-CN" altLang="en-US" sz="2800" dirty="0">
                <a:solidFill>
                  <a:srgbClr val="FFFFFF"/>
                </a:solidFill>
                <a:latin typeface="+mn-lt"/>
                <a:ea typeface="+mn-ea"/>
                <a:cs typeface="+mn-ea"/>
                <a:sym typeface="+mn-lt"/>
              </a:endParaRPr>
            </a:p>
          </p:txBody>
        </p:sp>
      </p:grpSp>
      <p:grpSp>
        <p:nvGrpSpPr>
          <p:cNvPr id="3" name="组合 2"/>
          <p:cNvGrpSpPr/>
          <p:nvPr/>
        </p:nvGrpSpPr>
        <p:grpSpPr bwMode="auto">
          <a:xfrm>
            <a:off x="465138" y="2143125"/>
            <a:ext cx="2276475" cy="2268538"/>
            <a:chOff x="465174" y="2143666"/>
            <a:chExt cx="2276312" cy="2268000"/>
          </a:xfrm>
        </p:grpSpPr>
        <p:sp>
          <p:nvSpPr>
            <p:cNvPr id="53" name="椭圆 52"/>
            <p:cNvSpPr/>
            <p:nvPr/>
          </p:nvSpPr>
          <p:spPr>
            <a:xfrm>
              <a:off x="473486" y="2143666"/>
              <a:ext cx="2268000" cy="2268000"/>
            </a:xfrm>
            <a:prstGeom prst="ellipse">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sp>
          <p:nvSpPr>
            <p:cNvPr id="54" name="矩形 53"/>
            <p:cNvSpPr/>
            <p:nvPr/>
          </p:nvSpPr>
          <p:spPr>
            <a:xfrm>
              <a:off x="796937" y="2586474"/>
              <a:ext cx="1620722" cy="307902"/>
            </a:xfrm>
            <a:prstGeom prst="rect">
              <a:avLst/>
            </a:prstGeom>
          </p:spPr>
          <p:txBody>
            <a:bodyPr wrap="none">
              <a:spAutoFit/>
            </a:bodyPr>
            <a:lstStyle/>
            <a:p>
              <a:pPr algn="ctr" defTabSz="914400" fontAlgn="auto">
                <a:spcBef>
                  <a:spcPts val="0"/>
                </a:spcBef>
                <a:spcAft>
                  <a:spcPts val="0"/>
                </a:spcAft>
                <a:defRPr/>
              </a:pPr>
              <a:r>
                <a:rPr lang="zh-CN" altLang="en-US" sz="1400" dirty="0">
                  <a:solidFill>
                    <a:srgbClr val="FFFFFF"/>
                  </a:solidFill>
                  <a:latin typeface="+mn-lt"/>
                  <a:ea typeface="+mn-ea"/>
                  <a:cs typeface="+mn-ea"/>
                  <a:sym typeface="+mn-lt"/>
                </a:rPr>
                <a:t>十八届中央委员会</a:t>
              </a:r>
              <a:endParaRPr lang="zh-CN" altLang="en-US" sz="1400" dirty="0">
                <a:solidFill>
                  <a:srgbClr val="FFFFFF"/>
                </a:solidFill>
                <a:latin typeface="+mn-lt"/>
                <a:ea typeface="+mn-ea"/>
                <a:cs typeface="+mn-ea"/>
                <a:sym typeface="+mn-lt"/>
              </a:endParaRPr>
            </a:p>
          </p:txBody>
        </p:sp>
        <p:sp>
          <p:nvSpPr>
            <p:cNvPr id="58" name="矩形 57"/>
            <p:cNvSpPr/>
            <p:nvPr/>
          </p:nvSpPr>
          <p:spPr>
            <a:xfrm>
              <a:off x="465174" y="3019758"/>
              <a:ext cx="2276312" cy="461853"/>
            </a:xfrm>
            <a:prstGeom prst="rect">
              <a:avLst/>
            </a:prstGeom>
          </p:spPr>
          <p:txBody>
            <a:bodyPr>
              <a:spAutoFit/>
            </a:bodyPr>
            <a:lstStyle/>
            <a:p>
              <a:pPr algn="ctr" defTabSz="914400" fontAlgn="auto">
                <a:spcBef>
                  <a:spcPts val="0"/>
                </a:spcBef>
                <a:spcAft>
                  <a:spcPts val="0"/>
                </a:spcAft>
                <a:defRPr/>
              </a:pPr>
              <a:r>
                <a:rPr lang="zh-CN" altLang="en-US" sz="2400" dirty="0">
                  <a:solidFill>
                    <a:srgbClr val="FFFFFF"/>
                  </a:solidFill>
                  <a:latin typeface="+mn-lt"/>
                  <a:ea typeface="+mn-ea"/>
                  <a:cs typeface="+mn-ea"/>
                  <a:sym typeface="+mn-lt"/>
                </a:rPr>
                <a:t>委   员</a:t>
              </a:r>
              <a:endParaRPr lang="en-US" altLang="zh-CN" sz="2400" dirty="0">
                <a:solidFill>
                  <a:srgbClr val="FFFFFF"/>
                </a:solidFill>
                <a:latin typeface="+mn-lt"/>
                <a:ea typeface="+mn-ea"/>
                <a:cs typeface="+mn-ea"/>
                <a:sym typeface="+mn-lt"/>
              </a:endParaRPr>
            </a:p>
          </p:txBody>
        </p:sp>
        <p:sp>
          <p:nvSpPr>
            <p:cNvPr id="63" name="矩形 62"/>
            <p:cNvSpPr/>
            <p:nvPr/>
          </p:nvSpPr>
          <p:spPr>
            <a:xfrm>
              <a:off x="1066793" y="3560968"/>
              <a:ext cx="1082597" cy="522163"/>
            </a:xfrm>
            <a:prstGeom prst="rect">
              <a:avLst/>
            </a:prstGeom>
          </p:spPr>
          <p:txBody>
            <a:bodyPr wrap="none">
              <a:spAutoFit/>
            </a:bodyPr>
            <a:lstStyle/>
            <a:p>
              <a:pPr algn="ctr" defTabSz="914400" fontAlgn="auto">
                <a:spcBef>
                  <a:spcPts val="0"/>
                </a:spcBef>
                <a:spcAft>
                  <a:spcPts val="0"/>
                </a:spcAft>
                <a:defRPr/>
              </a:pPr>
              <a:r>
                <a:rPr lang="en-US" altLang="zh-CN" sz="2800" dirty="0">
                  <a:solidFill>
                    <a:srgbClr val="FFFFFF"/>
                  </a:solidFill>
                  <a:latin typeface="+mn-lt"/>
                  <a:ea typeface="+mn-ea"/>
                  <a:cs typeface="+mn-ea"/>
                  <a:sym typeface="+mn-lt"/>
                </a:rPr>
                <a:t>170</a:t>
              </a:r>
              <a:r>
                <a:rPr lang="zh-CN" altLang="en-US" sz="2800" dirty="0">
                  <a:solidFill>
                    <a:srgbClr val="FFFFFF"/>
                  </a:solidFill>
                  <a:latin typeface="+mn-lt"/>
                  <a:ea typeface="+mn-ea"/>
                  <a:cs typeface="+mn-ea"/>
                  <a:sym typeface="+mn-lt"/>
                </a:rPr>
                <a:t>人</a:t>
              </a:r>
              <a:endParaRPr lang="zh-CN" altLang="en-US" sz="2800" dirty="0">
                <a:solidFill>
                  <a:srgbClr val="FFFFFF"/>
                </a:solidFill>
                <a:latin typeface="+mn-lt"/>
                <a:ea typeface="+mn-ea"/>
                <a:cs typeface="+mn-ea"/>
                <a:sym typeface="+mn-lt"/>
              </a:endParaRPr>
            </a:p>
          </p:txBody>
        </p:sp>
      </p:grpSp>
      <p:sp>
        <p:nvSpPr>
          <p:cNvPr id="19" name="Rectangle 5"/>
          <p:cNvSpPr>
            <a:spLocks noChangeArrowheads="1"/>
          </p:cNvSpPr>
          <p:nvPr/>
        </p:nvSpPr>
        <p:spPr bwMode="auto">
          <a:xfrm>
            <a:off x="720725" y="128588"/>
            <a:ext cx="5081588"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共青团十八大大会概况</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2500"/>
                                        <p:tgtEl>
                                          <p:spTgt spid="48"/>
                                        </p:tgtEl>
                                      </p:cBhvr>
                                    </p:animEffect>
                                  </p:childTnLst>
                                </p:cTn>
                              </p:par>
                            </p:childTnLst>
                          </p:cTn>
                        </p:par>
                        <p:par>
                          <p:cTn id="8" fill="hold">
                            <p:stCondLst>
                              <p:cond delay="2500"/>
                            </p:stCondLst>
                            <p:childTnLst>
                              <p:par>
                                <p:cTn id="9" presetID="16" presetClass="entr" presetSubtype="21"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arn(inVertical)">
                                      <p:cBhvr>
                                        <p:cTn id="11" dur="2000"/>
                                        <p:tgtEl>
                                          <p:spTgt spid="28"/>
                                        </p:tgtEl>
                                      </p:cBhvr>
                                    </p:animEffect>
                                  </p:childTnLst>
                                </p:cTn>
                              </p:par>
                            </p:childTnLst>
                          </p:cTn>
                        </p:par>
                        <p:par>
                          <p:cTn id="12" fill="hold">
                            <p:stCondLst>
                              <p:cond delay="45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500"/>
                                        <p:tgtEl>
                                          <p:spTgt spid="3"/>
                                        </p:tgtEl>
                                      </p:cBhvr>
                                    </p:animEffect>
                                    <p:anim calcmode="lin" valueType="num">
                                      <p:cBhvr>
                                        <p:cTn id="16" dur="2500" fill="hold"/>
                                        <p:tgtEl>
                                          <p:spTgt spid="3"/>
                                        </p:tgtEl>
                                        <p:attrNameLst>
                                          <p:attrName>ppt_x</p:attrName>
                                        </p:attrNameLst>
                                      </p:cBhvr>
                                      <p:tavLst>
                                        <p:tav tm="0">
                                          <p:val>
                                            <p:strVal val="#ppt_x"/>
                                          </p:val>
                                        </p:tav>
                                        <p:tav tm="100000">
                                          <p:val>
                                            <p:strVal val="#ppt_x"/>
                                          </p:val>
                                        </p:tav>
                                      </p:tavLst>
                                    </p:anim>
                                    <p:anim calcmode="lin" valueType="num">
                                      <p:cBhvr>
                                        <p:cTn id="17" dur="25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7000"/>
                            </p:stCondLst>
                            <p:childTnLst>
                              <p:par>
                                <p:cTn id="19" presetID="4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500"/>
                                        <p:tgtEl>
                                          <p:spTgt spid="4"/>
                                        </p:tgtEl>
                                      </p:cBhvr>
                                    </p:animEffect>
                                    <p:anim calcmode="lin" valueType="num">
                                      <p:cBhvr>
                                        <p:cTn id="22" dur="2500" fill="hold"/>
                                        <p:tgtEl>
                                          <p:spTgt spid="4"/>
                                        </p:tgtEl>
                                        <p:attrNameLst>
                                          <p:attrName>ppt_x</p:attrName>
                                        </p:attrNameLst>
                                      </p:cBhvr>
                                      <p:tavLst>
                                        <p:tav tm="0">
                                          <p:val>
                                            <p:strVal val="#ppt_x"/>
                                          </p:val>
                                        </p:tav>
                                        <p:tav tm="100000">
                                          <p:val>
                                            <p:strVal val="#ppt_x"/>
                                          </p:val>
                                        </p:tav>
                                      </p:tavLst>
                                    </p:anim>
                                    <p:anim calcmode="lin" valueType="num">
                                      <p:cBhvr>
                                        <p:cTn id="23" dur="2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563938" y="2801938"/>
            <a:ext cx="2024062" cy="307975"/>
          </a:xfrm>
          <a:prstGeom prst="rect">
            <a:avLst/>
          </a:prstGeom>
        </p:spPr>
        <p:txBody>
          <a:bodyPr>
            <a:spAutoFit/>
          </a:bodyPr>
          <a:lstStyle/>
          <a:p>
            <a:pPr defTabSz="914400" fontAlgn="auto">
              <a:spcBef>
                <a:spcPts val="0"/>
              </a:spcBef>
              <a:spcAft>
                <a:spcPts val="0"/>
              </a:spcAft>
              <a:defRPr/>
            </a:pPr>
            <a:r>
              <a:rPr lang="zh-CN" altLang="en-US" sz="1400" dirty="0">
                <a:solidFill>
                  <a:srgbClr val="000000">
                    <a:lumMod val="85000"/>
                    <a:lumOff val="15000"/>
                  </a:srgbClr>
                </a:solidFill>
                <a:latin typeface="+mn-lt"/>
                <a:ea typeface="+mn-ea"/>
                <a:cs typeface="+mn-ea"/>
                <a:sym typeface="+mn-lt"/>
              </a:rPr>
              <a:t>中央书记处第一书记：</a:t>
            </a:r>
            <a:endParaRPr lang="en-US" altLang="zh-CN" sz="1400" dirty="0">
              <a:solidFill>
                <a:srgbClr val="000000">
                  <a:lumMod val="85000"/>
                  <a:lumOff val="15000"/>
                </a:srgbClr>
              </a:solidFill>
              <a:latin typeface="+mn-lt"/>
              <a:ea typeface="+mn-ea"/>
              <a:cs typeface="+mn-ea"/>
              <a:sym typeface="+mn-lt"/>
            </a:endParaRPr>
          </a:p>
        </p:txBody>
      </p:sp>
      <p:grpSp>
        <p:nvGrpSpPr>
          <p:cNvPr id="3" name="组合 2"/>
          <p:cNvGrpSpPr/>
          <p:nvPr/>
        </p:nvGrpSpPr>
        <p:grpSpPr bwMode="auto">
          <a:xfrm>
            <a:off x="3563938" y="1419225"/>
            <a:ext cx="5256212" cy="1081088"/>
            <a:chOff x="3563888" y="1419622"/>
            <a:chExt cx="5256584" cy="1080120"/>
          </a:xfrm>
        </p:grpSpPr>
        <p:sp>
          <p:nvSpPr>
            <p:cNvPr id="4" name="矩形 3"/>
            <p:cNvSpPr/>
            <p:nvPr/>
          </p:nvSpPr>
          <p:spPr>
            <a:xfrm>
              <a:off x="3563888" y="1419622"/>
              <a:ext cx="5256584" cy="1080120"/>
            </a:xfrm>
            <a:prstGeom prst="rect">
              <a:avLst/>
            </a:prstGeom>
            <a:noFill/>
            <a:ln w="12700">
              <a:solidFill>
                <a:schemeClr val="tx1">
                  <a:lumMod val="75000"/>
                  <a:lumOff val="25000"/>
                </a:schemeClr>
              </a:solidFill>
              <a:prstDash val="sys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sp>
          <p:nvSpPr>
            <p:cNvPr id="12" name="矩形 11"/>
            <p:cNvSpPr/>
            <p:nvPr/>
          </p:nvSpPr>
          <p:spPr>
            <a:xfrm>
              <a:off x="3755989" y="1581402"/>
              <a:ext cx="4800940" cy="708978"/>
            </a:xfrm>
            <a:prstGeom prst="rect">
              <a:avLst/>
            </a:prstGeom>
          </p:spPr>
          <p:txBody>
            <a:bodyPr wrap="none">
              <a:spAutoFit/>
            </a:bodyPr>
            <a:lstStyle/>
            <a:p>
              <a:pPr algn="ctr" defTabSz="914400" fontAlgn="auto">
                <a:spcBef>
                  <a:spcPts val="0"/>
                </a:spcBef>
                <a:spcAft>
                  <a:spcPts val="0"/>
                </a:spcAft>
                <a:defRPr/>
              </a:pPr>
              <a:r>
                <a:rPr lang="zh-CN" altLang="en-US" sz="2000" dirty="0">
                  <a:solidFill>
                    <a:srgbClr val="9B0D13"/>
                  </a:solidFill>
                  <a:latin typeface="+mn-lt"/>
                  <a:ea typeface="+mn-ea"/>
                  <a:cs typeface="+mn-ea"/>
                  <a:sym typeface="+mn-lt"/>
                </a:rPr>
                <a:t>中国共产主义青年团</a:t>
              </a:r>
              <a:endParaRPr lang="en-US" altLang="zh-CN" sz="2000" dirty="0">
                <a:solidFill>
                  <a:srgbClr val="9B0D13"/>
                </a:solidFill>
                <a:latin typeface="+mn-lt"/>
                <a:ea typeface="+mn-ea"/>
                <a:cs typeface="+mn-ea"/>
                <a:sym typeface="+mn-lt"/>
              </a:endParaRPr>
            </a:p>
            <a:p>
              <a:pPr algn="ctr" defTabSz="914400" fontAlgn="auto">
                <a:spcBef>
                  <a:spcPts val="0"/>
                </a:spcBef>
                <a:spcAft>
                  <a:spcPts val="0"/>
                </a:spcAft>
                <a:defRPr/>
              </a:pPr>
              <a:r>
                <a:rPr lang="zh-CN" altLang="en-US" sz="2000" dirty="0">
                  <a:solidFill>
                    <a:srgbClr val="9B0D13"/>
                  </a:solidFill>
                  <a:latin typeface="+mn-lt"/>
                  <a:ea typeface="+mn-ea"/>
                  <a:cs typeface="+mn-ea"/>
                  <a:sym typeface="+mn-lt"/>
                </a:rPr>
                <a:t>第十八届中央书记处第一书记、书记名单</a:t>
              </a:r>
              <a:endParaRPr lang="en-US" altLang="zh-CN" sz="2000" dirty="0">
                <a:solidFill>
                  <a:srgbClr val="9B0D13"/>
                </a:solidFill>
                <a:latin typeface="+mn-lt"/>
                <a:ea typeface="+mn-ea"/>
                <a:cs typeface="+mn-ea"/>
                <a:sym typeface="+mn-lt"/>
              </a:endParaRPr>
            </a:p>
          </p:txBody>
        </p:sp>
      </p:grpSp>
      <p:sp>
        <p:nvSpPr>
          <p:cNvPr id="14" name="矩形 13"/>
          <p:cNvSpPr/>
          <p:nvPr/>
        </p:nvSpPr>
        <p:spPr>
          <a:xfrm>
            <a:off x="5435976" y="2775695"/>
            <a:ext cx="1440000" cy="360000"/>
          </a:xfrm>
          <a:prstGeom prst="rect">
            <a:avLst/>
          </a:prstGeom>
          <a:ln w="19050">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a:solidFill>
                  <a:srgbClr val="FFFFFF"/>
                </a:solidFill>
                <a:cs typeface="+mn-ea"/>
                <a:sym typeface="+mn-lt"/>
              </a:rPr>
              <a:t>贺军科</a:t>
            </a:r>
            <a:endParaRPr lang="zh-CN" altLang="en-US">
              <a:solidFill>
                <a:srgbClr val="FFFFFF"/>
              </a:solidFill>
              <a:cs typeface="+mn-ea"/>
              <a:sym typeface="+mn-lt"/>
            </a:endParaRPr>
          </a:p>
        </p:txBody>
      </p:sp>
      <p:sp>
        <p:nvSpPr>
          <p:cNvPr id="15" name="矩形 14"/>
          <p:cNvSpPr/>
          <p:nvPr/>
        </p:nvSpPr>
        <p:spPr>
          <a:xfrm>
            <a:off x="4233863" y="3257550"/>
            <a:ext cx="1354137" cy="307975"/>
          </a:xfrm>
          <a:prstGeom prst="rect">
            <a:avLst/>
          </a:prstGeom>
        </p:spPr>
        <p:txBody>
          <a:bodyPr>
            <a:spAutoFit/>
          </a:bodyPr>
          <a:lstStyle/>
          <a:p>
            <a:pPr defTabSz="914400" fontAlgn="auto">
              <a:spcBef>
                <a:spcPts val="0"/>
              </a:spcBef>
              <a:spcAft>
                <a:spcPts val="0"/>
              </a:spcAft>
              <a:defRPr/>
            </a:pPr>
            <a:r>
              <a:rPr lang="zh-CN" altLang="en-US" sz="1400" dirty="0">
                <a:solidFill>
                  <a:srgbClr val="000000">
                    <a:lumMod val="85000"/>
                    <a:lumOff val="15000"/>
                  </a:srgbClr>
                </a:solidFill>
                <a:latin typeface="+mn-lt"/>
                <a:ea typeface="+mn-ea"/>
                <a:cs typeface="+mn-ea"/>
                <a:sym typeface="+mn-lt"/>
              </a:rPr>
              <a:t>书记处书记：</a:t>
            </a:r>
            <a:endParaRPr lang="en-US" altLang="zh-CN" sz="1400" dirty="0">
              <a:solidFill>
                <a:srgbClr val="000000">
                  <a:lumMod val="85000"/>
                  <a:lumOff val="15000"/>
                </a:srgbClr>
              </a:solidFill>
              <a:latin typeface="+mn-lt"/>
              <a:ea typeface="+mn-ea"/>
              <a:cs typeface="+mn-ea"/>
              <a:sym typeface="+mn-lt"/>
            </a:endParaRPr>
          </a:p>
        </p:txBody>
      </p:sp>
      <p:sp>
        <p:nvSpPr>
          <p:cNvPr id="22" name="矩形 21"/>
          <p:cNvSpPr/>
          <p:nvPr/>
        </p:nvSpPr>
        <p:spPr>
          <a:xfrm>
            <a:off x="5436096" y="3257377"/>
            <a:ext cx="1440000" cy="288000"/>
          </a:xfrm>
          <a:prstGeom prst="rect">
            <a:avLst/>
          </a:prstGeom>
          <a:ln w="19050">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r>
              <a:rPr lang="zh-CN" altLang="en-US" sz="1200">
                <a:solidFill>
                  <a:srgbClr val="FFFFFF"/>
                </a:solidFill>
                <a:cs typeface="+mn-ea"/>
                <a:sym typeface="+mn-lt"/>
              </a:rPr>
              <a:t>汪鸿雁（女）</a:t>
            </a:r>
            <a:endParaRPr lang="zh-CN" altLang="en-US" sz="1200">
              <a:solidFill>
                <a:srgbClr val="FFFFFF"/>
              </a:solidFill>
              <a:cs typeface="+mn-ea"/>
              <a:sym typeface="+mn-lt"/>
            </a:endParaRPr>
          </a:p>
        </p:txBody>
      </p:sp>
      <p:sp>
        <p:nvSpPr>
          <p:cNvPr id="23" name="矩形 22"/>
          <p:cNvSpPr/>
          <p:nvPr/>
        </p:nvSpPr>
        <p:spPr>
          <a:xfrm>
            <a:off x="5436096" y="3651884"/>
            <a:ext cx="1440000" cy="288000"/>
          </a:xfrm>
          <a:prstGeom prst="rect">
            <a:avLst/>
          </a:prstGeom>
          <a:ln w="19050">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r>
              <a:rPr lang="zh-CN" altLang="en-US" sz="1200" dirty="0">
                <a:solidFill>
                  <a:srgbClr val="FFFFFF"/>
                </a:solidFill>
                <a:cs typeface="+mn-ea"/>
                <a:sym typeface="+mn-lt"/>
              </a:rPr>
              <a:t>傅振邦</a:t>
            </a:r>
            <a:endParaRPr lang="zh-CN" altLang="en-US" sz="1200" dirty="0">
              <a:solidFill>
                <a:srgbClr val="FFFFFF"/>
              </a:solidFill>
              <a:cs typeface="+mn-ea"/>
              <a:sym typeface="+mn-lt"/>
            </a:endParaRPr>
          </a:p>
        </p:txBody>
      </p:sp>
      <p:sp>
        <p:nvSpPr>
          <p:cNvPr id="24" name="矩形 23"/>
          <p:cNvSpPr/>
          <p:nvPr/>
        </p:nvSpPr>
        <p:spPr>
          <a:xfrm>
            <a:off x="5436096" y="4083950"/>
            <a:ext cx="1440000" cy="288000"/>
          </a:xfrm>
          <a:prstGeom prst="rect">
            <a:avLst/>
          </a:prstGeom>
          <a:ln w="19050">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r>
              <a:rPr lang="zh-CN" altLang="en-US" sz="1100" dirty="0">
                <a:solidFill>
                  <a:srgbClr val="FFFFFF"/>
                </a:solidFill>
                <a:cs typeface="+mn-ea"/>
                <a:sym typeface="+mn-lt"/>
              </a:rPr>
              <a:t>奇巴图（挂职）</a:t>
            </a:r>
            <a:endParaRPr lang="zh-CN" altLang="en-US" sz="1100" dirty="0">
              <a:solidFill>
                <a:srgbClr val="FFFFFF"/>
              </a:solidFill>
              <a:cs typeface="+mn-ea"/>
              <a:sym typeface="+mn-lt"/>
            </a:endParaRPr>
          </a:p>
        </p:txBody>
      </p:sp>
      <p:sp>
        <p:nvSpPr>
          <p:cNvPr id="25" name="矩形 24"/>
          <p:cNvSpPr/>
          <p:nvPr/>
        </p:nvSpPr>
        <p:spPr>
          <a:xfrm>
            <a:off x="7010834" y="3257377"/>
            <a:ext cx="1440000" cy="288000"/>
          </a:xfrm>
          <a:prstGeom prst="rect">
            <a:avLst/>
          </a:prstGeom>
          <a:ln w="19050">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r>
              <a:rPr lang="zh-CN" altLang="en-US" sz="1200" dirty="0">
                <a:solidFill>
                  <a:srgbClr val="FFFFFF"/>
                </a:solidFill>
                <a:cs typeface="+mn-ea"/>
                <a:sym typeface="+mn-lt"/>
              </a:rPr>
              <a:t>徐   晓</a:t>
            </a:r>
            <a:endParaRPr lang="zh-CN" altLang="en-US" sz="1200" dirty="0">
              <a:solidFill>
                <a:srgbClr val="FFFFFF"/>
              </a:solidFill>
              <a:cs typeface="+mn-ea"/>
              <a:sym typeface="+mn-lt"/>
            </a:endParaRPr>
          </a:p>
        </p:txBody>
      </p:sp>
      <p:sp>
        <p:nvSpPr>
          <p:cNvPr id="26" name="矩形 25"/>
          <p:cNvSpPr/>
          <p:nvPr/>
        </p:nvSpPr>
        <p:spPr>
          <a:xfrm>
            <a:off x="7010834" y="3651884"/>
            <a:ext cx="1440000" cy="288000"/>
          </a:xfrm>
          <a:prstGeom prst="rect">
            <a:avLst/>
          </a:prstGeom>
          <a:ln w="19050">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r>
              <a:rPr lang="zh-CN" altLang="en-US" sz="1200" dirty="0">
                <a:solidFill>
                  <a:srgbClr val="FFFFFF"/>
                </a:solidFill>
                <a:cs typeface="+mn-ea"/>
                <a:sym typeface="+mn-lt"/>
              </a:rPr>
              <a:t>尹冬梅（女，挂职）</a:t>
            </a:r>
            <a:endParaRPr lang="zh-CN" altLang="en-US" sz="1200" dirty="0">
              <a:solidFill>
                <a:srgbClr val="FFFFFF"/>
              </a:solidFill>
              <a:cs typeface="+mn-ea"/>
              <a:sym typeface="+mn-lt"/>
            </a:endParaRPr>
          </a:p>
        </p:txBody>
      </p:sp>
      <p:sp>
        <p:nvSpPr>
          <p:cNvPr id="27" name="矩形 26"/>
          <p:cNvSpPr/>
          <p:nvPr/>
        </p:nvSpPr>
        <p:spPr>
          <a:xfrm>
            <a:off x="7010834" y="4083950"/>
            <a:ext cx="1440000" cy="288000"/>
          </a:xfrm>
          <a:prstGeom prst="rect">
            <a:avLst/>
          </a:prstGeom>
          <a:ln w="19050">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r>
              <a:rPr lang="zh-CN" altLang="en-US" sz="1100" dirty="0">
                <a:solidFill>
                  <a:srgbClr val="FFFFFF"/>
                </a:solidFill>
                <a:cs typeface="+mn-ea"/>
                <a:sym typeface="+mn-lt"/>
              </a:rPr>
              <a:t>李柯勇（挂职）</a:t>
            </a:r>
            <a:endParaRPr lang="zh-CN" altLang="en-US" sz="1100" dirty="0">
              <a:solidFill>
                <a:srgbClr val="FFFFFF"/>
              </a:solidFill>
              <a:cs typeface="+mn-ea"/>
              <a:sym typeface="+mn-lt"/>
            </a:endParaRPr>
          </a:p>
        </p:txBody>
      </p:sp>
      <p:grpSp>
        <p:nvGrpSpPr>
          <p:cNvPr id="29" name="组合 28"/>
          <p:cNvGrpSpPr/>
          <p:nvPr/>
        </p:nvGrpSpPr>
        <p:grpSpPr bwMode="auto">
          <a:xfrm>
            <a:off x="417513" y="1131888"/>
            <a:ext cx="2808287" cy="3289300"/>
            <a:chOff x="343718" y="957753"/>
            <a:chExt cx="2808312" cy="3289345"/>
          </a:xfrm>
        </p:grpSpPr>
        <p:sp>
          <p:nvSpPr>
            <p:cNvPr id="30" name="矩形 29"/>
            <p:cNvSpPr/>
            <p:nvPr/>
          </p:nvSpPr>
          <p:spPr>
            <a:xfrm>
              <a:off x="343718" y="2530987"/>
              <a:ext cx="2808312" cy="954101"/>
            </a:xfrm>
            <a:prstGeom prst="rect">
              <a:avLst/>
            </a:prstGeom>
          </p:spPr>
          <p:txBody>
            <a:bodyPr>
              <a:spAutoFit/>
            </a:bodyPr>
            <a:lstStyle/>
            <a:p>
              <a:pPr algn="ctr" defTabSz="914400" fontAlgn="auto">
                <a:spcBef>
                  <a:spcPts val="0"/>
                </a:spcBef>
                <a:spcAft>
                  <a:spcPts val="0"/>
                </a:spcAft>
                <a:defRPr/>
              </a:pPr>
              <a:r>
                <a:rPr lang="zh-CN" altLang="en-US" sz="3600" dirty="0">
                  <a:solidFill>
                    <a:srgbClr val="9B0D13"/>
                  </a:solidFill>
                  <a:latin typeface="+mn-lt"/>
                  <a:ea typeface="+mn-ea"/>
                  <a:cs typeface="+mn-ea"/>
                  <a:sym typeface="+mn-lt"/>
                </a:rPr>
                <a:t>中国共青团</a:t>
              </a:r>
              <a:endParaRPr lang="en-US" altLang="zh-CN" sz="3600" dirty="0">
                <a:solidFill>
                  <a:srgbClr val="9B0D13"/>
                </a:solidFill>
                <a:latin typeface="+mn-lt"/>
                <a:ea typeface="+mn-ea"/>
                <a:cs typeface="+mn-ea"/>
                <a:sym typeface="+mn-lt"/>
              </a:endParaRPr>
            </a:p>
            <a:p>
              <a:pPr algn="ctr" defTabSz="914400" fontAlgn="auto">
                <a:spcBef>
                  <a:spcPts val="0"/>
                </a:spcBef>
                <a:spcAft>
                  <a:spcPts val="0"/>
                </a:spcAft>
                <a:defRPr/>
              </a:pPr>
              <a:r>
                <a:rPr lang="zh-CN" altLang="en-US" sz="2000" dirty="0">
                  <a:solidFill>
                    <a:srgbClr val="9B0D13"/>
                  </a:solidFill>
                  <a:latin typeface="+mn-lt"/>
                  <a:ea typeface="+mn-ea"/>
                  <a:cs typeface="+mn-ea"/>
                  <a:sym typeface="+mn-lt"/>
                </a:rPr>
                <a:t>第十八届中央委员会</a:t>
              </a:r>
              <a:endParaRPr lang="en-US" altLang="zh-CN" sz="2000" dirty="0">
                <a:solidFill>
                  <a:srgbClr val="9B0D13"/>
                </a:solidFill>
                <a:latin typeface="+mn-lt"/>
                <a:ea typeface="+mn-ea"/>
                <a:cs typeface="+mn-ea"/>
                <a:sym typeface="+mn-lt"/>
              </a:endParaRPr>
            </a:p>
          </p:txBody>
        </p:sp>
        <p:sp>
          <p:nvSpPr>
            <p:cNvPr id="34" name="矩形 33"/>
            <p:cNvSpPr/>
            <p:nvPr/>
          </p:nvSpPr>
          <p:spPr>
            <a:xfrm>
              <a:off x="570732" y="3499375"/>
              <a:ext cx="2376509" cy="96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sp>
          <p:nvSpPr>
            <p:cNvPr id="35" name="文本框 34"/>
            <p:cNvSpPr txBox="1"/>
            <p:nvPr/>
          </p:nvSpPr>
          <p:spPr>
            <a:xfrm>
              <a:off x="556445" y="3723216"/>
              <a:ext cx="2357458" cy="523882"/>
            </a:xfrm>
            <a:prstGeom prst="rect">
              <a:avLst/>
            </a:prstGeom>
            <a:noFill/>
          </p:spPr>
          <p:txBody>
            <a:bodyPr wrap="none">
              <a:spAutoFit/>
            </a:bodyPr>
            <a:lstStyle/>
            <a:p>
              <a:pPr defTabSz="914400" fontAlgn="auto">
                <a:spcBef>
                  <a:spcPts val="0"/>
                </a:spcBef>
                <a:spcAft>
                  <a:spcPts val="0"/>
                </a:spcAft>
                <a:defRPr/>
              </a:pPr>
              <a:r>
                <a:rPr lang="zh-CN" altLang="en-US" sz="2800" dirty="0">
                  <a:solidFill>
                    <a:srgbClr val="000000"/>
                  </a:solidFill>
                  <a:latin typeface="+mn-lt"/>
                  <a:ea typeface="+mn-ea"/>
                  <a:cs typeface="+mn-ea"/>
                  <a:sym typeface="+mn-lt"/>
                </a:rPr>
                <a:t>一</a:t>
              </a:r>
              <a:r>
                <a:rPr lang="zh-CN" altLang="en-US" sz="2800">
                  <a:solidFill>
                    <a:srgbClr val="000000"/>
                  </a:solidFill>
                  <a:latin typeface="+mn-lt"/>
                  <a:ea typeface="+mn-ea"/>
                  <a:cs typeface="+mn-ea"/>
                  <a:sym typeface="+mn-lt"/>
                </a:rPr>
                <a:t>次全会选举</a:t>
              </a:r>
              <a:endParaRPr lang="zh-CN" altLang="en-US" sz="2800" dirty="0">
                <a:solidFill>
                  <a:srgbClr val="000000"/>
                </a:solidFill>
                <a:latin typeface="+mn-lt"/>
                <a:ea typeface="+mn-ea"/>
                <a:cs typeface="+mn-ea"/>
                <a:sym typeface="+mn-lt"/>
              </a:endParaRPr>
            </a:p>
          </p:txBody>
        </p:sp>
        <p:pic>
          <p:nvPicPr>
            <p:cNvPr id="39966" name="Picture 2" descr="C:\Users\abc\Desktop\千图网_中国共青团团徽元素_图片编号27330696\国庆节PNG免扣元素(45).png"/>
            <p:cNvPicPr>
              <a:picLocks noChangeAspect="1" noChangeArrowheads="1"/>
            </p:cNvPicPr>
            <p:nvPr/>
          </p:nvPicPr>
          <p:blipFill>
            <a:blip r:embed="rId1"/>
            <a:srcRect/>
            <a:stretch>
              <a:fillRect/>
            </a:stretch>
          </p:blipFill>
          <p:spPr bwMode="auto">
            <a:xfrm>
              <a:off x="827584" y="957753"/>
              <a:ext cx="1852502" cy="1662299"/>
            </a:xfrm>
            <a:prstGeom prst="rect">
              <a:avLst/>
            </a:prstGeom>
            <a:noFill/>
            <a:ln w="9525">
              <a:noFill/>
              <a:miter lim="800000"/>
              <a:headEnd/>
              <a:tailEnd/>
            </a:ln>
          </p:spPr>
        </p:pic>
      </p:grpSp>
      <p:sp>
        <p:nvSpPr>
          <p:cNvPr id="20" name="Rectangle 5"/>
          <p:cNvSpPr>
            <a:spLocks noChangeArrowheads="1"/>
          </p:cNvSpPr>
          <p:nvPr/>
        </p:nvSpPr>
        <p:spPr bwMode="auto">
          <a:xfrm>
            <a:off x="720725" y="128588"/>
            <a:ext cx="5081588"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共青团十八大大会概况</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2500"/>
                                        <p:tgtEl>
                                          <p:spTgt spid="29"/>
                                        </p:tgtEl>
                                      </p:cBhvr>
                                    </p:animEffect>
                                  </p:childTnLst>
                                </p:cTn>
                              </p:par>
                            </p:childTnLst>
                          </p:cTn>
                        </p:par>
                        <p:par>
                          <p:cTn id="8" fill="hold">
                            <p:stCondLst>
                              <p:cond delay="2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0"/>
                                        <p:tgtEl>
                                          <p:spTgt spid="3"/>
                                        </p:tgtEl>
                                      </p:cBhvr>
                                    </p:animEffect>
                                    <p:anim calcmode="lin" valueType="num">
                                      <p:cBhvr>
                                        <p:cTn id="12" dur="2500" fill="hold"/>
                                        <p:tgtEl>
                                          <p:spTgt spid="3"/>
                                        </p:tgtEl>
                                        <p:attrNameLst>
                                          <p:attrName>ppt_x</p:attrName>
                                        </p:attrNameLst>
                                      </p:cBhvr>
                                      <p:tavLst>
                                        <p:tav tm="0">
                                          <p:val>
                                            <p:strVal val="#ppt_x"/>
                                          </p:val>
                                        </p:tav>
                                        <p:tav tm="100000">
                                          <p:val>
                                            <p:strVal val="#ppt_x"/>
                                          </p:val>
                                        </p:tav>
                                      </p:tavLst>
                                    </p:anim>
                                    <p:anim calcmode="lin" valueType="num">
                                      <p:cBhvr>
                                        <p:cTn id="13" dur="25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5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2000"/>
                                        <p:tgtEl>
                                          <p:spTgt spid="11"/>
                                        </p:tgtEl>
                                      </p:cBhvr>
                                    </p:animEffect>
                                  </p:childTnLst>
                                </p:cTn>
                              </p:par>
                            </p:childTnLst>
                          </p:cTn>
                        </p:par>
                        <p:par>
                          <p:cTn id="18" fill="hold">
                            <p:stCondLst>
                              <p:cond delay="7000"/>
                            </p:stCondLst>
                            <p:childTnLst>
                              <p:par>
                                <p:cTn id="19" presetID="31"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2000" fill="hold"/>
                                        <p:tgtEl>
                                          <p:spTgt spid="14"/>
                                        </p:tgtEl>
                                        <p:attrNameLst>
                                          <p:attrName>ppt_w</p:attrName>
                                        </p:attrNameLst>
                                      </p:cBhvr>
                                      <p:tavLst>
                                        <p:tav tm="0">
                                          <p:val>
                                            <p:fltVal val="0"/>
                                          </p:val>
                                        </p:tav>
                                        <p:tav tm="100000">
                                          <p:val>
                                            <p:strVal val="#ppt_w"/>
                                          </p:val>
                                        </p:tav>
                                      </p:tavLst>
                                    </p:anim>
                                    <p:anim calcmode="lin" valueType="num">
                                      <p:cBhvr>
                                        <p:cTn id="22" dur="2000" fill="hold"/>
                                        <p:tgtEl>
                                          <p:spTgt spid="14"/>
                                        </p:tgtEl>
                                        <p:attrNameLst>
                                          <p:attrName>ppt_h</p:attrName>
                                        </p:attrNameLst>
                                      </p:cBhvr>
                                      <p:tavLst>
                                        <p:tav tm="0">
                                          <p:val>
                                            <p:fltVal val="0"/>
                                          </p:val>
                                        </p:tav>
                                        <p:tav tm="100000">
                                          <p:val>
                                            <p:strVal val="#ppt_h"/>
                                          </p:val>
                                        </p:tav>
                                      </p:tavLst>
                                    </p:anim>
                                    <p:anim calcmode="lin" valueType="num">
                                      <p:cBhvr>
                                        <p:cTn id="23" dur="2000" fill="hold"/>
                                        <p:tgtEl>
                                          <p:spTgt spid="14"/>
                                        </p:tgtEl>
                                        <p:attrNameLst>
                                          <p:attrName>style.rotation</p:attrName>
                                        </p:attrNameLst>
                                      </p:cBhvr>
                                      <p:tavLst>
                                        <p:tav tm="0">
                                          <p:val>
                                            <p:fltVal val="90"/>
                                          </p:val>
                                        </p:tav>
                                        <p:tav tm="100000">
                                          <p:val>
                                            <p:fltVal val="0"/>
                                          </p:val>
                                        </p:tav>
                                      </p:tavLst>
                                    </p:anim>
                                    <p:animEffect transition="in" filter="fade">
                                      <p:cBhvr>
                                        <p:cTn id="24" dur="2000"/>
                                        <p:tgtEl>
                                          <p:spTgt spid="14"/>
                                        </p:tgtEl>
                                      </p:cBhvr>
                                    </p:animEffect>
                                  </p:childTnLst>
                                </p:cTn>
                              </p:par>
                            </p:childTnLst>
                          </p:cTn>
                        </p:par>
                        <p:par>
                          <p:cTn id="25" fill="hold">
                            <p:stCondLst>
                              <p:cond delay="9000"/>
                            </p:stCondLst>
                            <p:childTnLst>
                              <p:par>
                                <p:cTn id="26" presetID="2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2000"/>
                                        <p:tgtEl>
                                          <p:spTgt spid="15"/>
                                        </p:tgtEl>
                                      </p:cBhvr>
                                    </p:animEffect>
                                  </p:childTnLst>
                                </p:cTn>
                              </p:par>
                            </p:childTnLst>
                          </p:cTn>
                        </p:par>
                        <p:par>
                          <p:cTn id="29" fill="hold">
                            <p:stCondLst>
                              <p:cond delay="11000"/>
                            </p:stCondLst>
                            <p:childTnLst>
                              <p:par>
                                <p:cTn id="30" presetID="31"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2000" fill="hold"/>
                                        <p:tgtEl>
                                          <p:spTgt spid="22"/>
                                        </p:tgtEl>
                                        <p:attrNameLst>
                                          <p:attrName>ppt_w</p:attrName>
                                        </p:attrNameLst>
                                      </p:cBhvr>
                                      <p:tavLst>
                                        <p:tav tm="0">
                                          <p:val>
                                            <p:fltVal val="0"/>
                                          </p:val>
                                        </p:tav>
                                        <p:tav tm="100000">
                                          <p:val>
                                            <p:strVal val="#ppt_w"/>
                                          </p:val>
                                        </p:tav>
                                      </p:tavLst>
                                    </p:anim>
                                    <p:anim calcmode="lin" valueType="num">
                                      <p:cBhvr>
                                        <p:cTn id="33" dur="2000" fill="hold"/>
                                        <p:tgtEl>
                                          <p:spTgt spid="22"/>
                                        </p:tgtEl>
                                        <p:attrNameLst>
                                          <p:attrName>ppt_h</p:attrName>
                                        </p:attrNameLst>
                                      </p:cBhvr>
                                      <p:tavLst>
                                        <p:tav tm="0">
                                          <p:val>
                                            <p:fltVal val="0"/>
                                          </p:val>
                                        </p:tav>
                                        <p:tav tm="100000">
                                          <p:val>
                                            <p:strVal val="#ppt_h"/>
                                          </p:val>
                                        </p:tav>
                                      </p:tavLst>
                                    </p:anim>
                                    <p:anim calcmode="lin" valueType="num">
                                      <p:cBhvr>
                                        <p:cTn id="34" dur="2000" fill="hold"/>
                                        <p:tgtEl>
                                          <p:spTgt spid="22"/>
                                        </p:tgtEl>
                                        <p:attrNameLst>
                                          <p:attrName>style.rotation</p:attrName>
                                        </p:attrNameLst>
                                      </p:cBhvr>
                                      <p:tavLst>
                                        <p:tav tm="0">
                                          <p:val>
                                            <p:fltVal val="90"/>
                                          </p:val>
                                        </p:tav>
                                        <p:tav tm="100000">
                                          <p:val>
                                            <p:fltVal val="0"/>
                                          </p:val>
                                        </p:tav>
                                      </p:tavLst>
                                    </p:anim>
                                    <p:animEffect transition="in" filter="fade">
                                      <p:cBhvr>
                                        <p:cTn id="35" dur="2000"/>
                                        <p:tgtEl>
                                          <p:spTgt spid="22"/>
                                        </p:tgtEl>
                                      </p:cBhvr>
                                    </p:animEffect>
                                  </p:childTnLst>
                                </p:cTn>
                              </p:par>
                              <p:par>
                                <p:cTn id="36" presetID="31"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2000" fill="hold"/>
                                        <p:tgtEl>
                                          <p:spTgt spid="23"/>
                                        </p:tgtEl>
                                        <p:attrNameLst>
                                          <p:attrName>ppt_w</p:attrName>
                                        </p:attrNameLst>
                                      </p:cBhvr>
                                      <p:tavLst>
                                        <p:tav tm="0">
                                          <p:val>
                                            <p:fltVal val="0"/>
                                          </p:val>
                                        </p:tav>
                                        <p:tav tm="100000">
                                          <p:val>
                                            <p:strVal val="#ppt_w"/>
                                          </p:val>
                                        </p:tav>
                                      </p:tavLst>
                                    </p:anim>
                                    <p:anim calcmode="lin" valueType="num">
                                      <p:cBhvr>
                                        <p:cTn id="39" dur="2000" fill="hold"/>
                                        <p:tgtEl>
                                          <p:spTgt spid="23"/>
                                        </p:tgtEl>
                                        <p:attrNameLst>
                                          <p:attrName>ppt_h</p:attrName>
                                        </p:attrNameLst>
                                      </p:cBhvr>
                                      <p:tavLst>
                                        <p:tav tm="0">
                                          <p:val>
                                            <p:fltVal val="0"/>
                                          </p:val>
                                        </p:tav>
                                        <p:tav tm="100000">
                                          <p:val>
                                            <p:strVal val="#ppt_h"/>
                                          </p:val>
                                        </p:tav>
                                      </p:tavLst>
                                    </p:anim>
                                    <p:anim calcmode="lin" valueType="num">
                                      <p:cBhvr>
                                        <p:cTn id="40" dur="2000" fill="hold"/>
                                        <p:tgtEl>
                                          <p:spTgt spid="23"/>
                                        </p:tgtEl>
                                        <p:attrNameLst>
                                          <p:attrName>style.rotation</p:attrName>
                                        </p:attrNameLst>
                                      </p:cBhvr>
                                      <p:tavLst>
                                        <p:tav tm="0">
                                          <p:val>
                                            <p:fltVal val="90"/>
                                          </p:val>
                                        </p:tav>
                                        <p:tav tm="100000">
                                          <p:val>
                                            <p:fltVal val="0"/>
                                          </p:val>
                                        </p:tav>
                                      </p:tavLst>
                                    </p:anim>
                                    <p:animEffect transition="in" filter="fade">
                                      <p:cBhvr>
                                        <p:cTn id="41" dur="2000"/>
                                        <p:tgtEl>
                                          <p:spTgt spid="23"/>
                                        </p:tgtEl>
                                      </p:cBhvr>
                                    </p:animEffect>
                                  </p:childTnLst>
                                </p:cTn>
                              </p:par>
                              <p:par>
                                <p:cTn id="42" presetID="31"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2000" fill="hold"/>
                                        <p:tgtEl>
                                          <p:spTgt spid="24"/>
                                        </p:tgtEl>
                                        <p:attrNameLst>
                                          <p:attrName>ppt_w</p:attrName>
                                        </p:attrNameLst>
                                      </p:cBhvr>
                                      <p:tavLst>
                                        <p:tav tm="0">
                                          <p:val>
                                            <p:fltVal val="0"/>
                                          </p:val>
                                        </p:tav>
                                        <p:tav tm="100000">
                                          <p:val>
                                            <p:strVal val="#ppt_w"/>
                                          </p:val>
                                        </p:tav>
                                      </p:tavLst>
                                    </p:anim>
                                    <p:anim calcmode="lin" valueType="num">
                                      <p:cBhvr>
                                        <p:cTn id="45" dur="2000" fill="hold"/>
                                        <p:tgtEl>
                                          <p:spTgt spid="24"/>
                                        </p:tgtEl>
                                        <p:attrNameLst>
                                          <p:attrName>ppt_h</p:attrName>
                                        </p:attrNameLst>
                                      </p:cBhvr>
                                      <p:tavLst>
                                        <p:tav tm="0">
                                          <p:val>
                                            <p:fltVal val="0"/>
                                          </p:val>
                                        </p:tav>
                                        <p:tav tm="100000">
                                          <p:val>
                                            <p:strVal val="#ppt_h"/>
                                          </p:val>
                                        </p:tav>
                                      </p:tavLst>
                                    </p:anim>
                                    <p:anim calcmode="lin" valueType="num">
                                      <p:cBhvr>
                                        <p:cTn id="46" dur="2000" fill="hold"/>
                                        <p:tgtEl>
                                          <p:spTgt spid="24"/>
                                        </p:tgtEl>
                                        <p:attrNameLst>
                                          <p:attrName>style.rotation</p:attrName>
                                        </p:attrNameLst>
                                      </p:cBhvr>
                                      <p:tavLst>
                                        <p:tav tm="0">
                                          <p:val>
                                            <p:fltVal val="90"/>
                                          </p:val>
                                        </p:tav>
                                        <p:tav tm="100000">
                                          <p:val>
                                            <p:fltVal val="0"/>
                                          </p:val>
                                        </p:tav>
                                      </p:tavLst>
                                    </p:anim>
                                    <p:animEffect transition="in" filter="fade">
                                      <p:cBhvr>
                                        <p:cTn id="47" dur="2000"/>
                                        <p:tgtEl>
                                          <p:spTgt spid="24"/>
                                        </p:tgtEl>
                                      </p:cBhvr>
                                    </p:animEffect>
                                  </p:childTnLst>
                                </p:cTn>
                              </p:par>
                              <p:par>
                                <p:cTn id="48" presetID="31"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2000" fill="hold"/>
                                        <p:tgtEl>
                                          <p:spTgt spid="25"/>
                                        </p:tgtEl>
                                        <p:attrNameLst>
                                          <p:attrName>ppt_w</p:attrName>
                                        </p:attrNameLst>
                                      </p:cBhvr>
                                      <p:tavLst>
                                        <p:tav tm="0">
                                          <p:val>
                                            <p:fltVal val="0"/>
                                          </p:val>
                                        </p:tav>
                                        <p:tav tm="100000">
                                          <p:val>
                                            <p:strVal val="#ppt_w"/>
                                          </p:val>
                                        </p:tav>
                                      </p:tavLst>
                                    </p:anim>
                                    <p:anim calcmode="lin" valueType="num">
                                      <p:cBhvr>
                                        <p:cTn id="51" dur="2000" fill="hold"/>
                                        <p:tgtEl>
                                          <p:spTgt spid="25"/>
                                        </p:tgtEl>
                                        <p:attrNameLst>
                                          <p:attrName>ppt_h</p:attrName>
                                        </p:attrNameLst>
                                      </p:cBhvr>
                                      <p:tavLst>
                                        <p:tav tm="0">
                                          <p:val>
                                            <p:fltVal val="0"/>
                                          </p:val>
                                        </p:tav>
                                        <p:tav tm="100000">
                                          <p:val>
                                            <p:strVal val="#ppt_h"/>
                                          </p:val>
                                        </p:tav>
                                      </p:tavLst>
                                    </p:anim>
                                    <p:anim calcmode="lin" valueType="num">
                                      <p:cBhvr>
                                        <p:cTn id="52" dur="2000" fill="hold"/>
                                        <p:tgtEl>
                                          <p:spTgt spid="25"/>
                                        </p:tgtEl>
                                        <p:attrNameLst>
                                          <p:attrName>style.rotation</p:attrName>
                                        </p:attrNameLst>
                                      </p:cBhvr>
                                      <p:tavLst>
                                        <p:tav tm="0">
                                          <p:val>
                                            <p:fltVal val="90"/>
                                          </p:val>
                                        </p:tav>
                                        <p:tav tm="100000">
                                          <p:val>
                                            <p:fltVal val="0"/>
                                          </p:val>
                                        </p:tav>
                                      </p:tavLst>
                                    </p:anim>
                                    <p:animEffect transition="in" filter="fade">
                                      <p:cBhvr>
                                        <p:cTn id="53" dur="2000"/>
                                        <p:tgtEl>
                                          <p:spTgt spid="25"/>
                                        </p:tgtEl>
                                      </p:cBhvr>
                                    </p:animEffect>
                                  </p:childTnLst>
                                </p:cTn>
                              </p:par>
                              <p:par>
                                <p:cTn id="54" presetID="31"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2000" fill="hold"/>
                                        <p:tgtEl>
                                          <p:spTgt spid="26"/>
                                        </p:tgtEl>
                                        <p:attrNameLst>
                                          <p:attrName>ppt_w</p:attrName>
                                        </p:attrNameLst>
                                      </p:cBhvr>
                                      <p:tavLst>
                                        <p:tav tm="0">
                                          <p:val>
                                            <p:fltVal val="0"/>
                                          </p:val>
                                        </p:tav>
                                        <p:tav tm="100000">
                                          <p:val>
                                            <p:strVal val="#ppt_w"/>
                                          </p:val>
                                        </p:tav>
                                      </p:tavLst>
                                    </p:anim>
                                    <p:anim calcmode="lin" valueType="num">
                                      <p:cBhvr>
                                        <p:cTn id="57" dur="2000" fill="hold"/>
                                        <p:tgtEl>
                                          <p:spTgt spid="26"/>
                                        </p:tgtEl>
                                        <p:attrNameLst>
                                          <p:attrName>ppt_h</p:attrName>
                                        </p:attrNameLst>
                                      </p:cBhvr>
                                      <p:tavLst>
                                        <p:tav tm="0">
                                          <p:val>
                                            <p:fltVal val="0"/>
                                          </p:val>
                                        </p:tav>
                                        <p:tav tm="100000">
                                          <p:val>
                                            <p:strVal val="#ppt_h"/>
                                          </p:val>
                                        </p:tav>
                                      </p:tavLst>
                                    </p:anim>
                                    <p:anim calcmode="lin" valueType="num">
                                      <p:cBhvr>
                                        <p:cTn id="58" dur="2000" fill="hold"/>
                                        <p:tgtEl>
                                          <p:spTgt spid="26"/>
                                        </p:tgtEl>
                                        <p:attrNameLst>
                                          <p:attrName>style.rotation</p:attrName>
                                        </p:attrNameLst>
                                      </p:cBhvr>
                                      <p:tavLst>
                                        <p:tav tm="0">
                                          <p:val>
                                            <p:fltVal val="90"/>
                                          </p:val>
                                        </p:tav>
                                        <p:tav tm="100000">
                                          <p:val>
                                            <p:fltVal val="0"/>
                                          </p:val>
                                        </p:tav>
                                      </p:tavLst>
                                    </p:anim>
                                    <p:animEffect transition="in" filter="fade">
                                      <p:cBhvr>
                                        <p:cTn id="59" dur="2000"/>
                                        <p:tgtEl>
                                          <p:spTgt spid="26"/>
                                        </p:tgtEl>
                                      </p:cBhvr>
                                    </p:animEffect>
                                  </p:childTnLst>
                                </p:cTn>
                              </p:par>
                              <p:par>
                                <p:cTn id="60" presetID="31" presetClass="entr" presetSubtype="0"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2000" fill="hold"/>
                                        <p:tgtEl>
                                          <p:spTgt spid="27"/>
                                        </p:tgtEl>
                                        <p:attrNameLst>
                                          <p:attrName>ppt_w</p:attrName>
                                        </p:attrNameLst>
                                      </p:cBhvr>
                                      <p:tavLst>
                                        <p:tav tm="0">
                                          <p:val>
                                            <p:fltVal val="0"/>
                                          </p:val>
                                        </p:tav>
                                        <p:tav tm="100000">
                                          <p:val>
                                            <p:strVal val="#ppt_w"/>
                                          </p:val>
                                        </p:tav>
                                      </p:tavLst>
                                    </p:anim>
                                    <p:anim calcmode="lin" valueType="num">
                                      <p:cBhvr>
                                        <p:cTn id="63" dur="2000" fill="hold"/>
                                        <p:tgtEl>
                                          <p:spTgt spid="27"/>
                                        </p:tgtEl>
                                        <p:attrNameLst>
                                          <p:attrName>ppt_h</p:attrName>
                                        </p:attrNameLst>
                                      </p:cBhvr>
                                      <p:tavLst>
                                        <p:tav tm="0">
                                          <p:val>
                                            <p:fltVal val="0"/>
                                          </p:val>
                                        </p:tav>
                                        <p:tav tm="100000">
                                          <p:val>
                                            <p:strVal val="#ppt_h"/>
                                          </p:val>
                                        </p:tav>
                                      </p:tavLst>
                                    </p:anim>
                                    <p:anim calcmode="lin" valueType="num">
                                      <p:cBhvr>
                                        <p:cTn id="64" dur="2000" fill="hold"/>
                                        <p:tgtEl>
                                          <p:spTgt spid="27"/>
                                        </p:tgtEl>
                                        <p:attrNameLst>
                                          <p:attrName>style.rotation</p:attrName>
                                        </p:attrNameLst>
                                      </p:cBhvr>
                                      <p:tavLst>
                                        <p:tav tm="0">
                                          <p:val>
                                            <p:fltVal val="90"/>
                                          </p:val>
                                        </p:tav>
                                        <p:tav tm="100000">
                                          <p:val>
                                            <p:fltVal val="0"/>
                                          </p:val>
                                        </p:tav>
                                      </p:tavLst>
                                    </p:anim>
                                    <p:animEffect transition="in" filter="fade">
                                      <p:cBhvr>
                                        <p:cTn id="65"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708400" cy="5143500"/>
          </a:xfrm>
          <a:prstGeom prst="rect">
            <a:avLst/>
          </a:prstGeom>
          <a:solidFill>
            <a:srgbClr val="AC000C"/>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6" rIns="91388" bIns="45696" anchor="ctr"/>
          <a:lstStyle/>
          <a:p>
            <a:pPr algn="ctr" defTabSz="685165">
              <a:defRPr/>
            </a:pPr>
            <a:endParaRPr lang="zh-CN" altLang="en-US" sz="1600">
              <a:solidFill>
                <a:srgbClr val="FFFFFF"/>
              </a:solidFill>
              <a:cs typeface="+mn-ea"/>
              <a:sym typeface="+mn-lt"/>
            </a:endParaRPr>
          </a:p>
        </p:txBody>
      </p:sp>
      <p:sp>
        <p:nvSpPr>
          <p:cNvPr id="21" name="文本框 20"/>
          <p:cNvSpPr txBox="1"/>
          <p:nvPr/>
        </p:nvSpPr>
        <p:spPr>
          <a:xfrm>
            <a:off x="1042988" y="3116263"/>
            <a:ext cx="1604010" cy="520700"/>
          </a:xfrm>
          <a:prstGeom prst="rect">
            <a:avLst/>
          </a:prstGeom>
          <a:noFill/>
        </p:spPr>
        <p:txBody>
          <a:bodyPr wrap="none" lIns="91388" tIns="45696" rIns="91388" bIns="45696">
            <a:spAutoFit/>
          </a:bodyPr>
          <a:lstStyle/>
          <a:p>
            <a:pPr defTabSz="685165">
              <a:defRPr/>
            </a:pPr>
            <a:r>
              <a:rPr lang="zh-CN" altLang="en-US" sz="2800" b="1" dirty="0">
                <a:solidFill>
                  <a:srgbClr val="FFFFFF"/>
                </a:solidFill>
                <a:latin typeface="+mn-lt"/>
                <a:ea typeface="+mn-ea"/>
                <a:cs typeface="+mn-ea"/>
                <a:sym typeface="+mn-lt"/>
              </a:rPr>
              <a:t>第二部分</a:t>
            </a:r>
            <a:endParaRPr lang="zh-CN" altLang="en-US" sz="2800" b="1" dirty="0">
              <a:solidFill>
                <a:srgbClr val="FFFFFF"/>
              </a:solidFill>
              <a:latin typeface="+mn-lt"/>
              <a:ea typeface="+mn-ea"/>
              <a:cs typeface="+mn-ea"/>
              <a:sym typeface="+mn-lt"/>
            </a:endParaRPr>
          </a:p>
        </p:txBody>
      </p:sp>
      <p:pic>
        <p:nvPicPr>
          <p:cNvPr id="58371" name="图片 7"/>
          <p:cNvPicPr>
            <a:picLocks noChangeAspect="1"/>
          </p:cNvPicPr>
          <p:nvPr/>
        </p:nvPicPr>
        <p:blipFill>
          <a:blip r:embed="rId1"/>
          <a:srcRect b="8965"/>
          <a:stretch>
            <a:fillRect/>
          </a:stretch>
        </p:blipFill>
        <p:spPr bwMode="auto">
          <a:xfrm>
            <a:off x="3708400" y="3784600"/>
            <a:ext cx="5319713" cy="1235075"/>
          </a:xfrm>
          <a:prstGeom prst="rect">
            <a:avLst/>
          </a:prstGeom>
          <a:noFill/>
          <a:ln w="9525">
            <a:noFill/>
            <a:miter lim="800000"/>
            <a:headEnd/>
            <a:tailEnd/>
          </a:ln>
        </p:spPr>
      </p:pic>
      <p:sp>
        <p:nvSpPr>
          <p:cNvPr id="11" name="TextBox 479"/>
          <p:cNvSpPr txBox="1"/>
          <p:nvPr/>
        </p:nvSpPr>
        <p:spPr>
          <a:xfrm>
            <a:off x="3716338" y="2176463"/>
            <a:ext cx="5435600" cy="606425"/>
          </a:xfrm>
          <a:prstGeom prst="rect">
            <a:avLst/>
          </a:prstGeom>
          <a:noFill/>
        </p:spPr>
        <p:txBody>
          <a:bodyPr lIns="91292" tIns="45648" rIns="91292" bIns="45648">
            <a:spAutoFit/>
          </a:bodyPr>
          <a:lstStyle>
            <a:defPPr>
              <a:defRPr lang="zh-CN"/>
            </a:defPPr>
            <a:lvl1pPr algn="ctr">
              <a:lnSpc>
                <a:spcPct val="110000"/>
              </a:lnSpc>
              <a:defRPr sz="5400" b="1">
                <a:solidFill>
                  <a:schemeClr val="accent2"/>
                </a:solidFill>
                <a:latin typeface="微软雅黑" panose="020B0503020204020204" charset="-122"/>
                <a:ea typeface="微软雅黑" panose="020B0503020204020204" charset="-122"/>
              </a:defRPr>
            </a:lvl1pPr>
          </a:lstStyle>
          <a:p>
            <a:pPr defTabSz="685165">
              <a:defRPr/>
            </a:pPr>
            <a:r>
              <a:rPr lang="zh-CN" altLang="en-US" sz="3300" dirty="0" smtClean="0">
                <a:solidFill>
                  <a:srgbClr val="BC000D"/>
                </a:solidFill>
                <a:latin typeface="黑体" panose="02010609060101010101" pitchFamily="2" charset="-122"/>
                <a:cs typeface="+mn-ea"/>
                <a:sym typeface="+mn-lt"/>
              </a:rPr>
              <a:t>共青团十八大报告解读</a:t>
            </a:r>
            <a:endParaRPr lang="zh-CN" altLang="en-US" sz="3300" dirty="0">
              <a:solidFill>
                <a:srgbClr val="BC000D"/>
              </a:solidFill>
              <a:latin typeface="黑体" panose="02010609060101010101" pitchFamily="2" charset="-122"/>
              <a:cs typeface="+mn-ea"/>
              <a:sym typeface="+mn-lt"/>
            </a:endParaRPr>
          </a:p>
        </p:txBody>
      </p:sp>
      <p:pic>
        <p:nvPicPr>
          <p:cNvPr id="12" name="Picture 7" descr="C:\Users\Administrator\Desktop\党政机关\素材\长城\矢量长城\132.pn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1162241" y="4174317"/>
            <a:ext cx="1249520" cy="456043"/>
          </a:xfrm>
          <a:prstGeom prst="rect">
            <a:avLst/>
          </a:prstGeom>
          <a:noFill/>
        </p:spPr>
      </p:pic>
      <p:pic>
        <p:nvPicPr>
          <p:cNvPr id="58374" name="图片 15"/>
          <p:cNvPicPr>
            <a:picLocks noChangeAspect="1"/>
          </p:cNvPicPr>
          <p:nvPr/>
        </p:nvPicPr>
        <p:blipFill>
          <a:blip r:embed="rId3"/>
          <a:srcRect b="8797"/>
          <a:stretch>
            <a:fillRect/>
          </a:stretch>
        </p:blipFill>
        <p:spPr bwMode="auto">
          <a:xfrm>
            <a:off x="3708400" y="4699000"/>
            <a:ext cx="5435600" cy="444500"/>
          </a:xfrm>
          <a:prstGeom prst="rect">
            <a:avLst/>
          </a:prstGeom>
          <a:noFill/>
          <a:ln w="9525">
            <a:noFill/>
            <a:miter lim="800000"/>
            <a:headEnd/>
            <a:tailEnd/>
          </a:ln>
        </p:spPr>
      </p:pic>
      <p:pic>
        <p:nvPicPr>
          <p:cNvPr id="58375" name="Picture 3" descr="C:\Users\xb\Desktop\53bf653e36a06.png"/>
          <p:cNvPicPr>
            <a:picLocks noChangeAspect="1" noChangeArrowheads="1"/>
          </p:cNvPicPr>
          <p:nvPr/>
        </p:nvPicPr>
        <p:blipFill>
          <a:blip r:embed="rId4"/>
          <a:srcRect/>
          <a:stretch>
            <a:fillRect/>
          </a:stretch>
        </p:blipFill>
        <p:spPr bwMode="auto">
          <a:xfrm>
            <a:off x="830263" y="1763713"/>
            <a:ext cx="1012825" cy="898525"/>
          </a:xfrm>
          <a:prstGeom prst="rect">
            <a:avLst/>
          </a:prstGeom>
          <a:noFill/>
          <a:ln w="9525">
            <a:noFill/>
            <a:miter lim="800000"/>
            <a:headEnd/>
            <a:tailEnd/>
          </a:ln>
        </p:spPr>
      </p:pic>
      <p:pic>
        <p:nvPicPr>
          <p:cNvPr id="58376" name="Picture 2" descr="C:\Users\abc\Desktop\千图网_中国共青团团徽元素_图片编号27330696\国庆节PNG免扣元素(45).png"/>
          <p:cNvPicPr>
            <a:picLocks noChangeAspect="1" noChangeArrowheads="1"/>
          </p:cNvPicPr>
          <p:nvPr/>
        </p:nvPicPr>
        <p:blipFill>
          <a:blip r:embed="rId5"/>
          <a:srcRect l="17213" t="11775" r="11411" b="5322"/>
          <a:stretch>
            <a:fillRect/>
          </a:stretch>
        </p:blipFill>
        <p:spPr bwMode="auto">
          <a:xfrm>
            <a:off x="1905000" y="1706563"/>
            <a:ext cx="1014413" cy="1058862"/>
          </a:xfrm>
          <a:prstGeom prst="rect">
            <a:avLst/>
          </a:prstGeom>
          <a:noFill/>
          <a:ln w="9525">
            <a:noFill/>
            <a:miter lim="800000"/>
            <a:headEnd/>
            <a:tailEnd/>
          </a:ln>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09613" y="1708150"/>
            <a:ext cx="3549650" cy="584200"/>
          </a:xfrm>
          <a:prstGeom prst="rect">
            <a:avLst/>
          </a:prstGeom>
        </p:spPr>
        <p:txBody>
          <a:bodyPr>
            <a:spAutoFit/>
          </a:bodyPr>
          <a:lstStyle/>
          <a:p>
            <a:pPr defTabSz="914400" fontAlgn="auto">
              <a:spcBef>
                <a:spcPts val="0"/>
              </a:spcBef>
              <a:spcAft>
                <a:spcPts val="0"/>
              </a:spcAft>
              <a:defRPr/>
            </a:pPr>
            <a:r>
              <a:rPr lang="zh-CN" altLang="en-US" sz="3200" dirty="0">
                <a:solidFill>
                  <a:srgbClr val="9B0D13"/>
                </a:solidFill>
                <a:latin typeface="+mn-lt"/>
                <a:ea typeface="+mn-ea"/>
                <a:cs typeface="+mn-ea"/>
                <a:sym typeface="+mn-lt"/>
              </a:rPr>
              <a:t>贺军科</a:t>
            </a:r>
            <a:r>
              <a:rPr lang="zh-CN" altLang="en-US" dirty="0">
                <a:solidFill>
                  <a:srgbClr val="000000"/>
                </a:solidFill>
                <a:latin typeface="+mn-lt"/>
                <a:ea typeface="+mn-ea"/>
                <a:cs typeface="+mn-ea"/>
                <a:sym typeface="+mn-lt"/>
              </a:rPr>
              <a:t>    </a:t>
            </a:r>
            <a:r>
              <a:rPr lang="zh-CN" altLang="en-US" sz="2000" dirty="0">
                <a:solidFill>
                  <a:srgbClr val="000000"/>
                </a:solidFill>
                <a:latin typeface="+mn-lt"/>
                <a:ea typeface="+mn-ea"/>
                <a:cs typeface="+mn-ea"/>
                <a:sym typeface="+mn-lt"/>
              </a:rPr>
              <a:t>代表共青团</a:t>
            </a:r>
            <a:endParaRPr lang="en-US" altLang="zh-CN" sz="2000" dirty="0">
              <a:solidFill>
                <a:srgbClr val="000000"/>
              </a:solidFill>
              <a:latin typeface="+mn-lt"/>
              <a:ea typeface="+mn-ea"/>
              <a:cs typeface="+mn-ea"/>
              <a:sym typeface="+mn-lt"/>
            </a:endParaRPr>
          </a:p>
        </p:txBody>
      </p:sp>
      <p:grpSp>
        <p:nvGrpSpPr>
          <p:cNvPr id="7" name="组合 6"/>
          <p:cNvGrpSpPr/>
          <p:nvPr/>
        </p:nvGrpSpPr>
        <p:grpSpPr bwMode="auto">
          <a:xfrm>
            <a:off x="4500563" y="1203325"/>
            <a:ext cx="3959225" cy="3492500"/>
            <a:chOff x="4499992" y="1203598"/>
            <a:chExt cx="3960440" cy="3492000"/>
          </a:xfrm>
        </p:grpSpPr>
        <p:sp>
          <p:nvSpPr>
            <p:cNvPr id="23" name="矩形 22"/>
            <p:cNvSpPr/>
            <p:nvPr/>
          </p:nvSpPr>
          <p:spPr>
            <a:xfrm>
              <a:off x="4499992" y="1203598"/>
              <a:ext cx="3960440" cy="3492000"/>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000000">
                    <a:lumMod val="85000"/>
                    <a:lumOff val="15000"/>
                  </a:srgbClr>
                </a:solidFill>
                <a:cs typeface="+mn-ea"/>
                <a:sym typeface="+mn-lt"/>
              </a:endParaRPr>
            </a:p>
          </p:txBody>
        </p:sp>
        <p:sp>
          <p:nvSpPr>
            <p:cNvPr id="8" name="矩形 7"/>
            <p:cNvSpPr/>
            <p:nvPr/>
          </p:nvSpPr>
          <p:spPr>
            <a:xfrm>
              <a:off x="5012911" y="2268658"/>
              <a:ext cx="3231554" cy="979347"/>
            </a:xfrm>
            <a:prstGeom prst="rect">
              <a:avLst/>
            </a:prstGeom>
          </p:spPr>
          <p:txBody>
            <a:bodyPr>
              <a:spAutoFit/>
            </a:bodyPr>
            <a:lstStyle/>
            <a:p>
              <a:pPr defTabSz="914400" fontAlgn="auto">
                <a:lnSpc>
                  <a:spcPct val="120000"/>
                </a:lnSpc>
                <a:spcBef>
                  <a:spcPts val="0"/>
                </a:spcBef>
                <a:spcAft>
                  <a:spcPts val="0"/>
                </a:spcAft>
                <a:defRPr/>
              </a:pPr>
              <a:r>
                <a:rPr lang="zh-CN" altLang="en-US" sz="1600" dirty="0">
                  <a:solidFill>
                    <a:srgbClr val="000000">
                      <a:lumMod val="85000"/>
                      <a:lumOff val="15000"/>
                    </a:srgbClr>
                  </a:solidFill>
                  <a:latin typeface="+mn-lt"/>
                  <a:ea typeface="+mn-ea"/>
                  <a:cs typeface="+mn-ea"/>
                  <a:sym typeface="+mn-lt"/>
                </a:rPr>
                <a:t>中国特色社会主义思想伟大旗帜</a:t>
              </a:r>
              <a:endParaRPr lang="en-US" altLang="zh-CN" sz="1600" dirty="0">
                <a:solidFill>
                  <a:srgbClr val="000000">
                    <a:lumMod val="85000"/>
                    <a:lumOff val="15000"/>
                  </a:srgbClr>
                </a:solidFill>
                <a:latin typeface="+mn-lt"/>
                <a:ea typeface="+mn-ea"/>
                <a:cs typeface="+mn-ea"/>
                <a:sym typeface="+mn-lt"/>
              </a:endParaRPr>
            </a:p>
            <a:p>
              <a:pPr defTabSz="914400" fontAlgn="auto">
                <a:lnSpc>
                  <a:spcPct val="120000"/>
                </a:lnSpc>
                <a:spcBef>
                  <a:spcPts val="0"/>
                </a:spcBef>
                <a:spcAft>
                  <a:spcPts val="0"/>
                </a:spcAft>
                <a:defRPr/>
              </a:pPr>
              <a:r>
                <a:rPr lang="zh-CN" altLang="en-US" sz="1600" dirty="0">
                  <a:solidFill>
                    <a:srgbClr val="000000">
                      <a:lumMod val="85000"/>
                      <a:lumOff val="15000"/>
                    </a:srgbClr>
                  </a:solidFill>
                  <a:latin typeface="+mn-lt"/>
                  <a:ea typeface="+mn-ea"/>
                  <a:cs typeface="+mn-ea"/>
                  <a:sym typeface="+mn-lt"/>
                </a:rPr>
                <a:t>奋力谱写决胜全面建成小康社会</a:t>
              </a:r>
              <a:endParaRPr lang="en-US" altLang="zh-CN" sz="1600" dirty="0">
                <a:solidFill>
                  <a:srgbClr val="000000">
                    <a:lumMod val="85000"/>
                    <a:lumOff val="15000"/>
                  </a:srgbClr>
                </a:solidFill>
                <a:latin typeface="+mn-lt"/>
                <a:ea typeface="+mn-ea"/>
                <a:cs typeface="+mn-ea"/>
                <a:sym typeface="+mn-lt"/>
              </a:endParaRPr>
            </a:p>
            <a:p>
              <a:pPr defTabSz="914400" fontAlgn="auto">
                <a:lnSpc>
                  <a:spcPct val="120000"/>
                </a:lnSpc>
                <a:spcBef>
                  <a:spcPts val="0"/>
                </a:spcBef>
                <a:spcAft>
                  <a:spcPts val="0"/>
                </a:spcAft>
                <a:defRPr/>
              </a:pPr>
              <a:r>
                <a:rPr lang="zh-CN" altLang="en-US" sz="1600" dirty="0">
                  <a:solidFill>
                    <a:srgbClr val="000000">
                      <a:lumMod val="85000"/>
                      <a:lumOff val="15000"/>
                    </a:srgbClr>
                  </a:solidFill>
                  <a:latin typeface="+mn-lt"/>
                  <a:ea typeface="+mn-ea"/>
                  <a:cs typeface="+mn-ea"/>
                  <a:sym typeface="+mn-lt"/>
                </a:rPr>
                <a:t>全面建设社会主义现代化国家的</a:t>
              </a:r>
              <a:endParaRPr lang="en-US" altLang="zh-CN" sz="1600" dirty="0">
                <a:solidFill>
                  <a:srgbClr val="000000">
                    <a:lumMod val="85000"/>
                    <a:lumOff val="15000"/>
                  </a:srgbClr>
                </a:solidFill>
                <a:latin typeface="+mn-lt"/>
                <a:ea typeface="+mn-ea"/>
                <a:cs typeface="+mn-ea"/>
                <a:sym typeface="+mn-lt"/>
              </a:endParaRPr>
            </a:p>
          </p:txBody>
        </p:sp>
        <p:sp>
          <p:nvSpPr>
            <p:cNvPr id="11" name="矩形 10"/>
            <p:cNvSpPr/>
            <p:nvPr/>
          </p:nvSpPr>
          <p:spPr>
            <a:xfrm>
              <a:off x="4965272" y="1563909"/>
              <a:ext cx="3231554" cy="522212"/>
            </a:xfrm>
            <a:prstGeom prst="rect">
              <a:avLst/>
            </a:prstGeom>
          </p:spPr>
          <p:txBody>
            <a:bodyPr>
              <a:spAutoFit/>
            </a:bodyPr>
            <a:lstStyle/>
            <a:p>
              <a:pPr defTabSz="914400" fontAlgn="auto">
                <a:spcBef>
                  <a:spcPts val="0"/>
                </a:spcBef>
                <a:spcAft>
                  <a:spcPts val="0"/>
                </a:spcAft>
                <a:defRPr/>
              </a:pPr>
              <a:r>
                <a:rPr lang="zh-CN" altLang="en-US" sz="2800" dirty="0">
                  <a:solidFill>
                    <a:srgbClr val="9B0D13"/>
                  </a:solidFill>
                  <a:latin typeface="+mn-lt"/>
                  <a:ea typeface="+mn-ea"/>
                  <a:cs typeface="+mn-ea"/>
                  <a:sym typeface="+mn-lt"/>
                </a:rPr>
                <a:t>高举习近平新时代</a:t>
              </a:r>
              <a:endParaRPr lang="en-US" altLang="zh-CN" sz="2800" dirty="0">
                <a:solidFill>
                  <a:srgbClr val="9B0D13"/>
                </a:solidFill>
                <a:latin typeface="+mn-lt"/>
                <a:ea typeface="+mn-ea"/>
                <a:cs typeface="+mn-ea"/>
                <a:sym typeface="+mn-lt"/>
              </a:endParaRPr>
            </a:p>
          </p:txBody>
        </p:sp>
        <p:sp>
          <p:nvSpPr>
            <p:cNvPr id="14" name="矩形 13"/>
            <p:cNvSpPr/>
            <p:nvPr/>
          </p:nvSpPr>
          <p:spPr>
            <a:xfrm>
              <a:off x="5001796" y="3433717"/>
              <a:ext cx="3050523" cy="646020"/>
            </a:xfrm>
            <a:prstGeom prst="rect">
              <a:avLst/>
            </a:prstGeom>
          </p:spPr>
          <p:txBody>
            <a:bodyPr>
              <a:spAutoFit/>
            </a:bodyPr>
            <a:lstStyle/>
            <a:p>
              <a:pPr defTabSz="914400" fontAlgn="auto">
                <a:spcBef>
                  <a:spcPts val="0"/>
                </a:spcBef>
                <a:spcAft>
                  <a:spcPts val="0"/>
                </a:spcAft>
                <a:defRPr/>
              </a:pPr>
              <a:r>
                <a:rPr lang="zh-CN" altLang="en-US" sz="3600" dirty="0">
                  <a:solidFill>
                    <a:srgbClr val="9B0D13"/>
                  </a:solidFill>
                  <a:latin typeface="+mn-lt"/>
                  <a:ea typeface="+mn-ea"/>
                  <a:cs typeface="+mn-ea"/>
                  <a:sym typeface="+mn-lt"/>
                </a:rPr>
                <a:t>壮丽青春篇章</a:t>
              </a:r>
              <a:endParaRPr lang="zh-CN" altLang="en-US" sz="3600" dirty="0">
                <a:solidFill>
                  <a:srgbClr val="9B0D13"/>
                </a:solidFill>
                <a:latin typeface="+mn-lt"/>
                <a:ea typeface="+mn-ea"/>
                <a:cs typeface="+mn-ea"/>
                <a:sym typeface="+mn-lt"/>
              </a:endParaRPr>
            </a:p>
          </p:txBody>
        </p:sp>
        <p:sp>
          <p:nvSpPr>
            <p:cNvPr id="20" name="矩形 19"/>
            <p:cNvSpPr/>
            <p:nvPr/>
          </p:nvSpPr>
          <p:spPr>
            <a:xfrm>
              <a:off x="5012911" y="2163898"/>
              <a:ext cx="2952069" cy="46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sp>
          <p:nvSpPr>
            <p:cNvPr id="21" name="矩形 20"/>
            <p:cNvSpPr/>
            <p:nvPr/>
          </p:nvSpPr>
          <p:spPr>
            <a:xfrm>
              <a:off x="5012911" y="3333718"/>
              <a:ext cx="2952069" cy="46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sp>
          <p:nvSpPr>
            <p:cNvPr id="22" name="矩形 21"/>
            <p:cNvSpPr/>
            <p:nvPr/>
          </p:nvSpPr>
          <p:spPr>
            <a:xfrm>
              <a:off x="5012911" y="4179735"/>
              <a:ext cx="2952069" cy="46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grpSp>
      <p:sp>
        <p:nvSpPr>
          <p:cNvPr id="26" name="矩形 25"/>
          <p:cNvSpPr/>
          <p:nvPr/>
        </p:nvSpPr>
        <p:spPr>
          <a:xfrm>
            <a:off x="709900" y="3137148"/>
            <a:ext cx="792000" cy="7920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3200" dirty="0">
                <a:solidFill>
                  <a:srgbClr val="FFFFFF"/>
                </a:solidFill>
                <a:cs typeface="+mn-ea"/>
                <a:sym typeface="+mn-lt"/>
              </a:rPr>
              <a:t>工</a:t>
            </a:r>
            <a:endParaRPr lang="zh-CN" altLang="en-US" sz="3200" dirty="0">
              <a:solidFill>
                <a:srgbClr val="FFFFFF"/>
              </a:solidFill>
              <a:cs typeface="+mn-ea"/>
              <a:sym typeface="+mn-lt"/>
            </a:endParaRPr>
          </a:p>
        </p:txBody>
      </p:sp>
      <p:sp>
        <p:nvSpPr>
          <p:cNvPr id="27" name="矩形 26"/>
          <p:cNvSpPr/>
          <p:nvPr/>
        </p:nvSpPr>
        <p:spPr>
          <a:xfrm>
            <a:off x="1561143" y="3137148"/>
            <a:ext cx="792000" cy="7920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3200" dirty="0">
                <a:solidFill>
                  <a:srgbClr val="FFFFFF"/>
                </a:solidFill>
                <a:cs typeface="+mn-ea"/>
                <a:sym typeface="+mn-lt"/>
              </a:rPr>
              <a:t>作</a:t>
            </a:r>
            <a:endParaRPr lang="zh-CN" altLang="en-US" sz="3200" dirty="0">
              <a:solidFill>
                <a:srgbClr val="FFFFFF"/>
              </a:solidFill>
              <a:cs typeface="+mn-ea"/>
              <a:sym typeface="+mn-lt"/>
            </a:endParaRPr>
          </a:p>
        </p:txBody>
      </p:sp>
      <p:sp>
        <p:nvSpPr>
          <p:cNvPr id="28" name="矩形 27"/>
          <p:cNvSpPr/>
          <p:nvPr/>
        </p:nvSpPr>
        <p:spPr>
          <a:xfrm>
            <a:off x="2412386" y="3137148"/>
            <a:ext cx="792000" cy="7920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3200" dirty="0">
                <a:solidFill>
                  <a:srgbClr val="FFFFFF"/>
                </a:solidFill>
                <a:cs typeface="+mn-ea"/>
                <a:sym typeface="+mn-lt"/>
              </a:rPr>
              <a:t>报</a:t>
            </a:r>
            <a:endParaRPr lang="zh-CN" altLang="en-US" sz="3200" dirty="0">
              <a:solidFill>
                <a:srgbClr val="FFFFFF"/>
              </a:solidFill>
              <a:cs typeface="+mn-ea"/>
              <a:sym typeface="+mn-lt"/>
            </a:endParaRPr>
          </a:p>
        </p:txBody>
      </p:sp>
      <p:sp>
        <p:nvSpPr>
          <p:cNvPr id="29" name="矩形 28"/>
          <p:cNvSpPr/>
          <p:nvPr/>
        </p:nvSpPr>
        <p:spPr>
          <a:xfrm>
            <a:off x="3263629" y="3137148"/>
            <a:ext cx="792000" cy="7920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3200" dirty="0">
                <a:solidFill>
                  <a:srgbClr val="FFFFFF"/>
                </a:solidFill>
                <a:cs typeface="+mn-ea"/>
                <a:sym typeface="+mn-lt"/>
              </a:rPr>
              <a:t>告</a:t>
            </a:r>
            <a:endParaRPr lang="zh-CN" altLang="en-US" sz="3200" dirty="0">
              <a:solidFill>
                <a:srgbClr val="FFFFFF"/>
              </a:solidFill>
              <a:cs typeface="+mn-ea"/>
              <a:sym typeface="+mn-lt"/>
            </a:endParaRPr>
          </a:p>
        </p:txBody>
      </p:sp>
      <p:sp>
        <p:nvSpPr>
          <p:cNvPr id="30" name="矩形 29"/>
          <p:cNvSpPr/>
          <p:nvPr/>
        </p:nvSpPr>
        <p:spPr>
          <a:xfrm>
            <a:off x="709613" y="2371725"/>
            <a:ext cx="3346450" cy="460375"/>
          </a:xfrm>
          <a:prstGeom prst="rect">
            <a:avLst/>
          </a:prstGeom>
        </p:spPr>
        <p:txBody>
          <a:bodyPr>
            <a:spAutoFit/>
          </a:bodyPr>
          <a:lstStyle/>
          <a:p>
            <a:pPr defTabSz="914400" fontAlgn="auto">
              <a:spcBef>
                <a:spcPts val="0"/>
              </a:spcBef>
              <a:spcAft>
                <a:spcPts val="0"/>
              </a:spcAft>
              <a:defRPr/>
            </a:pPr>
            <a:r>
              <a:rPr lang="zh-CN" altLang="en-US" sz="2400" dirty="0">
                <a:solidFill>
                  <a:srgbClr val="000000"/>
                </a:solidFill>
                <a:latin typeface="+mn-lt"/>
                <a:ea typeface="+mn-ea"/>
                <a:cs typeface="+mn-ea"/>
                <a:sym typeface="+mn-lt"/>
              </a:rPr>
              <a:t>第十七届中央委员会作</a:t>
            </a:r>
            <a:endParaRPr lang="en-US" altLang="zh-CN" sz="2400" dirty="0">
              <a:solidFill>
                <a:srgbClr val="000000"/>
              </a:solidFill>
              <a:latin typeface="+mn-lt"/>
              <a:ea typeface="+mn-ea"/>
              <a:cs typeface="+mn-ea"/>
              <a:sym typeface="+mn-lt"/>
            </a:endParaRPr>
          </a:p>
        </p:txBody>
      </p:sp>
      <p:grpSp>
        <p:nvGrpSpPr>
          <p:cNvPr id="5" name="组合 4"/>
          <p:cNvGrpSpPr/>
          <p:nvPr/>
        </p:nvGrpSpPr>
        <p:grpSpPr bwMode="auto">
          <a:xfrm>
            <a:off x="2513013" y="4217988"/>
            <a:ext cx="1411287" cy="369887"/>
            <a:chOff x="2513092" y="4218642"/>
            <a:chExt cx="1410836" cy="369332"/>
          </a:xfrm>
        </p:grpSpPr>
        <p:sp>
          <p:nvSpPr>
            <p:cNvPr id="3" name="TextBox 2"/>
            <p:cNvSpPr txBox="1"/>
            <p:nvPr/>
          </p:nvSpPr>
          <p:spPr>
            <a:xfrm>
              <a:off x="2513092" y="4218642"/>
              <a:ext cx="1339422" cy="369332"/>
            </a:xfrm>
            <a:prstGeom prst="rect">
              <a:avLst/>
            </a:prstGeom>
            <a:noFill/>
          </p:spPr>
          <p:txBody>
            <a:bodyPr wrap="none">
              <a:spAutoFit/>
            </a:bodyPr>
            <a:lstStyle/>
            <a:p>
              <a:pPr defTabSz="914400" fontAlgn="auto">
                <a:spcBef>
                  <a:spcPts val="0"/>
                </a:spcBef>
                <a:spcAft>
                  <a:spcPts val="0"/>
                </a:spcAft>
                <a:defRPr/>
              </a:pPr>
              <a:r>
                <a:rPr lang="zh-CN" altLang="en-US">
                  <a:solidFill>
                    <a:srgbClr val="000000"/>
                  </a:solidFill>
                  <a:latin typeface="+mn-lt"/>
                  <a:ea typeface="+mn-ea"/>
                  <a:cs typeface="+mn-ea"/>
                  <a:sym typeface="+mn-lt"/>
                </a:rPr>
                <a:t>报告主题：</a:t>
              </a:r>
              <a:endParaRPr lang="zh-CN" altLang="en-US">
                <a:solidFill>
                  <a:srgbClr val="000000"/>
                </a:solidFill>
                <a:latin typeface="+mn-lt"/>
                <a:ea typeface="+mn-ea"/>
                <a:cs typeface="+mn-ea"/>
                <a:sym typeface="+mn-lt"/>
              </a:endParaRPr>
            </a:p>
          </p:txBody>
        </p:sp>
        <p:sp>
          <p:nvSpPr>
            <p:cNvPr id="4" name="等腰三角形 3"/>
            <p:cNvSpPr/>
            <p:nvPr/>
          </p:nvSpPr>
          <p:spPr>
            <a:xfrm rot="5400000">
              <a:off x="3768501" y="4331101"/>
              <a:ext cx="166437" cy="144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grpSp>
      <p:sp>
        <p:nvSpPr>
          <p:cNvPr id="24" name="Rectangle 5"/>
          <p:cNvSpPr>
            <a:spLocks noChangeArrowheads="1"/>
          </p:cNvSpPr>
          <p:nvPr/>
        </p:nvSpPr>
        <p:spPr bwMode="auto">
          <a:xfrm>
            <a:off x="725488" y="115888"/>
            <a:ext cx="5083175"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共青团十八大报告解读</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2000"/>
                                        <p:tgtEl>
                                          <p:spTgt spid="30"/>
                                        </p:tgtEl>
                                      </p:cBhvr>
                                    </p:animEffect>
                                    <p:anim calcmode="lin" valueType="num">
                                      <p:cBhvr>
                                        <p:cTn id="13" dur="2000" fill="hold"/>
                                        <p:tgtEl>
                                          <p:spTgt spid="30"/>
                                        </p:tgtEl>
                                        <p:attrNameLst>
                                          <p:attrName>ppt_x</p:attrName>
                                        </p:attrNameLst>
                                      </p:cBhvr>
                                      <p:tavLst>
                                        <p:tav tm="0">
                                          <p:val>
                                            <p:strVal val="#ppt_x"/>
                                          </p:val>
                                        </p:tav>
                                        <p:tav tm="100000">
                                          <p:val>
                                            <p:strVal val="#ppt_x"/>
                                          </p:val>
                                        </p:tav>
                                      </p:tavLst>
                                    </p:anim>
                                    <p:anim calcmode="lin" valueType="num">
                                      <p:cBhvr>
                                        <p:cTn id="14" dur="2000" fill="hold"/>
                                        <p:tgtEl>
                                          <p:spTgt spid="30"/>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2000" fill="hold"/>
                                        <p:tgtEl>
                                          <p:spTgt spid="26"/>
                                        </p:tgtEl>
                                        <p:attrNameLst>
                                          <p:attrName>ppt_w</p:attrName>
                                        </p:attrNameLst>
                                      </p:cBhvr>
                                      <p:tavLst>
                                        <p:tav tm="0">
                                          <p:val>
                                            <p:fltVal val="0"/>
                                          </p:val>
                                        </p:tav>
                                        <p:tav tm="100000">
                                          <p:val>
                                            <p:strVal val="#ppt_w"/>
                                          </p:val>
                                        </p:tav>
                                      </p:tavLst>
                                    </p:anim>
                                    <p:anim calcmode="lin" valueType="num">
                                      <p:cBhvr>
                                        <p:cTn id="19" dur="2000" fill="hold"/>
                                        <p:tgtEl>
                                          <p:spTgt spid="26"/>
                                        </p:tgtEl>
                                        <p:attrNameLst>
                                          <p:attrName>ppt_h</p:attrName>
                                        </p:attrNameLst>
                                      </p:cBhvr>
                                      <p:tavLst>
                                        <p:tav tm="0">
                                          <p:val>
                                            <p:fltVal val="0"/>
                                          </p:val>
                                        </p:tav>
                                        <p:tav tm="100000">
                                          <p:val>
                                            <p:strVal val="#ppt_h"/>
                                          </p:val>
                                        </p:tav>
                                      </p:tavLst>
                                    </p:anim>
                                    <p:anim calcmode="lin" valueType="num">
                                      <p:cBhvr>
                                        <p:cTn id="20" dur="2000" fill="hold"/>
                                        <p:tgtEl>
                                          <p:spTgt spid="26"/>
                                        </p:tgtEl>
                                        <p:attrNameLst>
                                          <p:attrName>style.rotation</p:attrName>
                                        </p:attrNameLst>
                                      </p:cBhvr>
                                      <p:tavLst>
                                        <p:tav tm="0">
                                          <p:val>
                                            <p:fltVal val="90"/>
                                          </p:val>
                                        </p:tav>
                                        <p:tav tm="100000">
                                          <p:val>
                                            <p:fltVal val="0"/>
                                          </p:val>
                                        </p:tav>
                                      </p:tavLst>
                                    </p:anim>
                                    <p:animEffect transition="in" filter="fade">
                                      <p:cBhvr>
                                        <p:cTn id="21" dur="2000"/>
                                        <p:tgtEl>
                                          <p:spTgt spid="26"/>
                                        </p:tgtEl>
                                      </p:cBhvr>
                                    </p:animEffect>
                                  </p:childTnLst>
                                </p:cTn>
                              </p:par>
                              <p:par>
                                <p:cTn id="22" presetID="31"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2000" fill="hold"/>
                                        <p:tgtEl>
                                          <p:spTgt spid="27"/>
                                        </p:tgtEl>
                                        <p:attrNameLst>
                                          <p:attrName>ppt_w</p:attrName>
                                        </p:attrNameLst>
                                      </p:cBhvr>
                                      <p:tavLst>
                                        <p:tav tm="0">
                                          <p:val>
                                            <p:fltVal val="0"/>
                                          </p:val>
                                        </p:tav>
                                        <p:tav tm="100000">
                                          <p:val>
                                            <p:strVal val="#ppt_w"/>
                                          </p:val>
                                        </p:tav>
                                      </p:tavLst>
                                    </p:anim>
                                    <p:anim calcmode="lin" valueType="num">
                                      <p:cBhvr>
                                        <p:cTn id="25" dur="2000" fill="hold"/>
                                        <p:tgtEl>
                                          <p:spTgt spid="27"/>
                                        </p:tgtEl>
                                        <p:attrNameLst>
                                          <p:attrName>ppt_h</p:attrName>
                                        </p:attrNameLst>
                                      </p:cBhvr>
                                      <p:tavLst>
                                        <p:tav tm="0">
                                          <p:val>
                                            <p:fltVal val="0"/>
                                          </p:val>
                                        </p:tav>
                                        <p:tav tm="100000">
                                          <p:val>
                                            <p:strVal val="#ppt_h"/>
                                          </p:val>
                                        </p:tav>
                                      </p:tavLst>
                                    </p:anim>
                                    <p:anim calcmode="lin" valueType="num">
                                      <p:cBhvr>
                                        <p:cTn id="26" dur="2000" fill="hold"/>
                                        <p:tgtEl>
                                          <p:spTgt spid="27"/>
                                        </p:tgtEl>
                                        <p:attrNameLst>
                                          <p:attrName>style.rotation</p:attrName>
                                        </p:attrNameLst>
                                      </p:cBhvr>
                                      <p:tavLst>
                                        <p:tav tm="0">
                                          <p:val>
                                            <p:fltVal val="90"/>
                                          </p:val>
                                        </p:tav>
                                        <p:tav tm="100000">
                                          <p:val>
                                            <p:fltVal val="0"/>
                                          </p:val>
                                        </p:tav>
                                      </p:tavLst>
                                    </p:anim>
                                    <p:animEffect transition="in" filter="fade">
                                      <p:cBhvr>
                                        <p:cTn id="27" dur="2000"/>
                                        <p:tgtEl>
                                          <p:spTgt spid="27"/>
                                        </p:tgtEl>
                                      </p:cBhvr>
                                    </p:animEffect>
                                  </p:childTnLst>
                                </p:cTn>
                              </p:par>
                              <p:par>
                                <p:cTn id="28" presetID="31"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2000" fill="hold"/>
                                        <p:tgtEl>
                                          <p:spTgt spid="28"/>
                                        </p:tgtEl>
                                        <p:attrNameLst>
                                          <p:attrName>ppt_w</p:attrName>
                                        </p:attrNameLst>
                                      </p:cBhvr>
                                      <p:tavLst>
                                        <p:tav tm="0">
                                          <p:val>
                                            <p:fltVal val="0"/>
                                          </p:val>
                                        </p:tav>
                                        <p:tav tm="100000">
                                          <p:val>
                                            <p:strVal val="#ppt_w"/>
                                          </p:val>
                                        </p:tav>
                                      </p:tavLst>
                                    </p:anim>
                                    <p:anim calcmode="lin" valueType="num">
                                      <p:cBhvr>
                                        <p:cTn id="31" dur="2000" fill="hold"/>
                                        <p:tgtEl>
                                          <p:spTgt spid="28"/>
                                        </p:tgtEl>
                                        <p:attrNameLst>
                                          <p:attrName>ppt_h</p:attrName>
                                        </p:attrNameLst>
                                      </p:cBhvr>
                                      <p:tavLst>
                                        <p:tav tm="0">
                                          <p:val>
                                            <p:fltVal val="0"/>
                                          </p:val>
                                        </p:tav>
                                        <p:tav tm="100000">
                                          <p:val>
                                            <p:strVal val="#ppt_h"/>
                                          </p:val>
                                        </p:tav>
                                      </p:tavLst>
                                    </p:anim>
                                    <p:anim calcmode="lin" valueType="num">
                                      <p:cBhvr>
                                        <p:cTn id="32" dur="2000" fill="hold"/>
                                        <p:tgtEl>
                                          <p:spTgt spid="28"/>
                                        </p:tgtEl>
                                        <p:attrNameLst>
                                          <p:attrName>style.rotation</p:attrName>
                                        </p:attrNameLst>
                                      </p:cBhvr>
                                      <p:tavLst>
                                        <p:tav tm="0">
                                          <p:val>
                                            <p:fltVal val="90"/>
                                          </p:val>
                                        </p:tav>
                                        <p:tav tm="100000">
                                          <p:val>
                                            <p:fltVal val="0"/>
                                          </p:val>
                                        </p:tav>
                                      </p:tavLst>
                                    </p:anim>
                                    <p:animEffect transition="in" filter="fade">
                                      <p:cBhvr>
                                        <p:cTn id="33" dur="2000"/>
                                        <p:tgtEl>
                                          <p:spTgt spid="28"/>
                                        </p:tgtEl>
                                      </p:cBhvr>
                                    </p:animEffect>
                                  </p:childTnLst>
                                </p:cTn>
                              </p:par>
                              <p:par>
                                <p:cTn id="34" presetID="31"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2000" fill="hold"/>
                                        <p:tgtEl>
                                          <p:spTgt spid="29"/>
                                        </p:tgtEl>
                                        <p:attrNameLst>
                                          <p:attrName>ppt_w</p:attrName>
                                        </p:attrNameLst>
                                      </p:cBhvr>
                                      <p:tavLst>
                                        <p:tav tm="0">
                                          <p:val>
                                            <p:fltVal val="0"/>
                                          </p:val>
                                        </p:tav>
                                        <p:tav tm="100000">
                                          <p:val>
                                            <p:strVal val="#ppt_w"/>
                                          </p:val>
                                        </p:tav>
                                      </p:tavLst>
                                    </p:anim>
                                    <p:anim calcmode="lin" valueType="num">
                                      <p:cBhvr>
                                        <p:cTn id="37" dur="2000" fill="hold"/>
                                        <p:tgtEl>
                                          <p:spTgt spid="29"/>
                                        </p:tgtEl>
                                        <p:attrNameLst>
                                          <p:attrName>ppt_h</p:attrName>
                                        </p:attrNameLst>
                                      </p:cBhvr>
                                      <p:tavLst>
                                        <p:tav tm="0">
                                          <p:val>
                                            <p:fltVal val="0"/>
                                          </p:val>
                                        </p:tav>
                                        <p:tav tm="100000">
                                          <p:val>
                                            <p:strVal val="#ppt_h"/>
                                          </p:val>
                                        </p:tav>
                                      </p:tavLst>
                                    </p:anim>
                                    <p:anim calcmode="lin" valueType="num">
                                      <p:cBhvr>
                                        <p:cTn id="38" dur="2000" fill="hold"/>
                                        <p:tgtEl>
                                          <p:spTgt spid="29"/>
                                        </p:tgtEl>
                                        <p:attrNameLst>
                                          <p:attrName>style.rotation</p:attrName>
                                        </p:attrNameLst>
                                      </p:cBhvr>
                                      <p:tavLst>
                                        <p:tav tm="0">
                                          <p:val>
                                            <p:fltVal val="90"/>
                                          </p:val>
                                        </p:tav>
                                        <p:tav tm="100000">
                                          <p:val>
                                            <p:fltVal val="0"/>
                                          </p:val>
                                        </p:tav>
                                      </p:tavLst>
                                    </p:anim>
                                    <p:animEffect transition="in" filter="fade">
                                      <p:cBhvr>
                                        <p:cTn id="39" dur="2000"/>
                                        <p:tgtEl>
                                          <p:spTgt spid="29"/>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2000"/>
                                        <p:tgtEl>
                                          <p:spTgt spid="5"/>
                                        </p:tgtEl>
                                      </p:cBhvr>
                                    </p:animEffect>
                                  </p:childTnLst>
                                </p:cTn>
                              </p:par>
                            </p:childTnLst>
                          </p:cTn>
                        </p:par>
                        <p:par>
                          <p:cTn id="44" fill="hold">
                            <p:stCondLst>
                              <p:cond delay="6000"/>
                            </p:stCondLst>
                            <p:childTnLst>
                              <p:par>
                                <p:cTn id="45" presetID="14" presetClass="entr" presetSubtype="1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randombar(horizontal)">
                                      <p:cBhvr>
                                        <p:cTn id="4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4213" y="1276350"/>
            <a:ext cx="3267075" cy="522288"/>
          </a:xfrm>
          <a:prstGeom prst="rect">
            <a:avLst/>
          </a:prstGeom>
        </p:spPr>
        <p:txBody>
          <a:bodyPr wrap="none">
            <a:spAutoFit/>
          </a:bodyPr>
          <a:lstStyle/>
          <a:p>
            <a:pPr defTabSz="914400" fontAlgn="auto">
              <a:spcBef>
                <a:spcPts val="0"/>
              </a:spcBef>
              <a:spcAft>
                <a:spcPts val="0"/>
              </a:spcAft>
              <a:defRPr/>
            </a:pPr>
            <a:r>
              <a:rPr lang="zh-CN" altLang="en-US" sz="2800" dirty="0">
                <a:solidFill>
                  <a:srgbClr val="9B0D13"/>
                </a:solidFill>
                <a:latin typeface="+mn-lt"/>
                <a:ea typeface="+mn-ea"/>
                <a:cs typeface="+mn-ea"/>
                <a:sym typeface="+mn-lt"/>
              </a:rPr>
              <a:t>报告结构：</a:t>
            </a:r>
            <a:r>
              <a:rPr lang="en-US" altLang="zh-CN" sz="2800" dirty="0">
                <a:solidFill>
                  <a:srgbClr val="000000"/>
                </a:solidFill>
                <a:latin typeface="+mn-lt"/>
                <a:ea typeface="+mn-ea"/>
                <a:cs typeface="+mn-ea"/>
                <a:sym typeface="+mn-lt"/>
              </a:rPr>
              <a:t>8</a:t>
            </a:r>
            <a:r>
              <a:rPr lang="zh-CN" altLang="en-US" sz="2800" dirty="0">
                <a:solidFill>
                  <a:srgbClr val="000000"/>
                </a:solidFill>
                <a:latin typeface="+mn-lt"/>
                <a:ea typeface="+mn-ea"/>
                <a:cs typeface="+mn-ea"/>
                <a:sym typeface="+mn-lt"/>
              </a:rPr>
              <a:t>个部分</a:t>
            </a:r>
            <a:endParaRPr lang="zh-CN" altLang="en-US" sz="2800" dirty="0">
              <a:solidFill>
                <a:srgbClr val="000000"/>
              </a:solidFill>
              <a:latin typeface="+mn-lt"/>
              <a:ea typeface="+mn-ea"/>
              <a:cs typeface="+mn-ea"/>
              <a:sym typeface="+mn-lt"/>
            </a:endParaRPr>
          </a:p>
        </p:txBody>
      </p:sp>
      <p:grpSp>
        <p:nvGrpSpPr>
          <p:cNvPr id="3" name="组合 2"/>
          <p:cNvGrpSpPr/>
          <p:nvPr/>
        </p:nvGrpSpPr>
        <p:grpSpPr bwMode="auto">
          <a:xfrm>
            <a:off x="741363" y="2066925"/>
            <a:ext cx="4344987" cy="576263"/>
            <a:chOff x="741653" y="2067694"/>
            <a:chExt cx="4344166" cy="576064"/>
          </a:xfrm>
        </p:grpSpPr>
        <p:sp>
          <p:nvSpPr>
            <p:cNvPr id="14" name="矩形 13"/>
            <p:cNvSpPr/>
            <p:nvPr/>
          </p:nvSpPr>
          <p:spPr>
            <a:xfrm>
              <a:off x="1413411" y="2067694"/>
              <a:ext cx="3672408" cy="576064"/>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600" dirty="0">
                  <a:solidFill>
                    <a:srgbClr val="000000">
                      <a:lumMod val="85000"/>
                      <a:lumOff val="15000"/>
                    </a:srgbClr>
                  </a:solidFill>
                  <a:cs typeface="+mn-ea"/>
                  <a:sym typeface="+mn-lt"/>
                </a:rPr>
                <a:t>进入新时代的中国青年和共青团</a:t>
              </a:r>
              <a:endParaRPr lang="zh-CN" altLang="en-US" sz="1600" dirty="0">
                <a:solidFill>
                  <a:srgbClr val="000000">
                    <a:lumMod val="85000"/>
                    <a:lumOff val="15000"/>
                  </a:srgbClr>
                </a:solidFill>
                <a:cs typeface="+mn-ea"/>
                <a:sym typeface="+mn-lt"/>
              </a:endParaRPr>
            </a:p>
          </p:txBody>
        </p:sp>
        <p:sp>
          <p:nvSpPr>
            <p:cNvPr id="22" name="矩形 21"/>
            <p:cNvSpPr/>
            <p:nvPr/>
          </p:nvSpPr>
          <p:spPr>
            <a:xfrm>
              <a:off x="741653" y="2067694"/>
              <a:ext cx="576000" cy="576064"/>
            </a:xfrm>
            <a:prstGeom prst="rect">
              <a:avLst/>
            </a:prstGeom>
            <a:solidFill>
              <a:schemeClr val="accent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2400" dirty="0">
                  <a:solidFill>
                    <a:srgbClr val="FFFFFF"/>
                  </a:solidFill>
                  <a:cs typeface="+mn-ea"/>
                  <a:sym typeface="+mn-lt"/>
                </a:rPr>
                <a:t>01</a:t>
              </a:r>
              <a:endParaRPr lang="zh-CN" altLang="en-US" sz="2400" dirty="0">
                <a:solidFill>
                  <a:srgbClr val="FFFFFF"/>
                </a:solidFill>
                <a:cs typeface="+mn-ea"/>
                <a:sym typeface="+mn-lt"/>
              </a:endParaRPr>
            </a:p>
          </p:txBody>
        </p:sp>
      </p:grpSp>
      <p:grpSp>
        <p:nvGrpSpPr>
          <p:cNvPr id="5" name="组合 4"/>
          <p:cNvGrpSpPr/>
          <p:nvPr/>
        </p:nvGrpSpPr>
        <p:grpSpPr bwMode="auto">
          <a:xfrm>
            <a:off x="741363" y="2763838"/>
            <a:ext cx="4344987" cy="576262"/>
            <a:chOff x="741653" y="2763771"/>
            <a:chExt cx="4344166" cy="576064"/>
          </a:xfrm>
        </p:grpSpPr>
        <p:sp>
          <p:nvSpPr>
            <p:cNvPr id="15" name="矩形 14"/>
            <p:cNvSpPr/>
            <p:nvPr/>
          </p:nvSpPr>
          <p:spPr>
            <a:xfrm>
              <a:off x="1413411" y="2763771"/>
              <a:ext cx="3672408" cy="576064"/>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600" dirty="0">
                  <a:solidFill>
                    <a:srgbClr val="000000">
                      <a:lumMod val="85000"/>
                      <a:lumOff val="15000"/>
                    </a:srgbClr>
                  </a:solidFill>
                  <a:cs typeface="+mn-ea"/>
                  <a:sym typeface="+mn-lt"/>
                </a:rPr>
                <a:t>强国时代青年的历史使命</a:t>
              </a:r>
              <a:endParaRPr lang="zh-CN" altLang="en-US" sz="1600" dirty="0">
                <a:solidFill>
                  <a:srgbClr val="000000">
                    <a:lumMod val="85000"/>
                    <a:lumOff val="15000"/>
                  </a:srgbClr>
                </a:solidFill>
                <a:cs typeface="+mn-ea"/>
                <a:sym typeface="+mn-lt"/>
              </a:endParaRPr>
            </a:p>
          </p:txBody>
        </p:sp>
        <p:sp>
          <p:nvSpPr>
            <p:cNvPr id="23" name="矩形 22"/>
            <p:cNvSpPr/>
            <p:nvPr/>
          </p:nvSpPr>
          <p:spPr>
            <a:xfrm>
              <a:off x="741653" y="2763771"/>
              <a:ext cx="576000" cy="576064"/>
            </a:xfrm>
            <a:prstGeom prst="rect">
              <a:avLst/>
            </a:prstGeom>
            <a:solidFill>
              <a:schemeClr val="accent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2400" dirty="0">
                  <a:solidFill>
                    <a:srgbClr val="FFFFFF"/>
                  </a:solidFill>
                  <a:cs typeface="+mn-ea"/>
                  <a:sym typeface="+mn-lt"/>
                </a:rPr>
                <a:t>02</a:t>
              </a:r>
              <a:endParaRPr lang="zh-CN" altLang="en-US" sz="2400" dirty="0">
                <a:solidFill>
                  <a:srgbClr val="FFFFFF"/>
                </a:solidFill>
                <a:cs typeface="+mn-ea"/>
                <a:sym typeface="+mn-lt"/>
              </a:endParaRPr>
            </a:p>
          </p:txBody>
        </p:sp>
      </p:grpSp>
      <p:grpSp>
        <p:nvGrpSpPr>
          <p:cNvPr id="6" name="组合 5"/>
          <p:cNvGrpSpPr/>
          <p:nvPr/>
        </p:nvGrpSpPr>
        <p:grpSpPr bwMode="auto">
          <a:xfrm>
            <a:off x="741363" y="3459163"/>
            <a:ext cx="4344987" cy="576262"/>
            <a:chOff x="741653" y="3459848"/>
            <a:chExt cx="4344166" cy="576064"/>
          </a:xfrm>
        </p:grpSpPr>
        <p:sp>
          <p:nvSpPr>
            <p:cNvPr id="16" name="矩形 15"/>
            <p:cNvSpPr/>
            <p:nvPr/>
          </p:nvSpPr>
          <p:spPr>
            <a:xfrm>
              <a:off x="1413411" y="3459848"/>
              <a:ext cx="3672408" cy="576064"/>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600" dirty="0">
                  <a:solidFill>
                    <a:srgbClr val="000000">
                      <a:lumMod val="85000"/>
                      <a:lumOff val="15000"/>
                    </a:srgbClr>
                  </a:solidFill>
                  <a:cs typeface="+mn-ea"/>
                  <a:sym typeface="+mn-lt"/>
                </a:rPr>
                <a:t>用习近平新时代中国特色社会主义思想统领共青团工作</a:t>
              </a:r>
              <a:endParaRPr lang="zh-CN" altLang="en-US" sz="1600" dirty="0">
                <a:solidFill>
                  <a:srgbClr val="000000">
                    <a:lumMod val="85000"/>
                    <a:lumOff val="15000"/>
                  </a:srgbClr>
                </a:solidFill>
                <a:cs typeface="+mn-ea"/>
                <a:sym typeface="+mn-lt"/>
              </a:endParaRPr>
            </a:p>
          </p:txBody>
        </p:sp>
        <p:sp>
          <p:nvSpPr>
            <p:cNvPr id="24" name="矩形 23"/>
            <p:cNvSpPr/>
            <p:nvPr/>
          </p:nvSpPr>
          <p:spPr>
            <a:xfrm>
              <a:off x="741653" y="3459848"/>
              <a:ext cx="576000" cy="576064"/>
            </a:xfrm>
            <a:prstGeom prst="rect">
              <a:avLst/>
            </a:prstGeom>
            <a:solidFill>
              <a:schemeClr val="accent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2400" dirty="0">
                  <a:solidFill>
                    <a:srgbClr val="FFFFFF"/>
                  </a:solidFill>
                  <a:cs typeface="+mn-ea"/>
                  <a:sym typeface="+mn-lt"/>
                </a:rPr>
                <a:t>03</a:t>
              </a:r>
              <a:endParaRPr lang="zh-CN" altLang="en-US" sz="2400" dirty="0">
                <a:solidFill>
                  <a:srgbClr val="FFFFFF"/>
                </a:solidFill>
                <a:cs typeface="+mn-ea"/>
                <a:sym typeface="+mn-lt"/>
              </a:endParaRPr>
            </a:p>
          </p:txBody>
        </p:sp>
      </p:grpSp>
      <p:grpSp>
        <p:nvGrpSpPr>
          <p:cNvPr id="7" name="组合 6"/>
          <p:cNvGrpSpPr/>
          <p:nvPr/>
        </p:nvGrpSpPr>
        <p:grpSpPr bwMode="auto">
          <a:xfrm>
            <a:off x="741363" y="4156075"/>
            <a:ext cx="4344987" cy="576263"/>
            <a:chOff x="741653" y="4155925"/>
            <a:chExt cx="4344166" cy="576065"/>
          </a:xfrm>
        </p:grpSpPr>
        <p:sp>
          <p:nvSpPr>
            <p:cNvPr id="17" name="矩形 16"/>
            <p:cNvSpPr/>
            <p:nvPr/>
          </p:nvSpPr>
          <p:spPr>
            <a:xfrm>
              <a:off x="1413411" y="4155926"/>
              <a:ext cx="3672408" cy="576064"/>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600" dirty="0">
                  <a:solidFill>
                    <a:srgbClr val="000000">
                      <a:lumMod val="85000"/>
                      <a:lumOff val="15000"/>
                    </a:srgbClr>
                  </a:solidFill>
                  <a:cs typeface="+mn-ea"/>
                  <a:sym typeface="+mn-lt"/>
                </a:rPr>
                <a:t>培养担当民族复兴大任的时代新人</a:t>
              </a:r>
              <a:endParaRPr lang="zh-CN" altLang="en-US" sz="1600" dirty="0">
                <a:solidFill>
                  <a:srgbClr val="000000">
                    <a:lumMod val="85000"/>
                    <a:lumOff val="15000"/>
                  </a:srgbClr>
                </a:solidFill>
                <a:cs typeface="+mn-ea"/>
                <a:sym typeface="+mn-lt"/>
              </a:endParaRPr>
            </a:p>
          </p:txBody>
        </p:sp>
        <p:sp>
          <p:nvSpPr>
            <p:cNvPr id="25" name="矩形 24"/>
            <p:cNvSpPr/>
            <p:nvPr/>
          </p:nvSpPr>
          <p:spPr>
            <a:xfrm>
              <a:off x="741653" y="4155925"/>
              <a:ext cx="576000" cy="576064"/>
            </a:xfrm>
            <a:prstGeom prst="rect">
              <a:avLst/>
            </a:prstGeom>
            <a:solidFill>
              <a:schemeClr val="accent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2400" dirty="0">
                  <a:solidFill>
                    <a:srgbClr val="FFFFFF"/>
                  </a:solidFill>
                  <a:cs typeface="+mn-ea"/>
                  <a:sym typeface="+mn-lt"/>
                </a:rPr>
                <a:t>04</a:t>
              </a:r>
              <a:endParaRPr lang="zh-CN" altLang="en-US" sz="2400" dirty="0">
                <a:solidFill>
                  <a:srgbClr val="FFFFFF"/>
                </a:solidFill>
                <a:cs typeface="+mn-ea"/>
                <a:sym typeface="+mn-lt"/>
              </a:endParaRPr>
            </a:p>
          </p:txBody>
        </p:sp>
      </p:grpSp>
      <p:grpSp>
        <p:nvGrpSpPr>
          <p:cNvPr id="8" name="组合 7"/>
          <p:cNvGrpSpPr/>
          <p:nvPr/>
        </p:nvGrpSpPr>
        <p:grpSpPr bwMode="auto">
          <a:xfrm>
            <a:off x="5219700" y="2066925"/>
            <a:ext cx="3024188" cy="576263"/>
            <a:chOff x="5220072" y="2067694"/>
            <a:chExt cx="3024336" cy="576064"/>
          </a:xfrm>
        </p:grpSpPr>
        <p:sp>
          <p:nvSpPr>
            <p:cNvPr id="18" name="矩形 17"/>
            <p:cNvSpPr/>
            <p:nvPr/>
          </p:nvSpPr>
          <p:spPr>
            <a:xfrm>
              <a:off x="5940152" y="2067694"/>
              <a:ext cx="2304256" cy="576064"/>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600" dirty="0">
                  <a:solidFill>
                    <a:srgbClr val="000000">
                      <a:lumMod val="85000"/>
                      <a:lumOff val="15000"/>
                    </a:srgbClr>
                  </a:solidFill>
                  <a:cs typeface="+mn-ea"/>
                  <a:sym typeface="+mn-lt"/>
                </a:rPr>
                <a:t>青春建功新时代</a:t>
              </a:r>
              <a:endParaRPr lang="zh-CN" altLang="en-US" sz="1600" dirty="0">
                <a:solidFill>
                  <a:srgbClr val="000000">
                    <a:lumMod val="85000"/>
                    <a:lumOff val="15000"/>
                  </a:srgbClr>
                </a:solidFill>
                <a:cs typeface="+mn-ea"/>
                <a:sym typeface="+mn-lt"/>
              </a:endParaRPr>
            </a:p>
          </p:txBody>
        </p:sp>
        <p:sp>
          <p:nvSpPr>
            <p:cNvPr id="26" name="矩形 25"/>
            <p:cNvSpPr/>
            <p:nvPr/>
          </p:nvSpPr>
          <p:spPr>
            <a:xfrm>
              <a:off x="5220072" y="2067694"/>
              <a:ext cx="576000" cy="576064"/>
            </a:xfrm>
            <a:prstGeom prst="rect">
              <a:avLst/>
            </a:prstGeom>
            <a:solidFill>
              <a:schemeClr val="accent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2400" dirty="0">
                  <a:solidFill>
                    <a:srgbClr val="FFFFFF"/>
                  </a:solidFill>
                  <a:cs typeface="+mn-ea"/>
                  <a:sym typeface="+mn-lt"/>
                </a:rPr>
                <a:t>05</a:t>
              </a:r>
              <a:endParaRPr lang="zh-CN" altLang="en-US" sz="2400" dirty="0">
                <a:solidFill>
                  <a:srgbClr val="FFFFFF"/>
                </a:solidFill>
                <a:cs typeface="+mn-ea"/>
                <a:sym typeface="+mn-lt"/>
              </a:endParaRPr>
            </a:p>
          </p:txBody>
        </p:sp>
      </p:grpSp>
      <p:grpSp>
        <p:nvGrpSpPr>
          <p:cNvPr id="9" name="组合 8"/>
          <p:cNvGrpSpPr/>
          <p:nvPr/>
        </p:nvGrpSpPr>
        <p:grpSpPr bwMode="auto">
          <a:xfrm>
            <a:off x="5219700" y="2763838"/>
            <a:ext cx="3024188" cy="576262"/>
            <a:chOff x="5220072" y="2763771"/>
            <a:chExt cx="3024336" cy="576064"/>
          </a:xfrm>
        </p:grpSpPr>
        <p:sp>
          <p:nvSpPr>
            <p:cNvPr id="19" name="矩形 18"/>
            <p:cNvSpPr/>
            <p:nvPr/>
          </p:nvSpPr>
          <p:spPr>
            <a:xfrm>
              <a:off x="5940152" y="2763771"/>
              <a:ext cx="2304256" cy="576064"/>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600" dirty="0">
                  <a:solidFill>
                    <a:srgbClr val="000000">
                      <a:lumMod val="85000"/>
                      <a:lumOff val="15000"/>
                    </a:srgbClr>
                  </a:solidFill>
                  <a:cs typeface="+mn-ea"/>
                  <a:sym typeface="+mn-lt"/>
                </a:rPr>
                <a:t>大力促进青年发展</a:t>
              </a:r>
              <a:endParaRPr lang="zh-CN" altLang="en-US" sz="1600" dirty="0">
                <a:solidFill>
                  <a:srgbClr val="000000">
                    <a:lumMod val="85000"/>
                    <a:lumOff val="15000"/>
                  </a:srgbClr>
                </a:solidFill>
                <a:cs typeface="+mn-ea"/>
                <a:sym typeface="+mn-lt"/>
              </a:endParaRPr>
            </a:p>
          </p:txBody>
        </p:sp>
        <p:sp>
          <p:nvSpPr>
            <p:cNvPr id="27" name="矩形 26"/>
            <p:cNvSpPr/>
            <p:nvPr/>
          </p:nvSpPr>
          <p:spPr>
            <a:xfrm>
              <a:off x="5220072" y="2763771"/>
              <a:ext cx="576000" cy="576064"/>
            </a:xfrm>
            <a:prstGeom prst="rect">
              <a:avLst/>
            </a:prstGeom>
            <a:solidFill>
              <a:schemeClr val="accent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2400" dirty="0">
                  <a:solidFill>
                    <a:srgbClr val="FFFFFF"/>
                  </a:solidFill>
                  <a:cs typeface="+mn-ea"/>
                  <a:sym typeface="+mn-lt"/>
                </a:rPr>
                <a:t>06</a:t>
              </a:r>
              <a:endParaRPr lang="zh-CN" altLang="en-US" sz="2400" dirty="0">
                <a:solidFill>
                  <a:srgbClr val="FFFFFF"/>
                </a:solidFill>
                <a:cs typeface="+mn-ea"/>
                <a:sym typeface="+mn-lt"/>
              </a:endParaRPr>
            </a:p>
          </p:txBody>
        </p:sp>
      </p:grpSp>
      <p:grpSp>
        <p:nvGrpSpPr>
          <p:cNvPr id="10" name="组合 9"/>
          <p:cNvGrpSpPr/>
          <p:nvPr/>
        </p:nvGrpSpPr>
        <p:grpSpPr bwMode="auto">
          <a:xfrm>
            <a:off x="5219700" y="3459163"/>
            <a:ext cx="3024188" cy="576262"/>
            <a:chOff x="5220072" y="3459848"/>
            <a:chExt cx="3024336" cy="576064"/>
          </a:xfrm>
        </p:grpSpPr>
        <p:sp>
          <p:nvSpPr>
            <p:cNvPr id="20" name="矩形 19"/>
            <p:cNvSpPr/>
            <p:nvPr/>
          </p:nvSpPr>
          <p:spPr>
            <a:xfrm>
              <a:off x="5940152" y="3459848"/>
              <a:ext cx="2304256" cy="576064"/>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600" dirty="0">
                  <a:solidFill>
                    <a:srgbClr val="000000">
                      <a:lumMod val="85000"/>
                      <a:lumOff val="15000"/>
                    </a:srgbClr>
                  </a:solidFill>
                  <a:cs typeface="+mn-ea"/>
                  <a:sym typeface="+mn-lt"/>
                </a:rPr>
                <a:t>共青团改革再出发</a:t>
              </a:r>
              <a:endParaRPr lang="zh-CN" altLang="en-US" sz="1600" dirty="0">
                <a:solidFill>
                  <a:srgbClr val="000000">
                    <a:lumMod val="85000"/>
                    <a:lumOff val="15000"/>
                  </a:srgbClr>
                </a:solidFill>
                <a:cs typeface="+mn-ea"/>
                <a:sym typeface="+mn-lt"/>
              </a:endParaRPr>
            </a:p>
          </p:txBody>
        </p:sp>
        <p:sp>
          <p:nvSpPr>
            <p:cNvPr id="28" name="矩形 27"/>
            <p:cNvSpPr/>
            <p:nvPr/>
          </p:nvSpPr>
          <p:spPr>
            <a:xfrm>
              <a:off x="5220072" y="3459848"/>
              <a:ext cx="576000" cy="576064"/>
            </a:xfrm>
            <a:prstGeom prst="rect">
              <a:avLst/>
            </a:prstGeom>
            <a:solidFill>
              <a:schemeClr val="accent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2400" dirty="0">
                  <a:solidFill>
                    <a:srgbClr val="FFFFFF"/>
                  </a:solidFill>
                  <a:cs typeface="+mn-ea"/>
                  <a:sym typeface="+mn-lt"/>
                </a:rPr>
                <a:t>07</a:t>
              </a:r>
              <a:endParaRPr lang="zh-CN" altLang="en-US" sz="2400" dirty="0">
                <a:solidFill>
                  <a:srgbClr val="FFFFFF"/>
                </a:solidFill>
                <a:cs typeface="+mn-ea"/>
                <a:sym typeface="+mn-lt"/>
              </a:endParaRPr>
            </a:p>
          </p:txBody>
        </p:sp>
      </p:grpSp>
      <p:grpSp>
        <p:nvGrpSpPr>
          <p:cNvPr id="11" name="组合 10"/>
          <p:cNvGrpSpPr/>
          <p:nvPr/>
        </p:nvGrpSpPr>
        <p:grpSpPr bwMode="auto">
          <a:xfrm>
            <a:off x="5219700" y="4156075"/>
            <a:ext cx="3024188" cy="576263"/>
            <a:chOff x="5220072" y="4155925"/>
            <a:chExt cx="3024336" cy="576065"/>
          </a:xfrm>
        </p:grpSpPr>
        <p:sp>
          <p:nvSpPr>
            <p:cNvPr id="21" name="矩形 20"/>
            <p:cNvSpPr/>
            <p:nvPr/>
          </p:nvSpPr>
          <p:spPr>
            <a:xfrm>
              <a:off x="5940152" y="4155926"/>
              <a:ext cx="2304256" cy="576064"/>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600" dirty="0">
                  <a:solidFill>
                    <a:srgbClr val="000000">
                      <a:lumMod val="85000"/>
                      <a:lumOff val="15000"/>
                    </a:srgbClr>
                  </a:solidFill>
                  <a:cs typeface="+mn-ea"/>
                  <a:sym typeface="+mn-lt"/>
                </a:rPr>
                <a:t>全面从严治团</a:t>
              </a:r>
              <a:endParaRPr lang="zh-CN" altLang="en-US" sz="1600" dirty="0">
                <a:solidFill>
                  <a:srgbClr val="000000">
                    <a:lumMod val="85000"/>
                    <a:lumOff val="15000"/>
                  </a:srgbClr>
                </a:solidFill>
                <a:cs typeface="+mn-ea"/>
                <a:sym typeface="+mn-lt"/>
              </a:endParaRPr>
            </a:p>
          </p:txBody>
        </p:sp>
        <p:sp>
          <p:nvSpPr>
            <p:cNvPr id="29" name="矩形 28"/>
            <p:cNvSpPr/>
            <p:nvPr/>
          </p:nvSpPr>
          <p:spPr>
            <a:xfrm>
              <a:off x="5220072" y="4155925"/>
              <a:ext cx="576000" cy="576064"/>
            </a:xfrm>
            <a:prstGeom prst="rect">
              <a:avLst/>
            </a:prstGeom>
            <a:solidFill>
              <a:schemeClr val="accent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2400" dirty="0">
                  <a:solidFill>
                    <a:srgbClr val="FFFFFF"/>
                  </a:solidFill>
                  <a:cs typeface="+mn-ea"/>
                  <a:sym typeface="+mn-lt"/>
                </a:rPr>
                <a:t>08</a:t>
              </a:r>
              <a:endParaRPr lang="zh-CN" altLang="en-US" sz="2400" dirty="0">
                <a:solidFill>
                  <a:srgbClr val="FFFFFF"/>
                </a:solidFill>
                <a:cs typeface="+mn-ea"/>
                <a:sym typeface="+mn-lt"/>
              </a:endParaRPr>
            </a:p>
          </p:txBody>
        </p:sp>
      </p:grpSp>
      <p:sp>
        <p:nvSpPr>
          <p:cNvPr id="31" name="Rectangle 5"/>
          <p:cNvSpPr>
            <a:spLocks noChangeArrowheads="1"/>
          </p:cNvSpPr>
          <p:nvPr/>
        </p:nvSpPr>
        <p:spPr bwMode="auto">
          <a:xfrm>
            <a:off x="725488" y="115888"/>
            <a:ext cx="5083175"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共青团十八大报告解读</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000" fill="hold"/>
                                        <p:tgtEl>
                                          <p:spTgt spid="3"/>
                                        </p:tgtEl>
                                        <p:attrNameLst>
                                          <p:attrName>ppt_w</p:attrName>
                                        </p:attrNameLst>
                                      </p:cBhvr>
                                      <p:tavLst>
                                        <p:tav tm="0">
                                          <p:val>
                                            <p:fltVal val="0"/>
                                          </p:val>
                                        </p:tav>
                                        <p:tav tm="100000">
                                          <p:val>
                                            <p:strVal val="#ppt_w"/>
                                          </p:val>
                                        </p:tav>
                                      </p:tavLst>
                                    </p:anim>
                                    <p:anim calcmode="lin" valueType="num">
                                      <p:cBhvr>
                                        <p:cTn id="12" dur="2000" fill="hold"/>
                                        <p:tgtEl>
                                          <p:spTgt spid="3"/>
                                        </p:tgtEl>
                                        <p:attrNameLst>
                                          <p:attrName>ppt_h</p:attrName>
                                        </p:attrNameLst>
                                      </p:cBhvr>
                                      <p:tavLst>
                                        <p:tav tm="0">
                                          <p:val>
                                            <p:fltVal val="0"/>
                                          </p:val>
                                        </p:tav>
                                        <p:tav tm="100000">
                                          <p:val>
                                            <p:strVal val="#ppt_h"/>
                                          </p:val>
                                        </p:tav>
                                      </p:tavLst>
                                    </p:anim>
                                    <p:anim calcmode="lin" valueType="num">
                                      <p:cBhvr>
                                        <p:cTn id="13" dur="2000" fill="hold"/>
                                        <p:tgtEl>
                                          <p:spTgt spid="3"/>
                                        </p:tgtEl>
                                        <p:attrNameLst>
                                          <p:attrName>style.rotation</p:attrName>
                                        </p:attrNameLst>
                                      </p:cBhvr>
                                      <p:tavLst>
                                        <p:tav tm="0">
                                          <p:val>
                                            <p:fltVal val="90"/>
                                          </p:val>
                                        </p:tav>
                                        <p:tav tm="100000">
                                          <p:val>
                                            <p:fltVal val="0"/>
                                          </p:val>
                                        </p:tav>
                                      </p:tavLst>
                                    </p:anim>
                                    <p:animEffect transition="in" filter="fade">
                                      <p:cBhvr>
                                        <p:cTn id="14" dur="2000"/>
                                        <p:tgtEl>
                                          <p:spTgt spid="3"/>
                                        </p:tgtEl>
                                      </p:cBhvr>
                                    </p:animEffect>
                                  </p:childTnLst>
                                </p:cTn>
                              </p:par>
                            </p:childTnLst>
                          </p:cTn>
                        </p:par>
                        <p:par>
                          <p:cTn id="15" fill="hold">
                            <p:stCondLst>
                              <p:cond delay="4000"/>
                            </p:stCondLst>
                            <p:childTnLst>
                              <p:par>
                                <p:cTn id="16" presetID="31"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0" fill="hold"/>
                                        <p:tgtEl>
                                          <p:spTgt spid="5"/>
                                        </p:tgtEl>
                                        <p:attrNameLst>
                                          <p:attrName>ppt_w</p:attrName>
                                        </p:attrNameLst>
                                      </p:cBhvr>
                                      <p:tavLst>
                                        <p:tav tm="0">
                                          <p:val>
                                            <p:fltVal val="0"/>
                                          </p:val>
                                        </p:tav>
                                        <p:tav tm="100000">
                                          <p:val>
                                            <p:strVal val="#ppt_w"/>
                                          </p:val>
                                        </p:tav>
                                      </p:tavLst>
                                    </p:anim>
                                    <p:anim calcmode="lin" valueType="num">
                                      <p:cBhvr>
                                        <p:cTn id="19" dur="2000" fill="hold"/>
                                        <p:tgtEl>
                                          <p:spTgt spid="5"/>
                                        </p:tgtEl>
                                        <p:attrNameLst>
                                          <p:attrName>ppt_h</p:attrName>
                                        </p:attrNameLst>
                                      </p:cBhvr>
                                      <p:tavLst>
                                        <p:tav tm="0">
                                          <p:val>
                                            <p:fltVal val="0"/>
                                          </p:val>
                                        </p:tav>
                                        <p:tav tm="100000">
                                          <p:val>
                                            <p:strVal val="#ppt_h"/>
                                          </p:val>
                                        </p:tav>
                                      </p:tavLst>
                                    </p:anim>
                                    <p:anim calcmode="lin" valueType="num">
                                      <p:cBhvr>
                                        <p:cTn id="20" dur="2000" fill="hold"/>
                                        <p:tgtEl>
                                          <p:spTgt spid="5"/>
                                        </p:tgtEl>
                                        <p:attrNameLst>
                                          <p:attrName>style.rotation</p:attrName>
                                        </p:attrNameLst>
                                      </p:cBhvr>
                                      <p:tavLst>
                                        <p:tav tm="0">
                                          <p:val>
                                            <p:fltVal val="90"/>
                                          </p:val>
                                        </p:tav>
                                        <p:tav tm="100000">
                                          <p:val>
                                            <p:fltVal val="0"/>
                                          </p:val>
                                        </p:tav>
                                      </p:tavLst>
                                    </p:anim>
                                    <p:animEffect transition="in" filter="fade">
                                      <p:cBhvr>
                                        <p:cTn id="21" dur="2000"/>
                                        <p:tgtEl>
                                          <p:spTgt spid="5"/>
                                        </p:tgtEl>
                                      </p:cBhvr>
                                    </p:animEffect>
                                  </p:childTnLst>
                                </p:cTn>
                              </p:par>
                            </p:childTnLst>
                          </p:cTn>
                        </p:par>
                        <p:par>
                          <p:cTn id="22" fill="hold">
                            <p:stCondLst>
                              <p:cond delay="6000"/>
                            </p:stCondLst>
                            <p:childTnLst>
                              <p:par>
                                <p:cTn id="23" presetID="31"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2000" fill="hold"/>
                                        <p:tgtEl>
                                          <p:spTgt spid="6"/>
                                        </p:tgtEl>
                                        <p:attrNameLst>
                                          <p:attrName>ppt_w</p:attrName>
                                        </p:attrNameLst>
                                      </p:cBhvr>
                                      <p:tavLst>
                                        <p:tav tm="0">
                                          <p:val>
                                            <p:fltVal val="0"/>
                                          </p:val>
                                        </p:tav>
                                        <p:tav tm="100000">
                                          <p:val>
                                            <p:strVal val="#ppt_w"/>
                                          </p:val>
                                        </p:tav>
                                      </p:tavLst>
                                    </p:anim>
                                    <p:anim calcmode="lin" valueType="num">
                                      <p:cBhvr>
                                        <p:cTn id="26" dur="2000" fill="hold"/>
                                        <p:tgtEl>
                                          <p:spTgt spid="6"/>
                                        </p:tgtEl>
                                        <p:attrNameLst>
                                          <p:attrName>ppt_h</p:attrName>
                                        </p:attrNameLst>
                                      </p:cBhvr>
                                      <p:tavLst>
                                        <p:tav tm="0">
                                          <p:val>
                                            <p:fltVal val="0"/>
                                          </p:val>
                                        </p:tav>
                                        <p:tav tm="100000">
                                          <p:val>
                                            <p:strVal val="#ppt_h"/>
                                          </p:val>
                                        </p:tav>
                                      </p:tavLst>
                                    </p:anim>
                                    <p:anim calcmode="lin" valueType="num">
                                      <p:cBhvr>
                                        <p:cTn id="27" dur="2000" fill="hold"/>
                                        <p:tgtEl>
                                          <p:spTgt spid="6"/>
                                        </p:tgtEl>
                                        <p:attrNameLst>
                                          <p:attrName>style.rotation</p:attrName>
                                        </p:attrNameLst>
                                      </p:cBhvr>
                                      <p:tavLst>
                                        <p:tav tm="0">
                                          <p:val>
                                            <p:fltVal val="90"/>
                                          </p:val>
                                        </p:tav>
                                        <p:tav tm="100000">
                                          <p:val>
                                            <p:fltVal val="0"/>
                                          </p:val>
                                        </p:tav>
                                      </p:tavLst>
                                    </p:anim>
                                    <p:animEffect transition="in" filter="fade">
                                      <p:cBhvr>
                                        <p:cTn id="28" dur="2000"/>
                                        <p:tgtEl>
                                          <p:spTgt spid="6"/>
                                        </p:tgtEl>
                                      </p:cBhvr>
                                    </p:animEffect>
                                  </p:childTnLst>
                                </p:cTn>
                              </p:par>
                            </p:childTnLst>
                          </p:cTn>
                        </p:par>
                        <p:par>
                          <p:cTn id="29" fill="hold">
                            <p:stCondLst>
                              <p:cond delay="8000"/>
                            </p:stCondLst>
                            <p:childTnLst>
                              <p:par>
                                <p:cTn id="30" presetID="31"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2000" fill="hold"/>
                                        <p:tgtEl>
                                          <p:spTgt spid="7"/>
                                        </p:tgtEl>
                                        <p:attrNameLst>
                                          <p:attrName>ppt_w</p:attrName>
                                        </p:attrNameLst>
                                      </p:cBhvr>
                                      <p:tavLst>
                                        <p:tav tm="0">
                                          <p:val>
                                            <p:fltVal val="0"/>
                                          </p:val>
                                        </p:tav>
                                        <p:tav tm="100000">
                                          <p:val>
                                            <p:strVal val="#ppt_w"/>
                                          </p:val>
                                        </p:tav>
                                      </p:tavLst>
                                    </p:anim>
                                    <p:anim calcmode="lin" valueType="num">
                                      <p:cBhvr>
                                        <p:cTn id="33" dur="2000" fill="hold"/>
                                        <p:tgtEl>
                                          <p:spTgt spid="7"/>
                                        </p:tgtEl>
                                        <p:attrNameLst>
                                          <p:attrName>ppt_h</p:attrName>
                                        </p:attrNameLst>
                                      </p:cBhvr>
                                      <p:tavLst>
                                        <p:tav tm="0">
                                          <p:val>
                                            <p:fltVal val="0"/>
                                          </p:val>
                                        </p:tav>
                                        <p:tav tm="100000">
                                          <p:val>
                                            <p:strVal val="#ppt_h"/>
                                          </p:val>
                                        </p:tav>
                                      </p:tavLst>
                                    </p:anim>
                                    <p:anim calcmode="lin" valueType="num">
                                      <p:cBhvr>
                                        <p:cTn id="34" dur="2000" fill="hold"/>
                                        <p:tgtEl>
                                          <p:spTgt spid="7"/>
                                        </p:tgtEl>
                                        <p:attrNameLst>
                                          <p:attrName>style.rotation</p:attrName>
                                        </p:attrNameLst>
                                      </p:cBhvr>
                                      <p:tavLst>
                                        <p:tav tm="0">
                                          <p:val>
                                            <p:fltVal val="90"/>
                                          </p:val>
                                        </p:tav>
                                        <p:tav tm="100000">
                                          <p:val>
                                            <p:fltVal val="0"/>
                                          </p:val>
                                        </p:tav>
                                      </p:tavLst>
                                    </p:anim>
                                    <p:animEffect transition="in" filter="fade">
                                      <p:cBhvr>
                                        <p:cTn id="35" dur="2000"/>
                                        <p:tgtEl>
                                          <p:spTgt spid="7"/>
                                        </p:tgtEl>
                                      </p:cBhvr>
                                    </p:animEffect>
                                  </p:childTnLst>
                                </p:cTn>
                              </p:par>
                            </p:childTnLst>
                          </p:cTn>
                        </p:par>
                        <p:par>
                          <p:cTn id="36" fill="hold">
                            <p:stCondLst>
                              <p:cond delay="10000"/>
                            </p:stCondLst>
                            <p:childTnLst>
                              <p:par>
                                <p:cTn id="37" presetID="31"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2000" fill="hold"/>
                                        <p:tgtEl>
                                          <p:spTgt spid="8"/>
                                        </p:tgtEl>
                                        <p:attrNameLst>
                                          <p:attrName>ppt_w</p:attrName>
                                        </p:attrNameLst>
                                      </p:cBhvr>
                                      <p:tavLst>
                                        <p:tav tm="0">
                                          <p:val>
                                            <p:fltVal val="0"/>
                                          </p:val>
                                        </p:tav>
                                        <p:tav tm="100000">
                                          <p:val>
                                            <p:strVal val="#ppt_w"/>
                                          </p:val>
                                        </p:tav>
                                      </p:tavLst>
                                    </p:anim>
                                    <p:anim calcmode="lin" valueType="num">
                                      <p:cBhvr>
                                        <p:cTn id="40" dur="2000" fill="hold"/>
                                        <p:tgtEl>
                                          <p:spTgt spid="8"/>
                                        </p:tgtEl>
                                        <p:attrNameLst>
                                          <p:attrName>ppt_h</p:attrName>
                                        </p:attrNameLst>
                                      </p:cBhvr>
                                      <p:tavLst>
                                        <p:tav tm="0">
                                          <p:val>
                                            <p:fltVal val="0"/>
                                          </p:val>
                                        </p:tav>
                                        <p:tav tm="100000">
                                          <p:val>
                                            <p:strVal val="#ppt_h"/>
                                          </p:val>
                                        </p:tav>
                                      </p:tavLst>
                                    </p:anim>
                                    <p:anim calcmode="lin" valueType="num">
                                      <p:cBhvr>
                                        <p:cTn id="41" dur="2000" fill="hold"/>
                                        <p:tgtEl>
                                          <p:spTgt spid="8"/>
                                        </p:tgtEl>
                                        <p:attrNameLst>
                                          <p:attrName>style.rotation</p:attrName>
                                        </p:attrNameLst>
                                      </p:cBhvr>
                                      <p:tavLst>
                                        <p:tav tm="0">
                                          <p:val>
                                            <p:fltVal val="90"/>
                                          </p:val>
                                        </p:tav>
                                        <p:tav tm="100000">
                                          <p:val>
                                            <p:fltVal val="0"/>
                                          </p:val>
                                        </p:tav>
                                      </p:tavLst>
                                    </p:anim>
                                    <p:animEffect transition="in" filter="fade">
                                      <p:cBhvr>
                                        <p:cTn id="42" dur="2000"/>
                                        <p:tgtEl>
                                          <p:spTgt spid="8"/>
                                        </p:tgtEl>
                                      </p:cBhvr>
                                    </p:animEffect>
                                  </p:childTnLst>
                                </p:cTn>
                              </p:par>
                            </p:childTnLst>
                          </p:cTn>
                        </p:par>
                        <p:par>
                          <p:cTn id="43" fill="hold">
                            <p:stCondLst>
                              <p:cond delay="12000"/>
                            </p:stCondLst>
                            <p:childTnLst>
                              <p:par>
                                <p:cTn id="44" presetID="31" presetClass="entr" presetSubtype="0"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2000" fill="hold"/>
                                        <p:tgtEl>
                                          <p:spTgt spid="9"/>
                                        </p:tgtEl>
                                        <p:attrNameLst>
                                          <p:attrName>ppt_w</p:attrName>
                                        </p:attrNameLst>
                                      </p:cBhvr>
                                      <p:tavLst>
                                        <p:tav tm="0">
                                          <p:val>
                                            <p:fltVal val="0"/>
                                          </p:val>
                                        </p:tav>
                                        <p:tav tm="100000">
                                          <p:val>
                                            <p:strVal val="#ppt_w"/>
                                          </p:val>
                                        </p:tav>
                                      </p:tavLst>
                                    </p:anim>
                                    <p:anim calcmode="lin" valueType="num">
                                      <p:cBhvr>
                                        <p:cTn id="47" dur="2000" fill="hold"/>
                                        <p:tgtEl>
                                          <p:spTgt spid="9"/>
                                        </p:tgtEl>
                                        <p:attrNameLst>
                                          <p:attrName>ppt_h</p:attrName>
                                        </p:attrNameLst>
                                      </p:cBhvr>
                                      <p:tavLst>
                                        <p:tav tm="0">
                                          <p:val>
                                            <p:fltVal val="0"/>
                                          </p:val>
                                        </p:tav>
                                        <p:tav tm="100000">
                                          <p:val>
                                            <p:strVal val="#ppt_h"/>
                                          </p:val>
                                        </p:tav>
                                      </p:tavLst>
                                    </p:anim>
                                    <p:anim calcmode="lin" valueType="num">
                                      <p:cBhvr>
                                        <p:cTn id="48" dur="2000" fill="hold"/>
                                        <p:tgtEl>
                                          <p:spTgt spid="9"/>
                                        </p:tgtEl>
                                        <p:attrNameLst>
                                          <p:attrName>style.rotation</p:attrName>
                                        </p:attrNameLst>
                                      </p:cBhvr>
                                      <p:tavLst>
                                        <p:tav tm="0">
                                          <p:val>
                                            <p:fltVal val="90"/>
                                          </p:val>
                                        </p:tav>
                                        <p:tav tm="100000">
                                          <p:val>
                                            <p:fltVal val="0"/>
                                          </p:val>
                                        </p:tav>
                                      </p:tavLst>
                                    </p:anim>
                                    <p:animEffect transition="in" filter="fade">
                                      <p:cBhvr>
                                        <p:cTn id="49" dur="2000"/>
                                        <p:tgtEl>
                                          <p:spTgt spid="9"/>
                                        </p:tgtEl>
                                      </p:cBhvr>
                                    </p:animEffect>
                                  </p:childTnLst>
                                </p:cTn>
                              </p:par>
                            </p:childTnLst>
                          </p:cTn>
                        </p:par>
                        <p:par>
                          <p:cTn id="50" fill="hold">
                            <p:stCondLst>
                              <p:cond delay="14000"/>
                            </p:stCondLst>
                            <p:childTnLst>
                              <p:par>
                                <p:cTn id="51" presetID="31" presetClass="entr" presetSubtype="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2000" fill="hold"/>
                                        <p:tgtEl>
                                          <p:spTgt spid="10"/>
                                        </p:tgtEl>
                                        <p:attrNameLst>
                                          <p:attrName>ppt_w</p:attrName>
                                        </p:attrNameLst>
                                      </p:cBhvr>
                                      <p:tavLst>
                                        <p:tav tm="0">
                                          <p:val>
                                            <p:fltVal val="0"/>
                                          </p:val>
                                        </p:tav>
                                        <p:tav tm="100000">
                                          <p:val>
                                            <p:strVal val="#ppt_w"/>
                                          </p:val>
                                        </p:tav>
                                      </p:tavLst>
                                    </p:anim>
                                    <p:anim calcmode="lin" valueType="num">
                                      <p:cBhvr>
                                        <p:cTn id="54" dur="2000" fill="hold"/>
                                        <p:tgtEl>
                                          <p:spTgt spid="10"/>
                                        </p:tgtEl>
                                        <p:attrNameLst>
                                          <p:attrName>ppt_h</p:attrName>
                                        </p:attrNameLst>
                                      </p:cBhvr>
                                      <p:tavLst>
                                        <p:tav tm="0">
                                          <p:val>
                                            <p:fltVal val="0"/>
                                          </p:val>
                                        </p:tav>
                                        <p:tav tm="100000">
                                          <p:val>
                                            <p:strVal val="#ppt_h"/>
                                          </p:val>
                                        </p:tav>
                                      </p:tavLst>
                                    </p:anim>
                                    <p:anim calcmode="lin" valueType="num">
                                      <p:cBhvr>
                                        <p:cTn id="55" dur="2000" fill="hold"/>
                                        <p:tgtEl>
                                          <p:spTgt spid="10"/>
                                        </p:tgtEl>
                                        <p:attrNameLst>
                                          <p:attrName>style.rotation</p:attrName>
                                        </p:attrNameLst>
                                      </p:cBhvr>
                                      <p:tavLst>
                                        <p:tav tm="0">
                                          <p:val>
                                            <p:fltVal val="90"/>
                                          </p:val>
                                        </p:tav>
                                        <p:tav tm="100000">
                                          <p:val>
                                            <p:fltVal val="0"/>
                                          </p:val>
                                        </p:tav>
                                      </p:tavLst>
                                    </p:anim>
                                    <p:animEffect transition="in" filter="fade">
                                      <p:cBhvr>
                                        <p:cTn id="56" dur="2000"/>
                                        <p:tgtEl>
                                          <p:spTgt spid="10"/>
                                        </p:tgtEl>
                                      </p:cBhvr>
                                    </p:animEffect>
                                  </p:childTnLst>
                                </p:cTn>
                              </p:par>
                            </p:childTnLst>
                          </p:cTn>
                        </p:par>
                        <p:par>
                          <p:cTn id="57" fill="hold">
                            <p:stCondLst>
                              <p:cond delay="16000"/>
                            </p:stCondLst>
                            <p:childTnLst>
                              <p:par>
                                <p:cTn id="58" presetID="31" presetClass="entr" presetSubtype="0"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2000" fill="hold"/>
                                        <p:tgtEl>
                                          <p:spTgt spid="11"/>
                                        </p:tgtEl>
                                        <p:attrNameLst>
                                          <p:attrName>ppt_w</p:attrName>
                                        </p:attrNameLst>
                                      </p:cBhvr>
                                      <p:tavLst>
                                        <p:tav tm="0">
                                          <p:val>
                                            <p:fltVal val="0"/>
                                          </p:val>
                                        </p:tav>
                                        <p:tav tm="100000">
                                          <p:val>
                                            <p:strVal val="#ppt_w"/>
                                          </p:val>
                                        </p:tav>
                                      </p:tavLst>
                                    </p:anim>
                                    <p:anim calcmode="lin" valueType="num">
                                      <p:cBhvr>
                                        <p:cTn id="61" dur="2000" fill="hold"/>
                                        <p:tgtEl>
                                          <p:spTgt spid="11"/>
                                        </p:tgtEl>
                                        <p:attrNameLst>
                                          <p:attrName>ppt_h</p:attrName>
                                        </p:attrNameLst>
                                      </p:cBhvr>
                                      <p:tavLst>
                                        <p:tav tm="0">
                                          <p:val>
                                            <p:fltVal val="0"/>
                                          </p:val>
                                        </p:tav>
                                        <p:tav tm="100000">
                                          <p:val>
                                            <p:strVal val="#ppt_h"/>
                                          </p:val>
                                        </p:tav>
                                      </p:tavLst>
                                    </p:anim>
                                    <p:anim calcmode="lin" valueType="num">
                                      <p:cBhvr>
                                        <p:cTn id="62" dur="2000" fill="hold"/>
                                        <p:tgtEl>
                                          <p:spTgt spid="11"/>
                                        </p:tgtEl>
                                        <p:attrNameLst>
                                          <p:attrName>style.rotation</p:attrName>
                                        </p:attrNameLst>
                                      </p:cBhvr>
                                      <p:tavLst>
                                        <p:tav tm="0">
                                          <p:val>
                                            <p:fltVal val="90"/>
                                          </p:val>
                                        </p:tav>
                                        <p:tav tm="100000">
                                          <p:val>
                                            <p:fltVal val="0"/>
                                          </p:val>
                                        </p:tav>
                                      </p:tavLst>
                                    </p:anim>
                                    <p:animEffect transition="in" filter="fade">
                                      <p:cBhvr>
                                        <p:cTn id="6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95625" y="2994025"/>
            <a:ext cx="4572000" cy="954088"/>
          </a:xfrm>
          <a:prstGeom prst="rect">
            <a:avLst/>
          </a:prstGeom>
        </p:spPr>
        <p:txBody>
          <a:bodyPr>
            <a:spAutoFit/>
          </a:bodyPr>
          <a:lstStyle/>
          <a:p>
            <a:pPr algn="ctr" defTabSz="914400" fontAlgn="auto">
              <a:spcBef>
                <a:spcPts val="0"/>
              </a:spcBef>
              <a:spcAft>
                <a:spcPts val="0"/>
              </a:spcAft>
              <a:defRPr/>
            </a:pPr>
            <a:r>
              <a:rPr lang="zh-CN" altLang="en-US" sz="2800" dirty="0">
                <a:solidFill>
                  <a:srgbClr val="000000"/>
                </a:solidFill>
                <a:latin typeface="+mn-lt"/>
                <a:ea typeface="+mn-ea"/>
                <a:cs typeface="+mn-ea"/>
                <a:sym typeface="+mn-lt"/>
              </a:rPr>
              <a:t>进入新时代的中国青年</a:t>
            </a:r>
            <a:endParaRPr lang="en-US" altLang="zh-CN" sz="2800" dirty="0">
              <a:solidFill>
                <a:srgbClr val="000000"/>
              </a:solidFill>
              <a:latin typeface="+mn-lt"/>
              <a:ea typeface="+mn-ea"/>
              <a:cs typeface="+mn-ea"/>
              <a:sym typeface="+mn-lt"/>
            </a:endParaRPr>
          </a:p>
          <a:p>
            <a:pPr algn="ctr" defTabSz="914400" fontAlgn="auto">
              <a:spcBef>
                <a:spcPts val="0"/>
              </a:spcBef>
              <a:spcAft>
                <a:spcPts val="0"/>
              </a:spcAft>
              <a:defRPr/>
            </a:pPr>
            <a:r>
              <a:rPr lang="zh-CN" altLang="en-US" sz="2800" dirty="0">
                <a:solidFill>
                  <a:srgbClr val="000000"/>
                </a:solidFill>
                <a:latin typeface="+mn-lt"/>
                <a:ea typeface="+mn-ea"/>
                <a:cs typeface="+mn-ea"/>
                <a:sym typeface="+mn-lt"/>
              </a:rPr>
              <a:t>和共青团</a:t>
            </a:r>
            <a:endParaRPr lang="zh-CN" altLang="en-US" sz="2800" dirty="0">
              <a:solidFill>
                <a:srgbClr val="000000"/>
              </a:solidFill>
              <a:latin typeface="+mn-lt"/>
              <a:ea typeface="+mn-ea"/>
              <a:cs typeface="+mn-ea"/>
              <a:sym typeface="+mn-lt"/>
            </a:endParaRPr>
          </a:p>
        </p:txBody>
      </p:sp>
      <p:sp>
        <p:nvSpPr>
          <p:cNvPr id="4" name="文本框 3"/>
          <p:cNvSpPr txBox="1"/>
          <p:nvPr/>
        </p:nvSpPr>
        <p:spPr>
          <a:xfrm>
            <a:off x="2862263" y="1411288"/>
            <a:ext cx="3294062" cy="1016000"/>
          </a:xfrm>
          <a:prstGeom prst="rect">
            <a:avLst/>
          </a:prstGeom>
          <a:noFill/>
        </p:spPr>
        <p:txBody>
          <a:bodyPr wrap="none">
            <a:spAutoFit/>
          </a:bodyPr>
          <a:lstStyle/>
          <a:p>
            <a:pPr defTabSz="914400" fontAlgn="auto">
              <a:spcBef>
                <a:spcPts val="0"/>
              </a:spcBef>
              <a:spcAft>
                <a:spcPts val="0"/>
              </a:spcAft>
              <a:defRPr/>
            </a:pPr>
            <a:r>
              <a:rPr lang="zh-CN" altLang="en-US" sz="6000">
                <a:solidFill>
                  <a:srgbClr val="9B0D13"/>
                </a:solidFill>
                <a:latin typeface="+mn-lt"/>
                <a:ea typeface="+mn-ea"/>
                <a:cs typeface="+mn-ea"/>
                <a:sym typeface="+mn-lt"/>
              </a:rPr>
              <a:t>工作报告</a:t>
            </a:r>
            <a:endParaRPr lang="zh-CN" altLang="en-US" sz="6000">
              <a:solidFill>
                <a:srgbClr val="9B0D13"/>
              </a:solidFill>
              <a:latin typeface="+mn-lt"/>
              <a:ea typeface="+mn-ea"/>
              <a:cs typeface="+mn-ea"/>
              <a:sym typeface="+mn-lt"/>
            </a:endParaRPr>
          </a:p>
        </p:txBody>
      </p:sp>
      <p:sp>
        <p:nvSpPr>
          <p:cNvPr id="6" name="文本框 5"/>
          <p:cNvSpPr txBox="1"/>
          <p:nvPr/>
        </p:nvSpPr>
        <p:spPr>
          <a:xfrm>
            <a:off x="827088" y="1549400"/>
            <a:ext cx="2032000" cy="800100"/>
          </a:xfrm>
          <a:prstGeom prst="rect">
            <a:avLst/>
          </a:prstGeom>
          <a:noFill/>
        </p:spPr>
        <p:txBody>
          <a:bodyPr wrap="none">
            <a:spAutoFit/>
          </a:bodyPr>
          <a:lstStyle/>
          <a:p>
            <a:pPr algn="ctr" defTabSz="914400" fontAlgn="auto">
              <a:spcBef>
                <a:spcPts val="0"/>
              </a:spcBef>
              <a:spcAft>
                <a:spcPts val="0"/>
              </a:spcAft>
              <a:defRPr/>
            </a:pPr>
            <a:r>
              <a:rPr lang="zh-CN" altLang="en-US" sz="2800" dirty="0">
                <a:solidFill>
                  <a:srgbClr val="9B0D13"/>
                </a:solidFill>
                <a:latin typeface="+mn-lt"/>
                <a:ea typeface="+mn-ea"/>
                <a:cs typeface="+mn-ea"/>
                <a:sym typeface="+mn-lt"/>
              </a:rPr>
              <a:t>中国共青团</a:t>
            </a:r>
            <a:endParaRPr lang="en-US" altLang="zh-CN" sz="2800" dirty="0">
              <a:solidFill>
                <a:srgbClr val="9B0D13"/>
              </a:solidFill>
              <a:latin typeface="+mn-lt"/>
              <a:ea typeface="+mn-ea"/>
              <a:cs typeface="+mn-ea"/>
              <a:sym typeface="+mn-lt"/>
            </a:endParaRPr>
          </a:p>
          <a:p>
            <a:pPr algn="ctr" defTabSz="914400" fontAlgn="auto">
              <a:spcBef>
                <a:spcPts val="0"/>
              </a:spcBef>
              <a:spcAft>
                <a:spcPts val="0"/>
              </a:spcAft>
              <a:defRPr/>
            </a:pPr>
            <a:r>
              <a:rPr lang="zh-CN" altLang="en-US" dirty="0">
                <a:solidFill>
                  <a:srgbClr val="9B0D13"/>
                </a:solidFill>
                <a:latin typeface="+mn-lt"/>
                <a:ea typeface="+mn-ea"/>
                <a:cs typeface="+mn-ea"/>
                <a:sym typeface="+mn-lt"/>
              </a:rPr>
              <a:t>十七届中央委员会</a:t>
            </a:r>
            <a:endParaRPr lang="zh-CN" altLang="en-US" dirty="0">
              <a:solidFill>
                <a:srgbClr val="9B0D13"/>
              </a:solidFill>
              <a:latin typeface="+mn-lt"/>
              <a:ea typeface="+mn-ea"/>
              <a:cs typeface="+mn-ea"/>
              <a:sym typeface="+mn-lt"/>
            </a:endParaRPr>
          </a:p>
        </p:txBody>
      </p:sp>
      <p:sp>
        <p:nvSpPr>
          <p:cNvPr id="7" name="矩形 6"/>
          <p:cNvSpPr/>
          <p:nvPr/>
        </p:nvSpPr>
        <p:spPr>
          <a:xfrm>
            <a:off x="942975" y="2571750"/>
            <a:ext cx="1800225" cy="1800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11500" dirty="0">
                <a:solidFill>
                  <a:srgbClr val="FFFFFF"/>
                </a:solidFill>
                <a:cs typeface="+mn-ea"/>
                <a:sym typeface="+mn-lt"/>
              </a:rPr>
              <a:t>01</a:t>
            </a:r>
            <a:endParaRPr lang="zh-CN" altLang="en-US" sz="11500" dirty="0">
              <a:solidFill>
                <a:srgbClr val="FFFFFF"/>
              </a:solidFill>
              <a:cs typeface="+mn-ea"/>
              <a:sym typeface="+mn-lt"/>
            </a:endParaRPr>
          </a:p>
        </p:txBody>
      </p:sp>
      <p:sp>
        <p:nvSpPr>
          <p:cNvPr id="9" name="Rectangle 5"/>
          <p:cNvSpPr>
            <a:spLocks noChangeArrowheads="1"/>
          </p:cNvSpPr>
          <p:nvPr/>
        </p:nvSpPr>
        <p:spPr bwMode="auto">
          <a:xfrm>
            <a:off x="725488" y="115888"/>
            <a:ext cx="5083175"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共青团十八大报告解读</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 calcmode="lin" valueType="num">
                                      <p:cBhvr>
                                        <p:cTn id="15" dur="2000" fill="hold"/>
                                        <p:tgtEl>
                                          <p:spTgt spid="6"/>
                                        </p:tgtEl>
                                        <p:attrNameLst>
                                          <p:attrName>style.rotation</p:attrName>
                                        </p:attrNameLst>
                                      </p:cBhvr>
                                      <p:tavLst>
                                        <p:tav tm="0">
                                          <p:val>
                                            <p:fltVal val="90"/>
                                          </p:val>
                                        </p:tav>
                                        <p:tav tm="100000">
                                          <p:val>
                                            <p:fltVal val="0"/>
                                          </p:val>
                                        </p:tav>
                                      </p:tavLst>
                                    </p:anim>
                                    <p:animEffect transition="in" filter="fade">
                                      <p:cBhvr>
                                        <p:cTn id="16" dur="2000"/>
                                        <p:tgtEl>
                                          <p:spTgt spid="6"/>
                                        </p:tgtEl>
                                      </p:cBhvr>
                                    </p:animEffect>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2000"/>
                                        <p:tgtEl>
                                          <p:spTgt spid="7"/>
                                        </p:tgtEl>
                                      </p:cBhvr>
                                    </p:animEffect>
                                  </p:childTnLst>
                                </p:cTn>
                              </p:par>
                            </p:childTnLst>
                          </p:cTn>
                        </p:par>
                        <p:par>
                          <p:cTn id="21" fill="hold">
                            <p:stCondLst>
                              <p:cond delay="4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bwMode="auto">
          <a:xfrm>
            <a:off x="511175" y="2382838"/>
            <a:ext cx="2619375" cy="539750"/>
            <a:chOff x="510915" y="2382841"/>
            <a:chExt cx="2619724" cy="540000"/>
          </a:xfrm>
        </p:grpSpPr>
        <p:sp>
          <p:nvSpPr>
            <p:cNvPr id="3" name="矩形 2"/>
            <p:cNvSpPr/>
            <p:nvPr/>
          </p:nvSpPr>
          <p:spPr>
            <a:xfrm>
              <a:off x="1099956" y="2390782"/>
              <a:ext cx="2030683" cy="524118"/>
            </a:xfrm>
            <a:prstGeom prst="rect">
              <a:avLst/>
            </a:prstGeom>
          </p:spPr>
          <p:txBody>
            <a:bodyPr wrap="none">
              <a:spAutoFit/>
            </a:bodyPr>
            <a:lstStyle/>
            <a:p>
              <a:pPr algn="ctr" defTabSz="914400" fontAlgn="auto">
                <a:spcBef>
                  <a:spcPts val="0"/>
                </a:spcBef>
                <a:spcAft>
                  <a:spcPts val="0"/>
                </a:spcAft>
                <a:defRPr/>
              </a:pPr>
              <a:r>
                <a:rPr lang="zh-CN" altLang="en-US" sz="1600" dirty="0">
                  <a:solidFill>
                    <a:srgbClr val="9B0D13"/>
                  </a:solidFill>
                  <a:latin typeface="+mn-lt"/>
                  <a:ea typeface="+mn-ea"/>
                  <a:cs typeface="+mn-ea"/>
                  <a:sym typeface="+mn-lt"/>
                </a:rPr>
                <a:t>着力开启改革新征程</a:t>
              </a:r>
              <a:endParaRPr lang="en-US" altLang="zh-CN" sz="1600" dirty="0">
                <a:solidFill>
                  <a:srgbClr val="9B0D13"/>
                </a:solidFill>
                <a:latin typeface="+mn-lt"/>
                <a:ea typeface="+mn-ea"/>
                <a:cs typeface="+mn-ea"/>
                <a:sym typeface="+mn-lt"/>
              </a:endParaRPr>
            </a:p>
            <a:p>
              <a:pPr algn="ctr" defTabSz="914400" fontAlgn="auto">
                <a:spcBef>
                  <a:spcPts val="0"/>
                </a:spcBef>
                <a:spcAft>
                  <a:spcPts val="0"/>
                </a:spcAft>
                <a:defRPr/>
              </a:pPr>
              <a:r>
                <a:rPr lang="zh-CN" altLang="en-US" sz="1200" dirty="0">
                  <a:solidFill>
                    <a:srgbClr val="000000">
                      <a:lumMod val="85000"/>
                      <a:lumOff val="15000"/>
                    </a:srgbClr>
                  </a:solidFill>
                  <a:latin typeface="+mn-lt"/>
                  <a:ea typeface="+mn-ea"/>
                  <a:cs typeface="+mn-ea"/>
                  <a:sym typeface="+mn-lt"/>
                </a:rPr>
                <a:t>共青团展现出新的时代面貌</a:t>
              </a:r>
              <a:endParaRPr lang="zh-CN" altLang="en-US" sz="1200" dirty="0">
                <a:solidFill>
                  <a:srgbClr val="000000">
                    <a:lumMod val="85000"/>
                    <a:lumOff val="15000"/>
                  </a:srgbClr>
                </a:solidFill>
                <a:latin typeface="+mn-lt"/>
                <a:ea typeface="+mn-ea"/>
                <a:cs typeface="+mn-ea"/>
                <a:sym typeface="+mn-lt"/>
              </a:endParaRPr>
            </a:p>
          </p:txBody>
        </p:sp>
        <p:sp>
          <p:nvSpPr>
            <p:cNvPr id="14" name="矩形 13"/>
            <p:cNvSpPr/>
            <p:nvPr/>
          </p:nvSpPr>
          <p:spPr>
            <a:xfrm>
              <a:off x="510915" y="2382841"/>
              <a:ext cx="540000" cy="540000"/>
            </a:xfrm>
            <a:prstGeom prst="rect">
              <a:avLst/>
            </a:prstGeom>
            <a:solidFill>
              <a:schemeClr val="accent1"/>
            </a:solidFill>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2400" dirty="0">
                  <a:solidFill>
                    <a:srgbClr val="FFFFFF"/>
                  </a:solidFill>
                  <a:cs typeface="+mn-ea"/>
                  <a:sym typeface="+mn-lt"/>
                </a:rPr>
                <a:t>01</a:t>
              </a:r>
              <a:endParaRPr lang="zh-CN" altLang="en-US" sz="2400" dirty="0">
                <a:solidFill>
                  <a:srgbClr val="FFFFFF"/>
                </a:solidFill>
                <a:cs typeface="+mn-ea"/>
                <a:sym typeface="+mn-lt"/>
              </a:endParaRPr>
            </a:p>
          </p:txBody>
        </p:sp>
      </p:grpSp>
      <p:grpSp>
        <p:nvGrpSpPr>
          <p:cNvPr id="5" name="组合 4"/>
          <p:cNvGrpSpPr/>
          <p:nvPr/>
        </p:nvGrpSpPr>
        <p:grpSpPr bwMode="auto">
          <a:xfrm>
            <a:off x="3305175" y="2382838"/>
            <a:ext cx="2719388" cy="539750"/>
            <a:chOff x="3305895" y="2382841"/>
            <a:chExt cx="2718169" cy="540000"/>
          </a:xfrm>
        </p:grpSpPr>
        <p:sp>
          <p:nvSpPr>
            <p:cNvPr id="6" name="矩形 5"/>
            <p:cNvSpPr/>
            <p:nvPr/>
          </p:nvSpPr>
          <p:spPr>
            <a:xfrm>
              <a:off x="3720047" y="2390782"/>
              <a:ext cx="2304017" cy="524118"/>
            </a:xfrm>
            <a:prstGeom prst="rect">
              <a:avLst/>
            </a:prstGeom>
          </p:spPr>
          <p:txBody>
            <a:bodyPr>
              <a:spAutoFit/>
            </a:bodyPr>
            <a:lstStyle/>
            <a:p>
              <a:pPr algn="ctr" defTabSz="914400" fontAlgn="auto">
                <a:spcBef>
                  <a:spcPts val="0"/>
                </a:spcBef>
                <a:spcAft>
                  <a:spcPts val="0"/>
                </a:spcAft>
                <a:defRPr/>
              </a:pPr>
              <a:r>
                <a:rPr lang="zh-CN" altLang="en-US" sz="1600" dirty="0">
                  <a:solidFill>
                    <a:srgbClr val="9B0D13"/>
                  </a:solidFill>
                  <a:latin typeface="+mn-lt"/>
                  <a:ea typeface="+mn-ea"/>
                  <a:cs typeface="+mn-ea"/>
                  <a:sym typeface="+mn-lt"/>
                </a:rPr>
                <a:t>着力引领当代新青年</a:t>
              </a:r>
              <a:endParaRPr lang="en-US" altLang="zh-CN" sz="1600" dirty="0">
                <a:solidFill>
                  <a:srgbClr val="9B0D13"/>
                </a:solidFill>
                <a:latin typeface="+mn-lt"/>
                <a:ea typeface="+mn-ea"/>
                <a:cs typeface="+mn-ea"/>
                <a:sym typeface="+mn-lt"/>
              </a:endParaRPr>
            </a:p>
            <a:p>
              <a:pPr algn="ctr" defTabSz="914400" fontAlgn="auto">
                <a:spcBef>
                  <a:spcPts val="0"/>
                </a:spcBef>
                <a:spcAft>
                  <a:spcPts val="0"/>
                </a:spcAft>
                <a:defRPr/>
              </a:pPr>
              <a:r>
                <a:rPr lang="zh-CN" altLang="en-US" sz="1200" dirty="0">
                  <a:solidFill>
                    <a:srgbClr val="000000">
                      <a:lumMod val="85000"/>
                      <a:lumOff val="15000"/>
                    </a:srgbClr>
                  </a:solidFill>
                  <a:latin typeface="+mn-lt"/>
                  <a:ea typeface="+mn-ea"/>
                  <a:cs typeface="+mn-ea"/>
                  <a:sym typeface="+mn-lt"/>
                </a:rPr>
                <a:t>思想政治主旋律更加高扬</a:t>
              </a:r>
              <a:endParaRPr lang="zh-CN" altLang="en-US" sz="1200" dirty="0">
                <a:solidFill>
                  <a:srgbClr val="000000">
                    <a:lumMod val="85000"/>
                    <a:lumOff val="15000"/>
                  </a:srgbClr>
                </a:solidFill>
                <a:latin typeface="+mn-lt"/>
                <a:ea typeface="+mn-ea"/>
                <a:cs typeface="+mn-ea"/>
                <a:sym typeface="+mn-lt"/>
              </a:endParaRPr>
            </a:p>
          </p:txBody>
        </p:sp>
        <p:sp>
          <p:nvSpPr>
            <p:cNvPr id="17" name="矩形 16"/>
            <p:cNvSpPr/>
            <p:nvPr/>
          </p:nvSpPr>
          <p:spPr>
            <a:xfrm>
              <a:off x="3305895" y="2382841"/>
              <a:ext cx="540000" cy="540000"/>
            </a:xfrm>
            <a:prstGeom prst="rect">
              <a:avLst/>
            </a:prstGeom>
            <a:solidFill>
              <a:schemeClr val="accent1"/>
            </a:solidFill>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2400" dirty="0">
                  <a:solidFill>
                    <a:srgbClr val="FFFFFF"/>
                  </a:solidFill>
                  <a:cs typeface="+mn-ea"/>
                  <a:sym typeface="+mn-lt"/>
                </a:rPr>
                <a:t>02</a:t>
              </a:r>
              <a:endParaRPr lang="zh-CN" altLang="en-US" sz="2400" dirty="0">
                <a:solidFill>
                  <a:srgbClr val="FFFFFF"/>
                </a:solidFill>
                <a:cs typeface="+mn-ea"/>
                <a:sym typeface="+mn-lt"/>
              </a:endParaRPr>
            </a:p>
          </p:txBody>
        </p:sp>
      </p:grpSp>
      <p:grpSp>
        <p:nvGrpSpPr>
          <p:cNvPr id="7" name="组合 6"/>
          <p:cNvGrpSpPr/>
          <p:nvPr/>
        </p:nvGrpSpPr>
        <p:grpSpPr bwMode="auto">
          <a:xfrm>
            <a:off x="6024563" y="2382838"/>
            <a:ext cx="2767012" cy="539750"/>
            <a:chOff x="6024064" y="2382841"/>
            <a:chExt cx="2767771" cy="540000"/>
          </a:xfrm>
        </p:grpSpPr>
        <p:sp>
          <p:nvSpPr>
            <p:cNvPr id="8" name="矩形 7"/>
            <p:cNvSpPr/>
            <p:nvPr/>
          </p:nvSpPr>
          <p:spPr>
            <a:xfrm>
              <a:off x="6433751" y="2390782"/>
              <a:ext cx="2358084" cy="524118"/>
            </a:xfrm>
            <a:prstGeom prst="rect">
              <a:avLst/>
            </a:prstGeom>
          </p:spPr>
          <p:txBody>
            <a:bodyPr>
              <a:spAutoFit/>
            </a:bodyPr>
            <a:lstStyle/>
            <a:p>
              <a:pPr algn="ctr" defTabSz="914400" fontAlgn="auto">
                <a:spcBef>
                  <a:spcPts val="0"/>
                </a:spcBef>
                <a:spcAft>
                  <a:spcPts val="0"/>
                </a:spcAft>
                <a:defRPr/>
              </a:pPr>
              <a:r>
                <a:rPr lang="zh-CN" altLang="en-US" sz="1600" dirty="0">
                  <a:solidFill>
                    <a:srgbClr val="9B0D13"/>
                  </a:solidFill>
                  <a:latin typeface="+mn-lt"/>
                  <a:ea typeface="+mn-ea"/>
                  <a:cs typeface="+mn-ea"/>
                  <a:sym typeface="+mn-lt"/>
                </a:rPr>
                <a:t>着力创造时代新业绩</a:t>
              </a:r>
              <a:endParaRPr lang="en-US" altLang="zh-CN" sz="1600" dirty="0">
                <a:solidFill>
                  <a:srgbClr val="9B0D13"/>
                </a:solidFill>
                <a:latin typeface="+mn-lt"/>
                <a:ea typeface="+mn-ea"/>
                <a:cs typeface="+mn-ea"/>
                <a:sym typeface="+mn-lt"/>
              </a:endParaRPr>
            </a:p>
            <a:p>
              <a:pPr algn="ctr" defTabSz="914400" fontAlgn="auto">
                <a:spcBef>
                  <a:spcPts val="0"/>
                </a:spcBef>
                <a:spcAft>
                  <a:spcPts val="0"/>
                </a:spcAft>
                <a:defRPr/>
              </a:pPr>
              <a:r>
                <a:rPr lang="zh-CN" altLang="en-US" sz="1200" dirty="0">
                  <a:solidFill>
                    <a:srgbClr val="000000"/>
                  </a:solidFill>
                  <a:latin typeface="+mn-lt"/>
                  <a:ea typeface="+mn-ea"/>
                  <a:cs typeface="+mn-ea"/>
                  <a:sym typeface="+mn-lt"/>
                </a:rPr>
                <a:t>青年生力军作用更加彰显</a:t>
              </a:r>
              <a:endParaRPr lang="zh-CN" altLang="en-US" sz="1200" dirty="0">
                <a:solidFill>
                  <a:srgbClr val="000000"/>
                </a:solidFill>
                <a:latin typeface="+mn-lt"/>
                <a:ea typeface="+mn-ea"/>
                <a:cs typeface="+mn-ea"/>
                <a:sym typeface="+mn-lt"/>
              </a:endParaRPr>
            </a:p>
          </p:txBody>
        </p:sp>
        <p:sp>
          <p:nvSpPr>
            <p:cNvPr id="18" name="矩形 17"/>
            <p:cNvSpPr/>
            <p:nvPr/>
          </p:nvSpPr>
          <p:spPr>
            <a:xfrm>
              <a:off x="6024064" y="2382841"/>
              <a:ext cx="540000" cy="540000"/>
            </a:xfrm>
            <a:prstGeom prst="rect">
              <a:avLst/>
            </a:prstGeom>
            <a:solidFill>
              <a:schemeClr val="accent1"/>
            </a:solidFill>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2400" dirty="0">
                  <a:solidFill>
                    <a:srgbClr val="FFFFFF"/>
                  </a:solidFill>
                  <a:cs typeface="+mn-ea"/>
                  <a:sym typeface="+mn-lt"/>
                </a:rPr>
                <a:t>03</a:t>
              </a:r>
              <a:endParaRPr lang="zh-CN" altLang="en-US" sz="2400" dirty="0">
                <a:solidFill>
                  <a:srgbClr val="FFFFFF"/>
                </a:solidFill>
                <a:cs typeface="+mn-ea"/>
                <a:sym typeface="+mn-lt"/>
              </a:endParaRPr>
            </a:p>
          </p:txBody>
        </p:sp>
      </p:grpSp>
      <p:grpSp>
        <p:nvGrpSpPr>
          <p:cNvPr id="19" name="组合 18"/>
          <p:cNvGrpSpPr/>
          <p:nvPr/>
        </p:nvGrpSpPr>
        <p:grpSpPr bwMode="auto">
          <a:xfrm>
            <a:off x="511175" y="3194050"/>
            <a:ext cx="2746375" cy="539750"/>
            <a:chOff x="510915" y="3193400"/>
            <a:chExt cx="2747061" cy="540000"/>
          </a:xfrm>
        </p:grpSpPr>
        <p:sp>
          <p:nvSpPr>
            <p:cNvPr id="9" name="矩形 8"/>
            <p:cNvSpPr/>
            <p:nvPr/>
          </p:nvSpPr>
          <p:spPr>
            <a:xfrm>
              <a:off x="971405" y="3201342"/>
              <a:ext cx="2286571" cy="524118"/>
            </a:xfrm>
            <a:prstGeom prst="rect">
              <a:avLst/>
            </a:prstGeom>
          </p:spPr>
          <p:txBody>
            <a:bodyPr>
              <a:spAutoFit/>
            </a:bodyPr>
            <a:lstStyle/>
            <a:p>
              <a:pPr algn="ctr" defTabSz="914400" fontAlgn="auto">
                <a:spcBef>
                  <a:spcPts val="0"/>
                </a:spcBef>
                <a:spcAft>
                  <a:spcPts val="0"/>
                </a:spcAft>
                <a:defRPr/>
              </a:pPr>
              <a:r>
                <a:rPr lang="zh-CN" altLang="en-US" sz="1600" dirty="0">
                  <a:solidFill>
                    <a:srgbClr val="9B0D13"/>
                  </a:solidFill>
                  <a:latin typeface="+mn-lt"/>
                  <a:ea typeface="+mn-ea"/>
                  <a:cs typeface="+mn-ea"/>
                  <a:sym typeface="+mn-lt"/>
                </a:rPr>
                <a:t>着力服务青年新需求</a:t>
              </a:r>
              <a:endParaRPr lang="en-US" altLang="zh-CN" sz="1600" dirty="0">
                <a:solidFill>
                  <a:srgbClr val="9B0D13"/>
                </a:solidFill>
                <a:latin typeface="+mn-lt"/>
                <a:ea typeface="+mn-ea"/>
                <a:cs typeface="+mn-ea"/>
                <a:sym typeface="+mn-lt"/>
              </a:endParaRPr>
            </a:p>
            <a:p>
              <a:pPr algn="ctr" defTabSz="914400" fontAlgn="auto">
                <a:spcBef>
                  <a:spcPts val="0"/>
                </a:spcBef>
                <a:spcAft>
                  <a:spcPts val="0"/>
                </a:spcAft>
                <a:defRPr/>
              </a:pPr>
              <a:r>
                <a:rPr lang="zh-CN" altLang="en-US" sz="1200" dirty="0">
                  <a:solidFill>
                    <a:srgbClr val="000000"/>
                  </a:solidFill>
                  <a:latin typeface="+mn-lt"/>
                  <a:ea typeface="+mn-ea"/>
                  <a:cs typeface="+mn-ea"/>
                  <a:sym typeface="+mn-lt"/>
                </a:rPr>
                <a:t>青年发展大格局正在形成</a:t>
              </a:r>
              <a:endParaRPr lang="zh-CN" altLang="en-US" sz="1200" dirty="0">
                <a:solidFill>
                  <a:srgbClr val="000000"/>
                </a:solidFill>
                <a:latin typeface="+mn-lt"/>
                <a:ea typeface="+mn-ea"/>
                <a:cs typeface="+mn-ea"/>
                <a:sym typeface="+mn-lt"/>
              </a:endParaRPr>
            </a:p>
          </p:txBody>
        </p:sp>
        <p:sp>
          <p:nvSpPr>
            <p:cNvPr id="20" name="矩形 19"/>
            <p:cNvSpPr/>
            <p:nvPr/>
          </p:nvSpPr>
          <p:spPr>
            <a:xfrm>
              <a:off x="510915" y="3193400"/>
              <a:ext cx="540000" cy="540000"/>
            </a:xfrm>
            <a:prstGeom prst="rect">
              <a:avLst/>
            </a:prstGeom>
            <a:solidFill>
              <a:schemeClr val="accent1"/>
            </a:solidFill>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2400" dirty="0">
                  <a:solidFill>
                    <a:srgbClr val="FFFFFF"/>
                  </a:solidFill>
                  <a:cs typeface="+mn-ea"/>
                  <a:sym typeface="+mn-lt"/>
                </a:rPr>
                <a:t>04</a:t>
              </a:r>
              <a:endParaRPr lang="zh-CN" altLang="en-US" sz="2400" dirty="0">
                <a:solidFill>
                  <a:srgbClr val="FFFFFF"/>
                </a:solidFill>
                <a:cs typeface="+mn-ea"/>
                <a:sym typeface="+mn-lt"/>
              </a:endParaRPr>
            </a:p>
          </p:txBody>
        </p:sp>
      </p:grpSp>
      <p:grpSp>
        <p:nvGrpSpPr>
          <p:cNvPr id="16" name="组合 15"/>
          <p:cNvGrpSpPr/>
          <p:nvPr/>
        </p:nvGrpSpPr>
        <p:grpSpPr bwMode="auto">
          <a:xfrm>
            <a:off x="3305175" y="3194050"/>
            <a:ext cx="2784475" cy="539750"/>
            <a:chOff x="3305895" y="3193400"/>
            <a:chExt cx="2784099" cy="540000"/>
          </a:xfrm>
        </p:grpSpPr>
        <p:sp>
          <p:nvSpPr>
            <p:cNvPr id="10" name="矩形 9"/>
            <p:cNvSpPr/>
            <p:nvPr/>
          </p:nvSpPr>
          <p:spPr>
            <a:xfrm>
              <a:off x="3751923" y="3201342"/>
              <a:ext cx="2338071" cy="524118"/>
            </a:xfrm>
            <a:prstGeom prst="rect">
              <a:avLst/>
            </a:prstGeom>
          </p:spPr>
          <p:txBody>
            <a:bodyPr>
              <a:spAutoFit/>
            </a:bodyPr>
            <a:lstStyle/>
            <a:p>
              <a:pPr algn="ctr" defTabSz="914400" fontAlgn="auto">
                <a:spcBef>
                  <a:spcPts val="0"/>
                </a:spcBef>
                <a:spcAft>
                  <a:spcPts val="0"/>
                </a:spcAft>
                <a:defRPr/>
              </a:pPr>
              <a:r>
                <a:rPr lang="zh-CN" altLang="en-US" sz="1600" dirty="0">
                  <a:solidFill>
                    <a:srgbClr val="9B0D13"/>
                  </a:solidFill>
                  <a:latin typeface="+mn-lt"/>
                  <a:ea typeface="+mn-ea"/>
                  <a:cs typeface="+mn-ea"/>
                  <a:sym typeface="+mn-lt"/>
                </a:rPr>
                <a:t>着力增强组织新活力</a:t>
              </a:r>
              <a:endParaRPr lang="en-US" altLang="zh-CN" sz="1600" dirty="0">
                <a:solidFill>
                  <a:srgbClr val="9B0D13"/>
                </a:solidFill>
                <a:latin typeface="+mn-lt"/>
                <a:ea typeface="+mn-ea"/>
                <a:cs typeface="+mn-ea"/>
                <a:sym typeface="+mn-lt"/>
              </a:endParaRPr>
            </a:p>
            <a:p>
              <a:pPr algn="ctr" defTabSz="914400" fontAlgn="auto">
                <a:spcBef>
                  <a:spcPts val="0"/>
                </a:spcBef>
                <a:spcAft>
                  <a:spcPts val="0"/>
                </a:spcAft>
                <a:defRPr/>
              </a:pPr>
              <a:r>
                <a:rPr lang="zh-CN" altLang="en-US" sz="1200" dirty="0">
                  <a:solidFill>
                    <a:srgbClr val="000000"/>
                  </a:solidFill>
                  <a:latin typeface="+mn-lt"/>
                  <a:ea typeface="+mn-ea"/>
                  <a:cs typeface="+mn-ea"/>
                  <a:sym typeface="+mn-lt"/>
                </a:rPr>
                <a:t>团建科学化水平不断提升</a:t>
              </a:r>
              <a:endParaRPr lang="zh-CN" altLang="en-US" sz="1200" dirty="0">
                <a:solidFill>
                  <a:srgbClr val="000000"/>
                </a:solidFill>
                <a:latin typeface="+mn-lt"/>
                <a:ea typeface="+mn-ea"/>
                <a:cs typeface="+mn-ea"/>
                <a:sym typeface="+mn-lt"/>
              </a:endParaRPr>
            </a:p>
          </p:txBody>
        </p:sp>
        <p:sp>
          <p:nvSpPr>
            <p:cNvPr id="21" name="矩形 20"/>
            <p:cNvSpPr/>
            <p:nvPr/>
          </p:nvSpPr>
          <p:spPr>
            <a:xfrm>
              <a:off x="3305895" y="3193400"/>
              <a:ext cx="540000" cy="540000"/>
            </a:xfrm>
            <a:prstGeom prst="rect">
              <a:avLst/>
            </a:prstGeom>
            <a:solidFill>
              <a:schemeClr val="accent1"/>
            </a:solidFill>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2400" dirty="0">
                  <a:solidFill>
                    <a:srgbClr val="FFFFFF"/>
                  </a:solidFill>
                  <a:cs typeface="+mn-ea"/>
                  <a:sym typeface="+mn-lt"/>
                </a:rPr>
                <a:t>05</a:t>
              </a:r>
              <a:endParaRPr lang="zh-CN" altLang="en-US" sz="2400" dirty="0">
                <a:solidFill>
                  <a:srgbClr val="FFFFFF"/>
                </a:solidFill>
                <a:cs typeface="+mn-ea"/>
                <a:sym typeface="+mn-lt"/>
              </a:endParaRPr>
            </a:p>
          </p:txBody>
        </p:sp>
      </p:grpSp>
      <p:grpSp>
        <p:nvGrpSpPr>
          <p:cNvPr id="15" name="组合 14"/>
          <p:cNvGrpSpPr/>
          <p:nvPr/>
        </p:nvGrpSpPr>
        <p:grpSpPr bwMode="auto">
          <a:xfrm>
            <a:off x="6024563" y="3194050"/>
            <a:ext cx="2603500" cy="539750"/>
            <a:chOff x="6024064" y="3193400"/>
            <a:chExt cx="2604592" cy="540000"/>
          </a:xfrm>
        </p:grpSpPr>
        <p:sp>
          <p:nvSpPr>
            <p:cNvPr id="11" name="矩形 10"/>
            <p:cNvSpPr/>
            <p:nvPr/>
          </p:nvSpPr>
          <p:spPr>
            <a:xfrm>
              <a:off x="6597391" y="3201342"/>
              <a:ext cx="2031265" cy="524118"/>
            </a:xfrm>
            <a:prstGeom prst="rect">
              <a:avLst/>
            </a:prstGeom>
          </p:spPr>
          <p:txBody>
            <a:bodyPr wrap="none">
              <a:spAutoFit/>
            </a:bodyPr>
            <a:lstStyle/>
            <a:p>
              <a:pPr algn="ctr" defTabSz="914400" fontAlgn="auto">
                <a:spcBef>
                  <a:spcPts val="0"/>
                </a:spcBef>
                <a:spcAft>
                  <a:spcPts val="0"/>
                </a:spcAft>
                <a:defRPr/>
              </a:pPr>
              <a:r>
                <a:rPr lang="zh-CN" altLang="en-US" sz="1600" dirty="0">
                  <a:solidFill>
                    <a:srgbClr val="9B0D13"/>
                  </a:solidFill>
                  <a:latin typeface="+mn-lt"/>
                  <a:ea typeface="+mn-ea"/>
                  <a:cs typeface="+mn-ea"/>
                  <a:sym typeface="+mn-lt"/>
                </a:rPr>
                <a:t>着力进军网络新媒体</a:t>
              </a:r>
              <a:endParaRPr lang="en-US" altLang="zh-CN" sz="1600" dirty="0">
                <a:solidFill>
                  <a:srgbClr val="9B0D13"/>
                </a:solidFill>
                <a:latin typeface="+mn-lt"/>
                <a:ea typeface="+mn-ea"/>
                <a:cs typeface="+mn-ea"/>
                <a:sym typeface="+mn-lt"/>
              </a:endParaRPr>
            </a:p>
            <a:p>
              <a:pPr algn="ctr" defTabSz="914400" fontAlgn="auto">
                <a:spcBef>
                  <a:spcPts val="0"/>
                </a:spcBef>
                <a:spcAft>
                  <a:spcPts val="0"/>
                </a:spcAft>
                <a:defRPr/>
              </a:pPr>
              <a:r>
                <a:rPr lang="zh-CN" altLang="en-US" sz="1200" dirty="0">
                  <a:solidFill>
                    <a:srgbClr val="000000"/>
                  </a:solidFill>
                  <a:latin typeface="+mn-lt"/>
                  <a:ea typeface="+mn-ea"/>
                  <a:cs typeface="+mn-ea"/>
                  <a:sym typeface="+mn-lt"/>
                </a:rPr>
                <a:t>网上共青团生机勃发</a:t>
              </a:r>
              <a:endParaRPr lang="zh-CN" altLang="en-US" sz="1200" dirty="0">
                <a:solidFill>
                  <a:srgbClr val="000000"/>
                </a:solidFill>
                <a:latin typeface="+mn-lt"/>
                <a:ea typeface="+mn-ea"/>
                <a:cs typeface="+mn-ea"/>
                <a:sym typeface="+mn-lt"/>
              </a:endParaRPr>
            </a:p>
          </p:txBody>
        </p:sp>
        <p:sp>
          <p:nvSpPr>
            <p:cNvPr id="22" name="矩形 21"/>
            <p:cNvSpPr/>
            <p:nvPr/>
          </p:nvSpPr>
          <p:spPr>
            <a:xfrm>
              <a:off x="6024064" y="3193400"/>
              <a:ext cx="540000" cy="540000"/>
            </a:xfrm>
            <a:prstGeom prst="rect">
              <a:avLst/>
            </a:prstGeom>
            <a:solidFill>
              <a:schemeClr val="accent1"/>
            </a:solidFill>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2400" dirty="0">
                  <a:solidFill>
                    <a:srgbClr val="FFFFFF"/>
                  </a:solidFill>
                  <a:cs typeface="+mn-ea"/>
                  <a:sym typeface="+mn-lt"/>
                </a:rPr>
                <a:t>06</a:t>
              </a:r>
              <a:endParaRPr lang="zh-CN" altLang="en-US" sz="2400" dirty="0">
                <a:solidFill>
                  <a:srgbClr val="FFFFFF"/>
                </a:solidFill>
                <a:cs typeface="+mn-ea"/>
                <a:sym typeface="+mn-lt"/>
              </a:endParaRPr>
            </a:p>
          </p:txBody>
        </p:sp>
      </p:grpSp>
      <p:grpSp>
        <p:nvGrpSpPr>
          <p:cNvPr id="25" name="组合 24"/>
          <p:cNvGrpSpPr/>
          <p:nvPr/>
        </p:nvGrpSpPr>
        <p:grpSpPr bwMode="auto">
          <a:xfrm>
            <a:off x="511175" y="3986213"/>
            <a:ext cx="2730500" cy="539750"/>
            <a:chOff x="510815" y="3985488"/>
            <a:chExt cx="2730199" cy="540000"/>
          </a:xfrm>
        </p:grpSpPr>
        <p:sp>
          <p:nvSpPr>
            <p:cNvPr id="12" name="矩形 11"/>
            <p:cNvSpPr/>
            <p:nvPr/>
          </p:nvSpPr>
          <p:spPr>
            <a:xfrm>
              <a:off x="982251" y="3993429"/>
              <a:ext cx="2258763" cy="524118"/>
            </a:xfrm>
            <a:prstGeom prst="rect">
              <a:avLst/>
            </a:prstGeom>
          </p:spPr>
          <p:txBody>
            <a:bodyPr>
              <a:spAutoFit/>
            </a:bodyPr>
            <a:lstStyle/>
            <a:p>
              <a:pPr algn="ctr" defTabSz="914400" fontAlgn="auto">
                <a:spcBef>
                  <a:spcPts val="0"/>
                </a:spcBef>
                <a:spcAft>
                  <a:spcPts val="0"/>
                </a:spcAft>
                <a:defRPr/>
              </a:pPr>
              <a:r>
                <a:rPr lang="zh-CN" altLang="en-US" sz="1600" dirty="0">
                  <a:solidFill>
                    <a:srgbClr val="9B0D13"/>
                  </a:solidFill>
                  <a:latin typeface="+mn-lt"/>
                  <a:ea typeface="+mn-ea"/>
                  <a:cs typeface="+mn-ea"/>
                  <a:sym typeface="+mn-lt"/>
                </a:rPr>
                <a:t>着力凝聚社会新组织</a:t>
              </a:r>
              <a:endParaRPr lang="en-US" altLang="zh-CN" sz="1600" dirty="0">
                <a:solidFill>
                  <a:srgbClr val="9B0D13"/>
                </a:solidFill>
                <a:latin typeface="+mn-lt"/>
                <a:ea typeface="+mn-ea"/>
                <a:cs typeface="+mn-ea"/>
                <a:sym typeface="+mn-lt"/>
              </a:endParaRPr>
            </a:p>
            <a:p>
              <a:pPr algn="ctr" defTabSz="914400" fontAlgn="auto">
                <a:spcBef>
                  <a:spcPts val="0"/>
                </a:spcBef>
                <a:spcAft>
                  <a:spcPts val="0"/>
                </a:spcAft>
                <a:defRPr/>
              </a:pPr>
              <a:r>
                <a:rPr lang="zh-CN" altLang="en-US" sz="1200" dirty="0">
                  <a:solidFill>
                    <a:srgbClr val="000000"/>
                  </a:solidFill>
                  <a:latin typeface="+mn-lt"/>
                  <a:ea typeface="+mn-ea"/>
                  <a:cs typeface="+mn-ea"/>
                  <a:sym typeface="+mn-lt"/>
                </a:rPr>
                <a:t>共青团伙伴队伍日益扩大</a:t>
              </a:r>
              <a:endParaRPr lang="zh-CN" altLang="en-US" sz="1200" dirty="0">
                <a:solidFill>
                  <a:srgbClr val="000000"/>
                </a:solidFill>
                <a:latin typeface="+mn-lt"/>
                <a:ea typeface="+mn-ea"/>
                <a:cs typeface="+mn-ea"/>
                <a:sym typeface="+mn-lt"/>
              </a:endParaRPr>
            </a:p>
          </p:txBody>
        </p:sp>
        <p:sp>
          <p:nvSpPr>
            <p:cNvPr id="23" name="矩形 22"/>
            <p:cNvSpPr/>
            <p:nvPr/>
          </p:nvSpPr>
          <p:spPr>
            <a:xfrm>
              <a:off x="510815" y="3985488"/>
              <a:ext cx="540000" cy="540000"/>
            </a:xfrm>
            <a:prstGeom prst="rect">
              <a:avLst/>
            </a:prstGeom>
            <a:solidFill>
              <a:schemeClr val="accent1"/>
            </a:solidFill>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2400" dirty="0">
                  <a:solidFill>
                    <a:srgbClr val="FFFFFF"/>
                  </a:solidFill>
                  <a:cs typeface="+mn-ea"/>
                  <a:sym typeface="+mn-lt"/>
                </a:rPr>
                <a:t>07</a:t>
              </a:r>
              <a:endParaRPr lang="zh-CN" altLang="en-US" sz="2400" dirty="0">
                <a:solidFill>
                  <a:srgbClr val="FFFFFF"/>
                </a:solidFill>
                <a:cs typeface="+mn-ea"/>
                <a:sym typeface="+mn-lt"/>
              </a:endParaRPr>
            </a:p>
          </p:txBody>
        </p:sp>
      </p:grpSp>
      <p:grpSp>
        <p:nvGrpSpPr>
          <p:cNvPr id="27" name="组合 26"/>
          <p:cNvGrpSpPr/>
          <p:nvPr/>
        </p:nvGrpSpPr>
        <p:grpSpPr bwMode="auto">
          <a:xfrm>
            <a:off x="3302000" y="3986213"/>
            <a:ext cx="2970213" cy="539750"/>
            <a:chOff x="3302208" y="3985488"/>
            <a:chExt cx="2969247" cy="540000"/>
          </a:xfrm>
        </p:grpSpPr>
        <p:sp>
          <p:nvSpPr>
            <p:cNvPr id="13" name="矩形 12"/>
            <p:cNvSpPr/>
            <p:nvPr/>
          </p:nvSpPr>
          <p:spPr>
            <a:xfrm>
              <a:off x="3751325" y="3993429"/>
              <a:ext cx="2520130" cy="524118"/>
            </a:xfrm>
            <a:prstGeom prst="rect">
              <a:avLst/>
            </a:prstGeom>
          </p:spPr>
          <p:txBody>
            <a:bodyPr>
              <a:spAutoFit/>
            </a:bodyPr>
            <a:lstStyle/>
            <a:p>
              <a:pPr algn="ctr" defTabSz="914400" fontAlgn="auto">
                <a:spcBef>
                  <a:spcPts val="0"/>
                </a:spcBef>
                <a:spcAft>
                  <a:spcPts val="0"/>
                </a:spcAft>
                <a:defRPr/>
              </a:pPr>
              <a:r>
                <a:rPr lang="zh-CN" altLang="en-US" sz="1600" dirty="0">
                  <a:solidFill>
                    <a:srgbClr val="9B0D13"/>
                  </a:solidFill>
                  <a:latin typeface="+mn-lt"/>
                  <a:ea typeface="+mn-ea"/>
                  <a:cs typeface="+mn-ea"/>
                  <a:sym typeface="+mn-lt"/>
                </a:rPr>
                <a:t>着力塑造团干部新风貌</a:t>
              </a:r>
              <a:endParaRPr lang="en-US" altLang="zh-CN" sz="1600" dirty="0">
                <a:solidFill>
                  <a:srgbClr val="9B0D13"/>
                </a:solidFill>
                <a:latin typeface="+mn-lt"/>
                <a:ea typeface="+mn-ea"/>
                <a:cs typeface="+mn-ea"/>
                <a:sym typeface="+mn-lt"/>
              </a:endParaRPr>
            </a:p>
            <a:p>
              <a:pPr algn="ctr" defTabSz="914400" fontAlgn="auto">
                <a:spcBef>
                  <a:spcPts val="0"/>
                </a:spcBef>
                <a:spcAft>
                  <a:spcPts val="0"/>
                </a:spcAft>
                <a:defRPr/>
              </a:pPr>
              <a:r>
                <a:rPr lang="zh-CN" altLang="en-US" sz="1200" dirty="0">
                  <a:solidFill>
                    <a:srgbClr val="000000"/>
                  </a:solidFill>
                  <a:latin typeface="+mn-lt"/>
                  <a:ea typeface="+mn-ea"/>
                  <a:cs typeface="+mn-ea"/>
                  <a:sym typeface="+mn-lt"/>
                </a:rPr>
                <a:t>从严治团取得扎实进展</a:t>
              </a:r>
              <a:endParaRPr lang="zh-CN" altLang="en-US" sz="1200" dirty="0">
                <a:solidFill>
                  <a:srgbClr val="000000"/>
                </a:solidFill>
                <a:latin typeface="+mn-lt"/>
                <a:ea typeface="+mn-ea"/>
                <a:cs typeface="+mn-ea"/>
                <a:sym typeface="+mn-lt"/>
              </a:endParaRPr>
            </a:p>
          </p:txBody>
        </p:sp>
        <p:sp>
          <p:nvSpPr>
            <p:cNvPr id="24" name="矩形 23"/>
            <p:cNvSpPr/>
            <p:nvPr/>
          </p:nvSpPr>
          <p:spPr>
            <a:xfrm>
              <a:off x="3302208" y="3985488"/>
              <a:ext cx="540000" cy="540000"/>
            </a:xfrm>
            <a:prstGeom prst="rect">
              <a:avLst/>
            </a:prstGeom>
            <a:solidFill>
              <a:schemeClr val="accent1"/>
            </a:solidFill>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2400" dirty="0">
                  <a:solidFill>
                    <a:srgbClr val="FFFFFF"/>
                  </a:solidFill>
                  <a:cs typeface="+mn-ea"/>
                  <a:sym typeface="+mn-lt"/>
                </a:rPr>
                <a:t>08</a:t>
              </a:r>
              <a:endParaRPr lang="zh-CN" altLang="en-US" sz="2400" dirty="0">
                <a:solidFill>
                  <a:srgbClr val="FFFFFF"/>
                </a:solidFill>
                <a:cs typeface="+mn-ea"/>
                <a:sym typeface="+mn-lt"/>
              </a:endParaRPr>
            </a:p>
          </p:txBody>
        </p:sp>
      </p:grpSp>
      <p:sp>
        <p:nvSpPr>
          <p:cNvPr id="26" name="文本框 25"/>
          <p:cNvSpPr txBox="1"/>
          <p:nvPr/>
        </p:nvSpPr>
        <p:spPr>
          <a:xfrm>
            <a:off x="2236788" y="1255713"/>
            <a:ext cx="4327525" cy="708025"/>
          </a:xfrm>
          <a:prstGeom prst="rect">
            <a:avLst/>
          </a:prstGeom>
          <a:noFill/>
        </p:spPr>
        <p:txBody>
          <a:bodyPr wrap="none">
            <a:spAutoFit/>
          </a:bodyPr>
          <a:lstStyle/>
          <a:p>
            <a:pPr defTabSz="914400" fontAlgn="auto">
              <a:spcBef>
                <a:spcPts val="0"/>
              </a:spcBef>
              <a:spcAft>
                <a:spcPts val="0"/>
              </a:spcAft>
              <a:defRPr/>
            </a:pPr>
            <a:r>
              <a:rPr lang="zh-CN" altLang="en-US" sz="4000" dirty="0">
                <a:solidFill>
                  <a:srgbClr val="9B0D13"/>
                </a:solidFill>
                <a:latin typeface="+mn-lt"/>
                <a:ea typeface="+mn-ea"/>
                <a:cs typeface="+mn-ea"/>
                <a:sym typeface="+mn-lt"/>
              </a:rPr>
              <a:t>过去五年工作回顾</a:t>
            </a:r>
            <a:endParaRPr lang="zh-CN" altLang="en-US" sz="4000" dirty="0">
              <a:solidFill>
                <a:srgbClr val="9B0D13"/>
              </a:solidFill>
              <a:latin typeface="+mn-lt"/>
              <a:ea typeface="+mn-ea"/>
              <a:cs typeface="+mn-ea"/>
              <a:sym typeface="+mn-lt"/>
            </a:endParaRPr>
          </a:p>
        </p:txBody>
      </p:sp>
      <p:sp>
        <p:nvSpPr>
          <p:cNvPr id="29" name="Rectangle 5"/>
          <p:cNvSpPr>
            <a:spLocks noChangeArrowheads="1"/>
          </p:cNvSpPr>
          <p:nvPr/>
        </p:nvSpPr>
        <p:spPr bwMode="auto">
          <a:xfrm>
            <a:off x="725488" y="115888"/>
            <a:ext cx="5083175"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共青团十八大报告解读</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ppt_x</p:attrName>
                                        </p:attrNameLst>
                                      </p:cBhvr>
                                      <p:tavLst>
                                        <p:tav tm="0">
                                          <p:val>
                                            <p:strVal val="#ppt_x"/>
                                          </p:val>
                                        </p:tav>
                                        <p:tav tm="100000">
                                          <p:val>
                                            <p:strVal val="#ppt_x"/>
                                          </p:val>
                                        </p:tav>
                                      </p:tavLst>
                                    </p:anim>
                                    <p:anim calcmode="lin" valueType="num">
                                      <p:cBhvr>
                                        <p:cTn id="9" dur="2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3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style.rotation</p:attrName>
                                        </p:attrNameLst>
                                      </p:cBhvr>
                                      <p:tavLst>
                                        <p:tav tm="0">
                                          <p:val>
                                            <p:fltVal val="90"/>
                                          </p:val>
                                        </p:tav>
                                        <p:tav tm="100000">
                                          <p:val>
                                            <p:fltVal val="0"/>
                                          </p:val>
                                        </p:tav>
                                      </p:tavLst>
                                    </p:anim>
                                    <p:animEffect transition="in" filter="fade">
                                      <p:cBhvr>
                                        <p:cTn id="16" dur="2000"/>
                                        <p:tgtEl>
                                          <p:spTgt spid="4"/>
                                        </p:tgtEl>
                                      </p:cBhvr>
                                    </p:animEffect>
                                  </p:childTnLst>
                                </p:cTn>
                              </p:par>
                            </p:childTnLst>
                          </p:cTn>
                        </p:par>
                        <p:par>
                          <p:cTn id="17" fill="hold">
                            <p:stCondLst>
                              <p:cond delay="4000"/>
                            </p:stCondLst>
                            <p:childTnLst>
                              <p:par>
                                <p:cTn id="18" presetID="31"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2000" fill="hold"/>
                                        <p:tgtEl>
                                          <p:spTgt spid="5"/>
                                        </p:tgtEl>
                                        <p:attrNameLst>
                                          <p:attrName>ppt_w</p:attrName>
                                        </p:attrNameLst>
                                      </p:cBhvr>
                                      <p:tavLst>
                                        <p:tav tm="0">
                                          <p:val>
                                            <p:fltVal val="0"/>
                                          </p:val>
                                        </p:tav>
                                        <p:tav tm="100000">
                                          <p:val>
                                            <p:strVal val="#ppt_w"/>
                                          </p:val>
                                        </p:tav>
                                      </p:tavLst>
                                    </p:anim>
                                    <p:anim calcmode="lin" valueType="num">
                                      <p:cBhvr>
                                        <p:cTn id="21" dur="2000" fill="hold"/>
                                        <p:tgtEl>
                                          <p:spTgt spid="5"/>
                                        </p:tgtEl>
                                        <p:attrNameLst>
                                          <p:attrName>ppt_h</p:attrName>
                                        </p:attrNameLst>
                                      </p:cBhvr>
                                      <p:tavLst>
                                        <p:tav tm="0">
                                          <p:val>
                                            <p:fltVal val="0"/>
                                          </p:val>
                                        </p:tav>
                                        <p:tav tm="100000">
                                          <p:val>
                                            <p:strVal val="#ppt_h"/>
                                          </p:val>
                                        </p:tav>
                                      </p:tavLst>
                                    </p:anim>
                                    <p:anim calcmode="lin" valueType="num">
                                      <p:cBhvr>
                                        <p:cTn id="22" dur="2000" fill="hold"/>
                                        <p:tgtEl>
                                          <p:spTgt spid="5"/>
                                        </p:tgtEl>
                                        <p:attrNameLst>
                                          <p:attrName>style.rotation</p:attrName>
                                        </p:attrNameLst>
                                      </p:cBhvr>
                                      <p:tavLst>
                                        <p:tav tm="0">
                                          <p:val>
                                            <p:fltVal val="90"/>
                                          </p:val>
                                        </p:tav>
                                        <p:tav tm="100000">
                                          <p:val>
                                            <p:fltVal val="0"/>
                                          </p:val>
                                        </p:tav>
                                      </p:tavLst>
                                    </p:anim>
                                    <p:animEffect transition="in" filter="fade">
                                      <p:cBhvr>
                                        <p:cTn id="23" dur="2000"/>
                                        <p:tgtEl>
                                          <p:spTgt spid="5"/>
                                        </p:tgtEl>
                                      </p:cBhvr>
                                    </p:animEffect>
                                  </p:childTnLst>
                                </p:cTn>
                              </p:par>
                            </p:childTnLst>
                          </p:cTn>
                        </p:par>
                        <p:par>
                          <p:cTn id="24" fill="hold">
                            <p:stCondLst>
                              <p:cond delay="6000"/>
                            </p:stCondLst>
                            <p:childTnLst>
                              <p:par>
                                <p:cTn id="25" presetID="31"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2000" fill="hold"/>
                                        <p:tgtEl>
                                          <p:spTgt spid="7"/>
                                        </p:tgtEl>
                                        <p:attrNameLst>
                                          <p:attrName>ppt_w</p:attrName>
                                        </p:attrNameLst>
                                      </p:cBhvr>
                                      <p:tavLst>
                                        <p:tav tm="0">
                                          <p:val>
                                            <p:fltVal val="0"/>
                                          </p:val>
                                        </p:tav>
                                        <p:tav tm="100000">
                                          <p:val>
                                            <p:strVal val="#ppt_w"/>
                                          </p:val>
                                        </p:tav>
                                      </p:tavLst>
                                    </p:anim>
                                    <p:anim calcmode="lin" valueType="num">
                                      <p:cBhvr>
                                        <p:cTn id="28" dur="2000" fill="hold"/>
                                        <p:tgtEl>
                                          <p:spTgt spid="7"/>
                                        </p:tgtEl>
                                        <p:attrNameLst>
                                          <p:attrName>ppt_h</p:attrName>
                                        </p:attrNameLst>
                                      </p:cBhvr>
                                      <p:tavLst>
                                        <p:tav tm="0">
                                          <p:val>
                                            <p:fltVal val="0"/>
                                          </p:val>
                                        </p:tav>
                                        <p:tav tm="100000">
                                          <p:val>
                                            <p:strVal val="#ppt_h"/>
                                          </p:val>
                                        </p:tav>
                                      </p:tavLst>
                                    </p:anim>
                                    <p:anim calcmode="lin" valueType="num">
                                      <p:cBhvr>
                                        <p:cTn id="29" dur="2000" fill="hold"/>
                                        <p:tgtEl>
                                          <p:spTgt spid="7"/>
                                        </p:tgtEl>
                                        <p:attrNameLst>
                                          <p:attrName>style.rotation</p:attrName>
                                        </p:attrNameLst>
                                      </p:cBhvr>
                                      <p:tavLst>
                                        <p:tav tm="0">
                                          <p:val>
                                            <p:fltVal val="90"/>
                                          </p:val>
                                        </p:tav>
                                        <p:tav tm="100000">
                                          <p:val>
                                            <p:fltVal val="0"/>
                                          </p:val>
                                        </p:tav>
                                      </p:tavLst>
                                    </p:anim>
                                    <p:animEffect transition="in" filter="fade">
                                      <p:cBhvr>
                                        <p:cTn id="30" dur="2000"/>
                                        <p:tgtEl>
                                          <p:spTgt spid="7"/>
                                        </p:tgtEl>
                                      </p:cBhvr>
                                    </p:animEffect>
                                  </p:childTnLst>
                                </p:cTn>
                              </p:par>
                            </p:childTnLst>
                          </p:cTn>
                        </p:par>
                        <p:par>
                          <p:cTn id="31" fill="hold">
                            <p:stCondLst>
                              <p:cond delay="8000"/>
                            </p:stCondLst>
                            <p:childTnLst>
                              <p:par>
                                <p:cTn id="32" presetID="31" presetClass="entr" presetSubtype="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2000" fill="hold"/>
                                        <p:tgtEl>
                                          <p:spTgt spid="19"/>
                                        </p:tgtEl>
                                        <p:attrNameLst>
                                          <p:attrName>ppt_w</p:attrName>
                                        </p:attrNameLst>
                                      </p:cBhvr>
                                      <p:tavLst>
                                        <p:tav tm="0">
                                          <p:val>
                                            <p:fltVal val="0"/>
                                          </p:val>
                                        </p:tav>
                                        <p:tav tm="100000">
                                          <p:val>
                                            <p:strVal val="#ppt_w"/>
                                          </p:val>
                                        </p:tav>
                                      </p:tavLst>
                                    </p:anim>
                                    <p:anim calcmode="lin" valueType="num">
                                      <p:cBhvr>
                                        <p:cTn id="35" dur="2000" fill="hold"/>
                                        <p:tgtEl>
                                          <p:spTgt spid="19"/>
                                        </p:tgtEl>
                                        <p:attrNameLst>
                                          <p:attrName>ppt_h</p:attrName>
                                        </p:attrNameLst>
                                      </p:cBhvr>
                                      <p:tavLst>
                                        <p:tav tm="0">
                                          <p:val>
                                            <p:fltVal val="0"/>
                                          </p:val>
                                        </p:tav>
                                        <p:tav tm="100000">
                                          <p:val>
                                            <p:strVal val="#ppt_h"/>
                                          </p:val>
                                        </p:tav>
                                      </p:tavLst>
                                    </p:anim>
                                    <p:anim calcmode="lin" valueType="num">
                                      <p:cBhvr>
                                        <p:cTn id="36" dur="2000" fill="hold"/>
                                        <p:tgtEl>
                                          <p:spTgt spid="19"/>
                                        </p:tgtEl>
                                        <p:attrNameLst>
                                          <p:attrName>style.rotation</p:attrName>
                                        </p:attrNameLst>
                                      </p:cBhvr>
                                      <p:tavLst>
                                        <p:tav tm="0">
                                          <p:val>
                                            <p:fltVal val="90"/>
                                          </p:val>
                                        </p:tav>
                                        <p:tav tm="100000">
                                          <p:val>
                                            <p:fltVal val="0"/>
                                          </p:val>
                                        </p:tav>
                                      </p:tavLst>
                                    </p:anim>
                                    <p:animEffect transition="in" filter="fade">
                                      <p:cBhvr>
                                        <p:cTn id="37" dur="2000"/>
                                        <p:tgtEl>
                                          <p:spTgt spid="19"/>
                                        </p:tgtEl>
                                      </p:cBhvr>
                                    </p:animEffect>
                                  </p:childTnLst>
                                </p:cTn>
                              </p:par>
                            </p:childTnLst>
                          </p:cTn>
                        </p:par>
                        <p:par>
                          <p:cTn id="38" fill="hold">
                            <p:stCondLst>
                              <p:cond delay="10000"/>
                            </p:stCondLst>
                            <p:childTnLst>
                              <p:par>
                                <p:cTn id="39" presetID="31"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2000" fill="hold"/>
                                        <p:tgtEl>
                                          <p:spTgt spid="16"/>
                                        </p:tgtEl>
                                        <p:attrNameLst>
                                          <p:attrName>ppt_w</p:attrName>
                                        </p:attrNameLst>
                                      </p:cBhvr>
                                      <p:tavLst>
                                        <p:tav tm="0">
                                          <p:val>
                                            <p:fltVal val="0"/>
                                          </p:val>
                                        </p:tav>
                                        <p:tav tm="100000">
                                          <p:val>
                                            <p:strVal val="#ppt_w"/>
                                          </p:val>
                                        </p:tav>
                                      </p:tavLst>
                                    </p:anim>
                                    <p:anim calcmode="lin" valueType="num">
                                      <p:cBhvr>
                                        <p:cTn id="42" dur="2000" fill="hold"/>
                                        <p:tgtEl>
                                          <p:spTgt spid="16"/>
                                        </p:tgtEl>
                                        <p:attrNameLst>
                                          <p:attrName>ppt_h</p:attrName>
                                        </p:attrNameLst>
                                      </p:cBhvr>
                                      <p:tavLst>
                                        <p:tav tm="0">
                                          <p:val>
                                            <p:fltVal val="0"/>
                                          </p:val>
                                        </p:tav>
                                        <p:tav tm="100000">
                                          <p:val>
                                            <p:strVal val="#ppt_h"/>
                                          </p:val>
                                        </p:tav>
                                      </p:tavLst>
                                    </p:anim>
                                    <p:anim calcmode="lin" valueType="num">
                                      <p:cBhvr>
                                        <p:cTn id="43" dur="2000" fill="hold"/>
                                        <p:tgtEl>
                                          <p:spTgt spid="16"/>
                                        </p:tgtEl>
                                        <p:attrNameLst>
                                          <p:attrName>style.rotation</p:attrName>
                                        </p:attrNameLst>
                                      </p:cBhvr>
                                      <p:tavLst>
                                        <p:tav tm="0">
                                          <p:val>
                                            <p:fltVal val="90"/>
                                          </p:val>
                                        </p:tav>
                                        <p:tav tm="100000">
                                          <p:val>
                                            <p:fltVal val="0"/>
                                          </p:val>
                                        </p:tav>
                                      </p:tavLst>
                                    </p:anim>
                                    <p:animEffect transition="in" filter="fade">
                                      <p:cBhvr>
                                        <p:cTn id="44" dur="2000"/>
                                        <p:tgtEl>
                                          <p:spTgt spid="16"/>
                                        </p:tgtEl>
                                      </p:cBhvr>
                                    </p:animEffect>
                                  </p:childTnLst>
                                </p:cTn>
                              </p:par>
                            </p:childTnLst>
                          </p:cTn>
                        </p:par>
                        <p:par>
                          <p:cTn id="45" fill="hold">
                            <p:stCondLst>
                              <p:cond delay="12000"/>
                            </p:stCondLst>
                            <p:childTnLst>
                              <p:par>
                                <p:cTn id="46" presetID="31" presetClass="entr" presetSubtype="0"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2000" fill="hold"/>
                                        <p:tgtEl>
                                          <p:spTgt spid="15"/>
                                        </p:tgtEl>
                                        <p:attrNameLst>
                                          <p:attrName>ppt_w</p:attrName>
                                        </p:attrNameLst>
                                      </p:cBhvr>
                                      <p:tavLst>
                                        <p:tav tm="0">
                                          <p:val>
                                            <p:fltVal val="0"/>
                                          </p:val>
                                        </p:tav>
                                        <p:tav tm="100000">
                                          <p:val>
                                            <p:strVal val="#ppt_w"/>
                                          </p:val>
                                        </p:tav>
                                      </p:tavLst>
                                    </p:anim>
                                    <p:anim calcmode="lin" valueType="num">
                                      <p:cBhvr>
                                        <p:cTn id="49" dur="2000" fill="hold"/>
                                        <p:tgtEl>
                                          <p:spTgt spid="15"/>
                                        </p:tgtEl>
                                        <p:attrNameLst>
                                          <p:attrName>ppt_h</p:attrName>
                                        </p:attrNameLst>
                                      </p:cBhvr>
                                      <p:tavLst>
                                        <p:tav tm="0">
                                          <p:val>
                                            <p:fltVal val="0"/>
                                          </p:val>
                                        </p:tav>
                                        <p:tav tm="100000">
                                          <p:val>
                                            <p:strVal val="#ppt_h"/>
                                          </p:val>
                                        </p:tav>
                                      </p:tavLst>
                                    </p:anim>
                                    <p:anim calcmode="lin" valueType="num">
                                      <p:cBhvr>
                                        <p:cTn id="50" dur="2000" fill="hold"/>
                                        <p:tgtEl>
                                          <p:spTgt spid="15"/>
                                        </p:tgtEl>
                                        <p:attrNameLst>
                                          <p:attrName>style.rotation</p:attrName>
                                        </p:attrNameLst>
                                      </p:cBhvr>
                                      <p:tavLst>
                                        <p:tav tm="0">
                                          <p:val>
                                            <p:fltVal val="90"/>
                                          </p:val>
                                        </p:tav>
                                        <p:tav tm="100000">
                                          <p:val>
                                            <p:fltVal val="0"/>
                                          </p:val>
                                        </p:tav>
                                      </p:tavLst>
                                    </p:anim>
                                    <p:animEffect transition="in" filter="fade">
                                      <p:cBhvr>
                                        <p:cTn id="51" dur="2000"/>
                                        <p:tgtEl>
                                          <p:spTgt spid="15"/>
                                        </p:tgtEl>
                                      </p:cBhvr>
                                    </p:animEffect>
                                  </p:childTnLst>
                                </p:cTn>
                              </p:par>
                            </p:childTnLst>
                          </p:cTn>
                        </p:par>
                        <p:par>
                          <p:cTn id="52" fill="hold">
                            <p:stCondLst>
                              <p:cond delay="14000"/>
                            </p:stCondLst>
                            <p:childTnLst>
                              <p:par>
                                <p:cTn id="53" presetID="31" presetClass="entr" presetSubtype="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2000" fill="hold"/>
                                        <p:tgtEl>
                                          <p:spTgt spid="25"/>
                                        </p:tgtEl>
                                        <p:attrNameLst>
                                          <p:attrName>ppt_w</p:attrName>
                                        </p:attrNameLst>
                                      </p:cBhvr>
                                      <p:tavLst>
                                        <p:tav tm="0">
                                          <p:val>
                                            <p:fltVal val="0"/>
                                          </p:val>
                                        </p:tav>
                                        <p:tav tm="100000">
                                          <p:val>
                                            <p:strVal val="#ppt_w"/>
                                          </p:val>
                                        </p:tav>
                                      </p:tavLst>
                                    </p:anim>
                                    <p:anim calcmode="lin" valueType="num">
                                      <p:cBhvr>
                                        <p:cTn id="56" dur="2000" fill="hold"/>
                                        <p:tgtEl>
                                          <p:spTgt spid="25"/>
                                        </p:tgtEl>
                                        <p:attrNameLst>
                                          <p:attrName>ppt_h</p:attrName>
                                        </p:attrNameLst>
                                      </p:cBhvr>
                                      <p:tavLst>
                                        <p:tav tm="0">
                                          <p:val>
                                            <p:fltVal val="0"/>
                                          </p:val>
                                        </p:tav>
                                        <p:tav tm="100000">
                                          <p:val>
                                            <p:strVal val="#ppt_h"/>
                                          </p:val>
                                        </p:tav>
                                      </p:tavLst>
                                    </p:anim>
                                    <p:anim calcmode="lin" valueType="num">
                                      <p:cBhvr>
                                        <p:cTn id="57" dur="2000" fill="hold"/>
                                        <p:tgtEl>
                                          <p:spTgt spid="25"/>
                                        </p:tgtEl>
                                        <p:attrNameLst>
                                          <p:attrName>style.rotation</p:attrName>
                                        </p:attrNameLst>
                                      </p:cBhvr>
                                      <p:tavLst>
                                        <p:tav tm="0">
                                          <p:val>
                                            <p:fltVal val="90"/>
                                          </p:val>
                                        </p:tav>
                                        <p:tav tm="100000">
                                          <p:val>
                                            <p:fltVal val="0"/>
                                          </p:val>
                                        </p:tav>
                                      </p:tavLst>
                                    </p:anim>
                                    <p:animEffect transition="in" filter="fade">
                                      <p:cBhvr>
                                        <p:cTn id="58" dur="2000"/>
                                        <p:tgtEl>
                                          <p:spTgt spid="25"/>
                                        </p:tgtEl>
                                      </p:cBhvr>
                                    </p:animEffect>
                                  </p:childTnLst>
                                </p:cTn>
                              </p:par>
                            </p:childTnLst>
                          </p:cTn>
                        </p:par>
                        <p:par>
                          <p:cTn id="59" fill="hold">
                            <p:stCondLst>
                              <p:cond delay="16000"/>
                            </p:stCondLst>
                            <p:childTnLst>
                              <p:par>
                                <p:cTn id="60" presetID="31" presetClass="entr" presetSubtype="0"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2000" fill="hold"/>
                                        <p:tgtEl>
                                          <p:spTgt spid="27"/>
                                        </p:tgtEl>
                                        <p:attrNameLst>
                                          <p:attrName>ppt_w</p:attrName>
                                        </p:attrNameLst>
                                      </p:cBhvr>
                                      <p:tavLst>
                                        <p:tav tm="0">
                                          <p:val>
                                            <p:fltVal val="0"/>
                                          </p:val>
                                        </p:tav>
                                        <p:tav tm="100000">
                                          <p:val>
                                            <p:strVal val="#ppt_w"/>
                                          </p:val>
                                        </p:tav>
                                      </p:tavLst>
                                    </p:anim>
                                    <p:anim calcmode="lin" valueType="num">
                                      <p:cBhvr>
                                        <p:cTn id="63" dur="2000" fill="hold"/>
                                        <p:tgtEl>
                                          <p:spTgt spid="27"/>
                                        </p:tgtEl>
                                        <p:attrNameLst>
                                          <p:attrName>ppt_h</p:attrName>
                                        </p:attrNameLst>
                                      </p:cBhvr>
                                      <p:tavLst>
                                        <p:tav tm="0">
                                          <p:val>
                                            <p:fltVal val="0"/>
                                          </p:val>
                                        </p:tav>
                                        <p:tav tm="100000">
                                          <p:val>
                                            <p:strVal val="#ppt_h"/>
                                          </p:val>
                                        </p:tav>
                                      </p:tavLst>
                                    </p:anim>
                                    <p:anim calcmode="lin" valueType="num">
                                      <p:cBhvr>
                                        <p:cTn id="64" dur="2000" fill="hold"/>
                                        <p:tgtEl>
                                          <p:spTgt spid="27"/>
                                        </p:tgtEl>
                                        <p:attrNameLst>
                                          <p:attrName>style.rotation</p:attrName>
                                        </p:attrNameLst>
                                      </p:cBhvr>
                                      <p:tavLst>
                                        <p:tav tm="0">
                                          <p:val>
                                            <p:fltVal val="90"/>
                                          </p:val>
                                        </p:tav>
                                        <p:tav tm="100000">
                                          <p:val>
                                            <p:fltVal val="0"/>
                                          </p:val>
                                        </p:tav>
                                      </p:tavLst>
                                    </p:anim>
                                    <p:animEffect transition="in" filter="fade">
                                      <p:cBhvr>
                                        <p:cTn id="65"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bwMode="auto">
          <a:xfrm>
            <a:off x="539750" y="2500313"/>
            <a:ext cx="8135938" cy="2087562"/>
            <a:chOff x="539552" y="2499742"/>
            <a:chExt cx="8136904" cy="2088232"/>
          </a:xfrm>
        </p:grpSpPr>
        <p:sp>
          <p:nvSpPr>
            <p:cNvPr id="10" name="矩形 9"/>
            <p:cNvSpPr/>
            <p:nvPr/>
          </p:nvSpPr>
          <p:spPr>
            <a:xfrm>
              <a:off x="539552" y="2499742"/>
              <a:ext cx="8136904" cy="2088232"/>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sp>
          <p:nvSpPr>
            <p:cNvPr id="3" name="矩形 2"/>
            <p:cNvSpPr/>
            <p:nvPr/>
          </p:nvSpPr>
          <p:spPr>
            <a:xfrm>
              <a:off x="814223" y="2715711"/>
              <a:ext cx="7574861" cy="1643589"/>
            </a:xfrm>
            <a:prstGeom prst="rect">
              <a:avLst/>
            </a:prstGeom>
          </p:spPr>
          <p:txBody>
            <a:bodyPr>
              <a:spAutoFit/>
            </a:bodyPr>
            <a:lstStyle/>
            <a:p>
              <a:pPr defTabSz="914400" fontAlgn="auto">
                <a:lnSpc>
                  <a:spcPct val="120000"/>
                </a:lnSpc>
                <a:spcBef>
                  <a:spcPts val="0"/>
                </a:spcBef>
                <a:spcAft>
                  <a:spcPts val="0"/>
                </a:spcAft>
                <a:defRPr/>
              </a:pPr>
              <a:r>
                <a:rPr lang="zh-CN" altLang="en-US" sz="1400" dirty="0">
                  <a:solidFill>
                    <a:srgbClr val="9B0D13"/>
                  </a:solidFill>
                  <a:latin typeface="+mn-lt"/>
                  <a:ea typeface="+mn-ea"/>
                  <a:cs typeface="+mn-ea"/>
                  <a:sym typeface="+mn-lt"/>
                </a:rPr>
                <a:t>回顾过去的五年</a:t>
              </a:r>
              <a:r>
                <a:rPr lang="zh-CN" altLang="en-US" sz="1400" dirty="0">
                  <a:solidFill>
                    <a:srgbClr val="000000">
                      <a:lumMod val="85000"/>
                      <a:lumOff val="15000"/>
                    </a:srgbClr>
                  </a:solidFill>
                  <a:latin typeface="+mn-lt"/>
                  <a:ea typeface="+mn-ea"/>
                  <a:cs typeface="+mn-ea"/>
                  <a:sym typeface="+mn-lt"/>
                </a:rPr>
                <a:t>，在新时代党和国家事业极不平凡的发展进程中，</a:t>
              </a:r>
              <a:r>
                <a:rPr lang="zh-CN" altLang="en-US" sz="1400" dirty="0">
                  <a:solidFill>
                    <a:srgbClr val="9B0D13"/>
                  </a:solidFill>
                  <a:latin typeface="+mn-lt"/>
                  <a:ea typeface="+mn-ea"/>
                  <a:cs typeface="+mn-ea"/>
                  <a:sym typeface="+mn-lt"/>
                </a:rPr>
                <a:t>共青团取得了可喜的成绩，实现了深刻的变革。</a:t>
              </a:r>
              <a:r>
                <a:rPr lang="zh-CN" altLang="en-US" sz="1400" dirty="0">
                  <a:solidFill>
                    <a:srgbClr val="000000">
                      <a:lumMod val="85000"/>
                      <a:lumOff val="15000"/>
                    </a:srgbClr>
                  </a:solidFill>
                  <a:latin typeface="+mn-lt"/>
                  <a:ea typeface="+mn-ea"/>
                  <a:cs typeface="+mn-ea"/>
                  <a:sym typeface="+mn-lt"/>
                </a:rPr>
                <a:t>团的政治建设得到根本性加强，政治站位切实提高，政治功能日益凸显，紧紧跟党走的行动更加自觉。团干部思想观念得到革命性锻造，深刻理解了团的时代方位、历史责任、工作价值，大大激发了跟上时代、跟上青年的忧患意识、使命意识，成长观和政绩观得到端正，“当青年官”的思想明显淡化，“做青年友”的自觉显著增强。共青团理想信念旗帜更加高扬、革命精神充分彰显，吸引力凝聚力影响力明显提升。</a:t>
              </a:r>
              <a:endParaRPr lang="zh-CN" altLang="en-US" sz="1400" dirty="0">
                <a:solidFill>
                  <a:srgbClr val="000000">
                    <a:lumMod val="85000"/>
                    <a:lumOff val="15000"/>
                  </a:srgbClr>
                </a:solidFill>
                <a:latin typeface="+mn-lt"/>
                <a:ea typeface="+mn-ea"/>
                <a:cs typeface="+mn-ea"/>
                <a:sym typeface="+mn-lt"/>
              </a:endParaRPr>
            </a:p>
          </p:txBody>
        </p:sp>
      </p:grpSp>
      <p:sp>
        <p:nvSpPr>
          <p:cNvPr id="5" name="矩形 4"/>
          <p:cNvSpPr/>
          <p:nvPr/>
        </p:nvSpPr>
        <p:spPr>
          <a:xfrm>
            <a:off x="539592" y="1457640"/>
            <a:ext cx="720000" cy="7200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2800" dirty="0">
                <a:solidFill>
                  <a:srgbClr val="FFFFFF"/>
                </a:solidFill>
                <a:cs typeface="+mn-ea"/>
                <a:sym typeface="+mn-lt"/>
              </a:rPr>
              <a:t>五</a:t>
            </a:r>
            <a:endParaRPr lang="zh-CN" altLang="en-US" sz="2800" dirty="0">
              <a:solidFill>
                <a:srgbClr val="FFFFFF"/>
              </a:solidFill>
              <a:cs typeface="+mn-ea"/>
              <a:sym typeface="+mn-lt"/>
            </a:endParaRPr>
          </a:p>
        </p:txBody>
      </p:sp>
      <p:sp>
        <p:nvSpPr>
          <p:cNvPr id="6" name="矩形 5"/>
          <p:cNvSpPr/>
          <p:nvPr/>
        </p:nvSpPr>
        <p:spPr>
          <a:xfrm>
            <a:off x="1331680" y="1457640"/>
            <a:ext cx="720000" cy="7200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2800" dirty="0">
                <a:solidFill>
                  <a:srgbClr val="FFFFFF"/>
                </a:solidFill>
                <a:cs typeface="+mn-ea"/>
                <a:sym typeface="+mn-lt"/>
              </a:rPr>
              <a:t>年</a:t>
            </a:r>
            <a:endParaRPr lang="zh-CN" altLang="en-US" sz="2800" dirty="0">
              <a:solidFill>
                <a:srgbClr val="FFFFFF"/>
              </a:solidFill>
              <a:cs typeface="+mn-ea"/>
              <a:sym typeface="+mn-lt"/>
            </a:endParaRPr>
          </a:p>
        </p:txBody>
      </p:sp>
      <p:sp>
        <p:nvSpPr>
          <p:cNvPr id="7" name="矩形 6"/>
          <p:cNvSpPr/>
          <p:nvPr/>
        </p:nvSpPr>
        <p:spPr>
          <a:xfrm>
            <a:off x="2123768" y="1457640"/>
            <a:ext cx="720000" cy="7200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2800" dirty="0">
                <a:solidFill>
                  <a:srgbClr val="FFFFFF"/>
                </a:solidFill>
                <a:cs typeface="+mn-ea"/>
                <a:sym typeface="+mn-lt"/>
              </a:rPr>
              <a:t>回</a:t>
            </a:r>
            <a:endParaRPr lang="zh-CN" altLang="en-US" sz="2800" dirty="0">
              <a:solidFill>
                <a:srgbClr val="FFFFFF"/>
              </a:solidFill>
              <a:cs typeface="+mn-ea"/>
              <a:sym typeface="+mn-lt"/>
            </a:endParaRPr>
          </a:p>
        </p:txBody>
      </p:sp>
      <p:sp>
        <p:nvSpPr>
          <p:cNvPr id="8" name="矩形 7"/>
          <p:cNvSpPr/>
          <p:nvPr/>
        </p:nvSpPr>
        <p:spPr>
          <a:xfrm>
            <a:off x="2947504" y="1457640"/>
            <a:ext cx="720000" cy="7200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2800" dirty="0">
                <a:solidFill>
                  <a:srgbClr val="FFFFFF"/>
                </a:solidFill>
                <a:cs typeface="+mn-ea"/>
                <a:sym typeface="+mn-lt"/>
              </a:rPr>
              <a:t>顾</a:t>
            </a:r>
            <a:endParaRPr lang="zh-CN" altLang="en-US" sz="2800" dirty="0">
              <a:solidFill>
                <a:srgbClr val="FFFFFF"/>
              </a:solidFill>
              <a:cs typeface="+mn-ea"/>
              <a:sym typeface="+mn-lt"/>
            </a:endParaRPr>
          </a:p>
        </p:txBody>
      </p:sp>
      <p:sp>
        <p:nvSpPr>
          <p:cNvPr id="9" name="文本框 8"/>
          <p:cNvSpPr txBox="1"/>
          <p:nvPr/>
        </p:nvSpPr>
        <p:spPr>
          <a:xfrm>
            <a:off x="5580063" y="1495425"/>
            <a:ext cx="2982912" cy="646113"/>
          </a:xfrm>
          <a:prstGeom prst="rect">
            <a:avLst/>
          </a:prstGeom>
          <a:noFill/>
        </p:spPr>
        <p:txBody>
          <a:bodyPr wrap="none">
            <a:spAutoFit/>
          </a:bodyPr>
          <a:lstStyle/>
          <a:p>
            <a:pPr defTabSz="914400" fontAlgn="auto">
              <a:spcBef>
                <a:spcPts val="0"/>
              </a:spcBef>
              <a:spcAft>
                <a:spcPts val="0"/>
              </a:spcAft>
              <a:defRPr/>
            </a:pPr>
            <a:r>
              <a:rPr lang="zh-CN" altLang="en-US" sz="3600" dirty="0">
                <a:solidFill>
                  <a:srgbClr val="9B0D13"/>
                </a:solidFill>
                <a:latin typeface="+mn-lt"/>
                <a:ea typeface="+mn-ea"/>
                <a:cs typeface="+mn-ea"/>
                <a:sym typeface="+mn-lt"/>
              </a:rPr>
              <a:t>取得可喜成绩</a:t>
            </a:r>
            <a:endParaRPr lang="zh-CN" altLang="en-US" sz="3600" dirty="0">
              <a:solidFill>
                <a:srgbClr val="9B0D13"/>
              </a:solidFill>
              <a:latin typeface="+mn-lt"/>
              <a:ea typeface="+mn-ea"/>
              <a:cs typeface="+mn-ea"/>
              <a:sym typeface="+mn-lt"/>
            </a:endParaRPr>
          </a:p>
        </p:txBody>
      </p:sp>
      <p:sp>
        <p:nvSpPr>
          <p:cNvPr id="12" name="Rectangle 5"/>
          <p:cNvSpPr>
            <a:spLocks noChangeArrowheads="1"/>
          </p:cNvSpPr>
          <p:nvPr/>
        </p:nvSpPr>
        <p:spPr bwMode="auto">
          <a:xfrm>
            <a:off x="725488" y="115888"/>
            <a:ext cx="5083175"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共青团十八大报告解读</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 calcmode="lin" valueType="num">
                                      <p:cBhvr>
                                        <p:cTn id="15" dur="2000" fill="hold"/>
                                        <p:tgtEl>
                                          <p:spTgt spid="6"/>
                                        </p:tgtEl>
                                        <p:attrNameLst>
                                          <p:attrName>style.rotation</p:attrName>
                                        </p:attrNameLst>
                                      </p:cBhvr>
                                      <p:tavLst>
                                        <p:tav tm="0">
                                          <p:val>
                                            <p:fltVal val="90"/>
                                          </p:val>
                                        </p:tav>
                                        <p:tav tm="100000">
                                          <p:val>
                                            <p:fltVal val="0"/>
                                          </p:val>
                                        </p:tav>
                                      </p:tavLst>
                                    </p:anim>
                                    <p:animEffect transition="in" filter="fade">
                                      <p:cBhvr>
                                        <p:cTn id="16" dur="2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 calcmode="lin" valueType="num">
                                      <p:cBhvr>
                                        <p:cTn id="21" dur="2000" fill="hold"/>
                                        <p:tgtEl>
                                          <p:spTgt spid="7"/>
                                        </p:tgtEl>
                                        <p:attrNameLst>
                                          <p:attrName>style.rotation</p:attrName>
                                        </p:attrNameLst>
                                      </p:cBhvr>
                                      <p:tavLst>
                                        <p:tav tm="0">
                                          <p:val>
                                            <p:fltVal val="90"/>
                                          </p:val>
                                        </p:tav>
                                        <p:tav tm="100000">
                                          <p:val>
                                            <p:fltVal val="0"/>
                                          </p:val>
                                        </p:tav>
                                      </p:tavLst>
                                    </p:anim>
                                    <p:animEffect transition="in" filter="fade">
                                      <p:cBhvr>
                                        <p:cTn id="22" dur="2000"/>
                                        <p:tgtEl>
                                          <p:spTgt spid="7"/>
                                        </p:tgtEl>
                                      </p:cBhvr>
                                    </p:animEffect>
                                  </p:childTnLst>
                                </p:cTn>
                              </p:par>
                              <p:par>
                                <p:cTn id="23" presetID="3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2000" fill="hold"/>
                                        <p:tgtEl>
                                          <p:spTgt spid="8"/>
                                        </p:tgtEl>
                                        <p:attrNameLst>
                                          <p:attrName>ppt_w</p:attrName>
                                        </p:attrNameLst>
                                      </p:cBhvr>
                                      <p:tavLst>
                                        <p:tav tm="0">
                                          <p:val>
                                            <p:fltVal val="0"/>
                                          </p:val>
                                        </p:tav>
                                        <p:tav tm="100000">
                                          <p:val>
                                            <p:strVal val="#ppt_w"/>
                                          </p:val>
                                        </p:tav>
                                      </p:tavLst>
                                    </p:anim>
                                    <p:anim calcmode="lin" valueType="num">
                                      <p:cBhvr>
                                        <p:cTn id="26" dur="2000" fill="hold"/>
                                        <p:tgtEl>
                                          <p:spTgt spid="8"/>
                                        </p:tgtEl>
                                        <p:attrNameLst>
                                          <p:attrName>ppt_h</p:attrName>
                                        </p:attrNameLst>
                                      </p:cBhvr>
                                      <p:tavLst>
                                        <p:tav tm="0">
                                          <p:val>
                                            <p:fltVal val="0"/>
                                          </p:val>
                                        </p:tav>
                                        <p:tav tm="100000">
                                          <p:val>
                                            <p:strVal val="#ppt_h"/>
                                          </p:val>
                                        </p:tav>
                                      </p:tavLst>
                                    </p:anim>
                                    <p:anim calcmode="lin" valueType="num">
                                      <p:cBhvr>
                                        <p:cTn id="27" dur="2000" fill="hold"/>
                                        <p:tgtEl>
                                          <p:spTgt spid="8"/>
                                        </p:tgtEl>
                                        <p:attrNameLst>
                                          <p:attrName>style.rotation</p:attrName>
                                        </p:attrNameLst>
                                      </p:cBhvr>
                                      <p:tavLst>
                                        <p:tav tm="0">
                                          <p:val>
                                            <p:fltVal val="90"/>
                                          </p:val>
                                        </p:tav>
                                        <p:tav tm="100000">
                                          <p:val>
                                            <p:fltVal val="0"/>
                                          </p:val>
                                        </p:tav>
                                      </p:tavLst>
                                    </p:anim>
                                    <p:animEffect transition="in" filter="fade">
                                      <p:cBhvr>
                                        <p:cTn id="28" dur="2000"/>
                                        <p:tgtEl>
                                          <p:spTgt spid="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20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3000"/>
                                        <p:tgtEl>
                                          <p:spTgt spid="4"/>
                                        </p:tgtEl>
                                      </p:cBhvr>
                                    </p:animEffect>
                                    <p:anim calcmode="lin" valueType="num">
                                      <p:cBhvr>
                                        <p:cTn id="37" dur="3000" fill="hold"/>
                                        <p:tgtEl>
                                          <p:spTgt spid="4"/>
                                        </p:tgtEl>
                                        <p:attrNameLst>
                                          <p:attrName>ppt_x</p:attrName>
                                        </p:attrNameLst>
                                      </p:cBhvr>
                                      <p:tavLst>
                                        <p:tav tm="0">
                                          <p:val>
                                            <p:strVal val="#ppt_x"/>
                                          </p:val>
                                        </p:tav>
                                        <p:tav tm="100000">
                                          <p:val>
                                            <p:strVal val="#ppt_x"/>
                                          </p:val>
                                        </p:tav>
                                      </p:tavLst>
                                    </p:anim>
                                    <p:anim calcmode="lin" valueType="num">
                                      <p:cBhvr>
                                        <p:cTn id="38" dur="3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539750" y="2500313"/>
            <a:ext cx="8135938" cy="2087562"/>
            <a:chOff x="539552" y="2499742"/>
            <a:chExt cx="8136904" cy="2088232"/>
          </a:xfrm>
        </p:grpSpPr>
        <p:sp>
          <p:nvSpPr>
            <p:cNvPr id="5" name="矩形 4"/>
            <p:cNvSpPr/>
            <p:nvPr/>
          </p:nvSpPr>
          <p:spPr>
            <a:xfrm>
              <a:off x="539552" y="2499742"/>
              <a:ext cx="8136904" cy="2088232"/>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sp>
          <p:nvSpPr>
            <p:cNvPr id="4" name="矩形 3"/>
            <p:cNvSpPr/>
            <p:nvPr/>
          </p:nvSpPr>
          <p:spPr>
            <a:xfrm>
              <a:off x="755478" y="2593434"/>
              <a:ext cx="7705053" cy="1900848"/>
            </a:xfrm>
            <a:prstGeom prst="rect">
              <a:avLst/>
            </a:prstGeom>
          </p:spPr>
          <p:txBody>
            <a:bodyPr>
              <a:spAutoFit/>
            </a:bodyPr>
            <a:lstStyle/>
            <a:p>
              <a:pPr defTabSz="914400" fontAlgn="auto">
                <a:lnSpc>
                  <a:spcPct val="120000"/>
                </a:lnSpc>
                <a:spcBef>
                  <a:spcPts val="0"/>
                </a:spcBef>
                <a:spcAft>
                  <a:spcPts val="0"/>
                </a:spcAft>
                <a:defRPr/>
              </a:pPr>
              <a:r>
                <a:rPr lang="zh-CN" altLang="en-US" sz="1400" dirty="0">
                  <a:solidFill>
                    <a:srgbClr val="9B0D13"/>
                  </a:solidFill>
                  <a:latin typeface="+mn-lt"/>
                  <a:ea typeface="+mn-ea"/>
                  <a:cs typeface="+mn-ea"/>
                  <a:sym typeface="+mn-lt"/>
                </a:rPr>
                <a:t>回顾过去的五年，</a:t>
              </a:r>
              <a:r>
                <a:rPr lang="zh-CN" altLang="en-US" sz="1400" dirty="0">
                  <a:solidFill>
                    <a:srgbClr val="000000">
                      <a:lumMod val="85000"/>
                      <a:lumOff val="15000"/>
                    </a:srgbClr>
                  </a:solidFill>
                  <a:latin typeface="+mn-lt"/>
                  <a:ea typeface="+mn-ea"/>
                  <a:cs typeface="+mn-ea"/>
                  <a:sym typeface="+mn-lt"/>
                </a:rPr>
                <a:t>我们深刻认识到，共青团事业的蓬勃发展，</a:t>
              </a:r>
              <a:r>
                <a:rPr lang="zh-CN" altLang="en-US" sz="1400" dirty="0">
                  <a:solidFill>
                    <a:srgbClr val="9B0D13"/>
                  </a:solidFill>
                  <a:latin typeface="+mn-lt"/>
                  <a:ea typeface="+mn-ea"/>
                  <a:cs typeface="+mn-ea"/>
                  <a:sym typeface="+mn-lt"/>
                </a:rPr>
                <a:t>最根本就在于习近平新时代中国特色社会主义思想科学指引，在于以习近平同志为核心的党中央坚强领导。</a:t>
              </a:r>
              <a:r>
                <a:rPr lang="zh-CN" altLang="en-US" sz="1400" dirty="0">
                  <a:solidFill>
                    <a:srgbClr val="000000">
                      <a:lumMod val="85000"/>
                      <a:lumOff val="15000"/>
                    </a:srgbClr>
                  </a:solidFill>
                  <a:latin typeface="+mn-lt"/>
                  <a:ea typeface="+mn-ea"/>
                  <a:cs typeface="+mn-ea"/>
                  <a:sym typeface="+mn-lt"/>
                </a:rPr>
                <a:t>此时此刻我们不禁想起，习近平总书记在繁忙的治国理政中，总是把青少年健康成长放在心上，五四、六一总是和青少年在一起，为青少年和共青团工作指方向、把脉搏、教方法。在这里，我们向习近平总书记致以最崇高的敬意！向以习近平同志为核心的党中央致以青春的敬礼！同时，向长期以来关心支持青少年和共青团工作的各级党委和政府以及社会各界表示衷心的感谢，向在各条战线、各个岗位倾注心血和挥洒汗水的广大团员青年、团干部和青少年工作者致以诚挚的问候！</a:t>
              </a:r>
              <a:endParaRPr lang="zh-CN" altLang="en-US" sz="1400" dirty="0">
                <a:solidFill>
                  <a:srgbClr val="000000">
                    <a:lumMod val="85000"/>
                    <a:lumOff val="15000"/>
                  </a:srgbClr>
                </a:solidFill>
                <a:latin typeface="+mn-lt"/>
                <a:ea typeface="+mn-ea"/>
                <a:cs typeface="+mn-ea"/>
                <a:sym typeface="+mn-lt"/>
              </a:endParaRPr>
            </a:p>
          </p:txBody>
        </p:sp>
      </p:grpSp>
      <p:sp>
        <p:nvSpPr>
          <p:cNvPr id="11" name="矩形 10"/>
          <p:cNvSpPr/>
          <p:nvPr/>
        </p:nvSpPr>
        <p:spPr>
          <a:xfrm>
            <a:off x="539592" y="1457640"/>
            <a:ext cx="720000" cy="7200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2800" dirty="0">
                <a:solidFill>
                  <a:srgbClr val="FFFFFF"/>
                </a:solidFill>
                <a:cs typeface="+mn-ea"/>
                <a:sym typeface="+mn-lt"/>
              </a:rPr>
              <a:t>五</a:t>
            </a:r>
            <a:endParaRPr lang="zh-CN" altLang="en-US" sz="2800" dirty="0">
              <a:solidFill>
                <a:srgbClr val="FFFFFF"/>
              </a:solidFill>
              <a:cs typeface="+mn-ea"/>
              <a:sym typeface="+mn-lt"/>
            </a:endParaRPr>
          </a:p>
        </p:txBody>
      </p:sp>
      <p:sp>
        <p:nvSpPr>
          <p:cNvPr id="12" name="矩形 11"/>
          <p:cNvSpPr/>
          <p:nvPr/>
        </p:nvSpPr>
        <p:spPr>
          <a:xfrm>
            <a:off x="1331680" y="1457640"/>
            <a:ext cx="720000" cy="7200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2800" dirty="0">
                <a:solidFill>
                  <a:srgbClr val="FFFFFF"/>
                </a:solidFill>
                <a:cs typeface="+mn-ea"/>
                <a:sym typeface="+mn-lt"/>
              </a:rPr>
              <a:t>年</a:t>
            </a:r>
            <a:endParaRPr lang="zh-CN" altLang="en-US" sz="2800" dirty="0">
              <a:solidFill>
                <a:srgbClr val="FFFFFF"/>
              </a:solidFill>
              <a:cs typeface="+mn-ea"/>
              <a:sym typeface="+mn-lt"/>
            </a:endParaRPr>
          </a:p>
        </p:txBody>
      </p:sp>
      <p:sp>
        <p:nvSpPr>
          <p:cNvPr id="13" name="矩形 12"/>
          <p:cNvSpPr/>
          <p:nvPr/>
        </p:nvSpPr>
        <p:spPr>
          <a:xfrm>
            <a:off x="2123768" y="1457640"/>
            <a:ext cx="720000" cy="7200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2800" dirty="0">
                <a:solidFill>
                  <a:srgbClr val="FFFFFF"/>
                </a:solidFill>
                <a:cs typeface="+mn-ea"/>
                <a:sym typeface="+mn-lt"/>
              </a:rPr>
              <a:t>回</a:t>
            </a:r>
            <a:endParaRPr lang="zh-CN" altLang="en-US" sz="2800" dirty="0">
              <a:solidFill>
                <a:srgbClr val="FFFFFF"/>
              </a:solidFill>
              <a:cs typeface="+mn-ea"/>
              <a:sym typeface="+mn-lt"/>
            </a:endParaRPr>
          </a:p>
        </p:txBody>
      </p:sp>
      <p:sp>
        <p:nvSpPr>
          <p:cNvPr id="14" name="矩形 13"/>
          <p:cNvSpPr/>
          <p:nvPr/>
        </p:nvSpPr>
        <p:spPr>
          <a:xfrm>
            <a:off x="2947504" y="1457640"/>
            <a:ext cx="720000" cy="7200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2800" dirty="0">
                <a:solidFill>
                  <a:srgbClr val="FFFFFF"/>
                </a:solidFill>
                <a:cs typeface="+mn-ea"/>
                <a:sym typeface="+mn-lt"/>
              </a:rPr>
              <a:t>顾</a:t>
            </a:r>
            <a:endParaRPr lang="zh-CN" altLang="en-US" sz="2800" dirty="0">
              <a:solidFill>
                <a:srgbClr val="FFFFFF"/>
              </a:solidFill>
              <a:cs typeface="+mn-ea"/>
              <a:sym typeface="+mn-lt"/>
            </a:endParaRPr>
          </a:p>
        </p:txBody>
      </p:sp>
      <p:sp>
        <p:nvSpPr>
          <p:cNvPr id="15" name="文本框 14"/>
          <p:cNvSpPr txBox="1"/>
          <p:nvPr/>
        </p:nvSpPr>
        <p:spPr>
          <a:xfrm>
            <a:off x="5226050" y="1484313"/>
            <a:ext cx="3382963" cy="646112"/>
          </a:xfrm>
          <a:prstGeom prst="rect">
            <a:avLst/>
          </a:prstGeom>
          <a:noFill/>
        </p:spPr>
        <p:txBody>
          <a:bodyPr wrap="none">
            <a:spAutoFit/>
          </a:bodyPr>
          <a:lstStyle/>
          <a:p>
            <a:pPr defTabSz="914400" fontAlgn="auto">
              <a:spcBef>
                <a:spcPts val="0"/>
              </a:spcBef>
              <a:spcAft>
                <a:spcPts val="0"/>
              </a:spcAft>
              <a:defRPr/>
            </a:pPr>
            <a:r>
              <a:rPr lang="zh-CN" altLang="en-US" sz="3600" dirty="0">
                <a:solidFill>
                  <a:srgbClr val="9B0D13"/>
                </a:solidFill>
                <a:latin typeface="+mn-lt"/>
                <a:ea typeface="+mn-ea"/>
                <a:cs typeface="+mn-ea"/>
                <a:sym typeface="+mn-lt"/>
              </a:rPr>
              <a:t>我们深刻认识到</a:t>
            </a:r>
            <a:endParaRPr lang="zh-CN" altLang="en-US" sz="3600" dirty="0">
              <a:solidFill>
                <a:srgbClr val="9B0D13"/>
              </a:solidFill>
              <a:latin typeface="+mn-lt"/>
              <a:ea typeface="+mn-ea"/>
              <a:cs typeface="+mn-ea"/>
              <a:sym typeface="+mn-lt"/>
            </a:endParaRPr>
          </a:p>
        </p:txBody>
      </p:sp>
      <p:sp>
        <p:nvSpPr>
          <p:cNvPr id="17" name="Rectangle 5"/>
          <p:cNvSpPr>
            <a:spLocks noChangeArrowheads="1"/>
          </p:cNvSpPr>
          <p:nvPr/>
        </p:nvSpPr>
        <p:spPr bwMode="auto">
          <a:xfrm>
            <a:off x="725488" y="115888"/>
            <a:ext cx="5083175"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共青团十八大报告解读</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 calcmode="lin" valueType="num">
                                      <p:cBhvr>
                                        <p:cTn id="9" dur="2000" fill="hold"/>
                                        <p:tgtEl>
                                          <p:spTgt spid="11"/>
                                        </p:tgtEl>
                                        <p:attrNameLst>
                                          <p:attrName>style.rotation</p:attrName>
                                        </p:attrNameLst>
                                      </p:cBhvr>
                                      <p:tavLst>
                                        <p:tav tm="0">
                                          <p:val>
                                            <p:fltVal val="90"/>
                                          </p:val>
                                        </p:tav>
                                        <p:tav tm="100000">
                                          <p:val>
                                            <p:fltVal val="0"/>
                                          </p:val>
                                        </p:tav>
                                      </p:tavLst>
                                    </p:anim>
                                    <p:animEffect transition="in" filter="fade">
                                      <p:cBhvr>
                                        <p:cTn id="10" dur="2000"/>
                                        <p:tgtEl>
                                          <p:spTgt spid="11"/>
                                        </p:tgtEl>
                                      </p:cBhvr>
                                    </p:animEffect>
                                  </p:childTnLst>
                                </p:cTn>
                              </p:par>
                              <p:par>
                                <p:cTn id="11" presetID="3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2000" fill="hold"/>
                                        <p:tgtEl>
                                          <p:spTgt spid="12"/>
                                        </p:tgtEl>
                                        <p:attrNameLst>
                                          <p:attrName>ppt_w</p:attrName>
                                        </p:attrNameLst>
                                      </p:cBhvr>
                                      <p:tavLst>
                                        <p:tav tm="0">
                                          <p:val>
                                            <p:fltVal val="0"/>
                                          </p:val>
                                        </p:tav>
                                        <p:tav tm="100000">
                                          <p:val>
                                            <p:strVal val="#ppt_w"/>
                                          </p:val>
                                        </p:tav>
                                      </p:tavLst>
                                    </p:anim>
                                    <p:anim calcmode="lin" valueType="num">
                                      <p:cBhvr>
                                        <p:cTn id="14" dur="2000" fill="hold"/>
                                        <p:tgtEl>
                                          <p:spTgt spid="12"/>
                                        </p:tgtEl>
                                        <p:attrNameLst>
                                          <p:attrName>ppt_h</p:attrName>
                                        </p:attrNameLst>
                                      </p:cBhvr>
                                      <p:tavLst>
                                        <p:tav tm="0">
                                          <p:val>
                                            <p:fltVal val="0"/>
                                          </p:val>
                                        </p:tav>
                                        <p:tav tm="100000">
                                          <p:val>
                                            <p:strVal val="#ppt_h"/>
                                          </p:val>
                                        </p:tav>
                                      </p:tavLst>
                                    </p:anim>
                                    <p:anim calcmode="lin" valueType="num">
                                      <p:cBhvr>
                                        <p:cTn id="15" dur="2000" fill="hold"/>
                                        <p:tgtEl>
                                          <p:spTgt spid="12"/>
                                        </p:tgtEl>
                                        <p:attrNameLst>
                                          <p:attrName>style.rotation</p:attrName>
                                        </p:attrNameLst>
                                      </p:cBhvr>
                                      <p:tavLst>
                                        <p:tav tm="0">
                                          <p:val>
                                            <p:fltVal val="90"/>
                                          </p:val>
                                        </p:tav>
                                        <p:tav tm="100000">
                                          <p:val>
                                            <p:fltVal val="0"/>
                                          </p:val>
                                        </p:tav>
                                      </p:tavLst>
                                    </p:anim>
                                    <p:animEffect transition="in" filter="fade">
                                      <p:cBhvr>
                                        <p:cTn id="16" dur="2000"/>
                                        <p:tgtEl>
                                          <p:spTgt spid="12"/>
                                        </p:tgtEl>
                                      </p:cBhvr>
                                    </p:animEffect>
                                  </p:childTnLst>
                                </p:cTn>
                              </p:par>
                              <p:par>
                                <p:cTn id="17" presetID="3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2000" fill="hold"/>
                                        <p:tgtEl>
                                          <p:spTgt spid="13"/>
                                        </p:tgtEl>
                                        <p:attrNameLst>
                                          <p:attrName>ppt_w</p:attrName>
                                        </p:attrNameLst>
                                      </p:cBhvr>
                                      <p:tavLst>
                                        <p:tav tm="0">
                                          <p:val>
                                            <p:fltVal val="0"/>
                                          </p:val>
                                        </p:tav>
                                        <p:tav tm="100000">
                                          <p:val>
                                            <p:strVal val="#ppt_w"/>
                                          </p:val>
                                        </p:tav>
                                      </p:tavLst>
                                    </p:anim>
                                    <p:anim calcmode="lin" valueType="num">
                                      <p:cBhvr>
                                        <p:cTn id="20" dur="2000" fill="hold"/>
                                        <p:tgtEl>
                                          <p:spTgt spid="13"/>
                                        </p:tgtEl>
                                        <p:attrNameLst>
                                          <p:attrName>ppt_h</p:attrName>
                                        </p:attrNameLst>
                                      </p:cBhvr>
                                      <p:tavLst>
                                        <p:tav tm="0">
                                          <p:val>
                                            <p:fltVal val="0"/>
                                          </p:val>
                                        </p:tav>
                                        <p:tav tm="100000">
                                          <p:val>
                                            <p:strVal val="#ppt_h"/>
                                          </p:val>
                                        </p:tav>
                                      </p:tavLst>
                                    </p:anim>
                                    <p:anim calcmode="lin" valueType="num">
                                      <p:cBhvr>
                                        <p:cTn id="21" dur="2000" fill="hold"/>
                                        <p:tgtEl>
                                          <p:spTgt spid="13"/>
                                        </p:tgtEl>
                                        <p:attrNameLst>
                                          <p:attrName>style.rotation</p:attrName>
                                        </p:attrNameLst>
                                      </p:cBhvr>
                                      <p:tavLst>
                                        <p:tav tm="0">
                                          <p:val>
                                            <p:fltVal val="90"/>
                                          </p:val>
                                        </p:tav>
                                        <p:tav tm="100000">
                                          <p:val>
                                            <p:fltVal val="0"/>
                                          </p:val>
                                        </p:tav>
                                      </p:tavLst>
                                    </p:anim>
                                    <p:animEffect transition="in" filter="fade">
                                      <p:cBhvr>
                                        <p:cTn id="22" dur="2000"/>
                                        <p:tgtEl>
                                          <p:spTgt spid="13"/>
                                        </p:tgtEl>
                                      </p:cBhvr>
                                    </p:animEffect>
                                  </p:childTnLst>
                                </p:cTn>
                              </p:par>
                              <p:par>
                                <p:cTn id="23" presetID="3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2000" fill="hold"/>
                                        <p:tgtEl>
                                          <p:spTgt spid="14"/>
                                        </p:tgtEl>
                                        <p:attrNameLst>
                                          <p:attrName>ppt_w</p:attrName>
                                        </p:attrNameLst>
                                      </p:cBhvr>
                                      <p:tavLst>
                                        <p:tav tm="0">
                                          <p:val>
                                            <p:fltVal val="0"/>
                                          </p:val>
                                        </p:tav>
                                        <p:tav tm="100000">
                                          <p:val>
                                            <p:strVal val="#ppt_w"/>
                                          </p:val>
                                        </p:tav>
                                      </p:tavLst>
                                    </p:anim>
                                    <p:anim calcmode="lin" valueType="num">
                                      <p:cBhvr>
                                        <p:cTn id="26" dur="2000" fill="hold"/>
                                        <p:tgtEl>
                                          <p:spTgt spid="14"/>
                                        </p:tgtEl>
                                        <p:attrNameLst>
                                          <p:attrName>ppt_h</p:attrName>
                                        </p:attrNameLst>
                                      </p:cBhvr>
                                      <p:tavLst>
                                        <p:tav tm="0">
                                          <p:val>
                                            <p:fltVal val="0"/>
                                          </p:val>
                                        </p:tav>
                                        <p:tav tm="100000">
                                          <p:val>
                                            <p:strVal val="#ppt_h"/>
                                          </p:val>
                                        </p:tav>
                                      </p:tavLst>
                                    </p:anim>
                                    <p:anim calcmode="lin" valueType="num">
                                      <p:cBhvr>
                                        <p:cTn id="27" dur="2000" fill="hold"/>
                                        <p:tgtEl>
                                          <p:spTgt spid="14"/>
                                        </p:tgtEl>
                                        <p:attrNameLst>
                                          <p:attrName>style.rotation</p:attrName>
                                        </p:attrNameLst>
                                      </p:cBhvr>
                                      <p:tavLst>
                                        <p:tav tm="0">
                                          <p:val>
                                            <p:fltVal val="90"/>
                                          </p:val>
                                        </p:tav>
                                        <p:tav tm="100000">
                                          <p:val>
                                            <p:fltVal val="0"/>
                                          </p:val>
                                        </p:tav>
                                      </p:tavLst>
                                    </p:anim>
                                    <p:animEffect transition="in" filter="fade">
                                      <p:cBhvr>
                                        <p:cTn id="28" dur="2000"/>
                                        <p:tgtEl>
                                          <p:spTgt spid="14"/>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circle(in)">
                                      <p:cBhvr>
                                        <p:cTn id="3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bwMode="auto">
          <a:xfrm>
            <a:off x="539750" y="2500313"/>
            <a:ext cx="8135938" cy="2087562"/>
            <a:chOff x="539552" y="2499742"/>
            <a:chExt cx="8136904" cy="2088232"/>
          </a:xfrm>
        </p:grpSpPr>
        <p:sp>
          <p:nvSpPr>
            <p:cNvPr id="4" name="矩形 3"/>
            <p:cNvSpPr/>
            <p:nvPr/>
          </p:nvSpPr>
          <p:spPr>
            <a:xfrm>
              <a:off x="539552" y="2499742"/>
              <a:ext cx="8136904" cy="2088232"/>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sp>
          <p:nvSpPr>
            <p:cNvPr id="3" name="矩形 2"/>
            <p:cNvSpPr/>
            <p:nvPr/>
          </p:nvSpPr>
          <p:spPr>
            <a:xfrm>
              <a:off x="826924" y="2715711"/>
              <a:ext cx="7633606" cy="1643589"/>
            </a:xfrm>
            <a:prstGeom prst="rect">
              <a:avLst/>
            </a:prstGeom>
          </p:spPr>
          <p:txBody>
            <a:bodyPr>
              <a:spAutoFit/>
            </a:bodyPr>
            <a:lstStyle/>
            <a:p>
              <a:pPr defTabSz="914400" fontAlgn="auto">
                <a:lnSpc>
                  <a:spcPct val="120000"/>
                </a:lnSpc>
                <a:spcBef>
                  <a:spcPts val="0"/>
                </a:spcBef>
                <a:spcAft>
                  <a:spcPts val="0"/>
                </a:spcAft>
                <a:defRPr/>
              </a:pPr>
              <a:r>
                <a:rPr lang="zh-CN" altLang="en-US" sz="1200" dirty="0">
                  <a:solidFill>
                    <a:srgbClr val="9B0D13"/>
                  </a:solidFill>
                  <a:latin typeface="+mn-lt"/>
                  <a:ea typeface="+mn-ea"/>
                  <a:cs typeface="+mn-ea"/>
                  <a:sym typeface="+mn-lt"/>
                </a:rPr>
                <a:t>在看到成绩的同时，我们清醒认识到，</a:t>
              </a:r>
              <a:r>
                <a:rPr lang="zh-CN" altLang="en-US" sz="1200" dirty="0">
                  <a:solidFill>
                    <a:srgbClr val="000000">
                      <a:lumMod val="85000"/>
                      <a:lumOff val="15000"/>
                    </a:srgbClr>
                  </a:solidFill>
                  <a:latin typeface="+mn-lt"/>
                  <a:ea typeface="+mn-ea"/>
                  <a:cs typeface="+mn-ea"/>
                  <a:sym typeface="+mn-lt"/>
                </a:rPr>
                <a:t>团的工作和建设还有许多与新时代要求不相适应的地方。共青团改革取得的成果还只是初步的、阶段性的，不少举措还没有落到基层，改革中遇到的许多新问题仍有待破解，工作理念、工作方式、工作作风等方面的路径依赖依然比较普遍，“机关化、行政化、贵族化、娱乐化”问题的思想根子还有待进一步清除。全团抓主责主业的自觉性还不够，思想引导的吸引力感染力尚需持续加强。青年建功的品牌内涵还需不断深化拓展。服务青年的能力、水平和实效还有待提升。团的组织和工作有效覆盖还有许多空白，基层基础薄弱问题没有得到根本解决。从严治团离全面从严治党的要求还有较大差距。这些问题，必须下大决心、花大气力解决。</a:t>
              </a:r>
              <a:endParaRPr lang="zh-CN" altLang="en-US" sz="1200" dirty="0">
                <a:solidFill>
                  <a:srgbClr val="000000">
                    <a:lumMod val="85000"/>
                    <a:lumOff val="15000"/>
                  </a:srgbClr>
                </a:solidFill>
                <a:latin typeface="+mn-lt"/>
                <a:ea typeface="+mn-ea"/>
                <a:cs typeface="+mn-ea"/>
                <a:sym typeface="+mn-lt"/>
              </a:endParaRPr>
            </a:p>
          </p:txBody>
        </p:sp>
      </p:grpSp>
      <p:sp>
        <p:nvSpPr>
          <p:cNvPr id="11" name="矩形 10"/>
          <p:cNvSpPr/>
          <p:nvPr/>
        </p:nvSpPr>
        <p:spPr>
          <a:xfrm>
            <a:off x="539592" y="1457640"/>
            <a:ext cx="720000" cy="7200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2800" dirty="0">
                <a:solidFill>
                  <a:srgbClr val="FFFFFF"/>
                </a:solidFill>
                <a:cs typeface="+mn-ea"/>
                <a:sym typeface="+mn-lt"/>
              </a:rPr>
              <a:t>五</a:t>
            </a:r>
            <a:endParaRPr lang="zh-CN" altLang="en-US" sz="2800" dirty="0">
              <a:solidFill>
                <a:srgbClr val="FFFFFF"/>
              </a:solidFill>
              <a:cs typeface="+mn-ea"/>
              <a:sym typeface="+mn-lt"/>
            </a:endParaRPr>
          </a:p>
        </p:txBody>
      </p:sp>
      <p:sp>
        <p:nvSpPr>
          <p:cNvPr id="12" name="矩形 11"/>
          <p:cNvSpPr/>
          <p:nvPr/>
        </p:nvSpPr>
        <p:spPr>
          <a:xfrm>
            <a:off x="1331680" y="1457640"/>
            <a:ext cx="720000" cy="7200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2800" dirty="0">
                <a:solidFill>
                  <a:srgbClr val="FFFFFF"/>
                </a:solidFill>
                <a:cs typeface="+mn-ea"/>
                <a:sym typeface="+mn-lt"/>
              </a:rPr>
              <a:t>年</a:t>
            </a:r>
            <a:endParaRPr lang="zh-CN" altLang="en-US" sz="2800" dirty="0">
              <a:solidFill>
                <a:srgbClr val="FFFFFF"/>
              </a:solidFill>
              <a:cs typeface="+mn-ea"/>
              <a:sym typeface="+mn-lt"/>
            </a:endParaRPr>
          </a:p>
        </p:txBody>
      </p:sp>
      <p:sp>
        <p:nvSpPr>
          <p:cNvPr id="13" name="矩形 12"/>
          <p:cNvSpPr/>
          <p:nvPr/>
        </p:nvSpPr>
        <p:spPr>
          <a:xfrm>
            <a:off x="2123768" y="1457640"/>
            <a:ext cx="720000" cy="7200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2800" dirty="0">
                <a:solidFill>
                  <a:srgbClr val="FFFFFF"/>
                </a:solidFill>
                <a:cs typeface="+mn-ea"/>
                <a:sym typeface="+mn-lt"/>
              </a:rPr>
              <a:t>回</a:t>
            </a:r>
            <a:endParaRPr lang="zh-CN" altLang="en-US" sz="2800" dirty="0">
              <a:solidFill>
                <a:srgbClr val="FFFFFF"/>
              </a:solidFill>
              <a:cs typeface="+mn-ea"/>
              <a:sym typeface="+mn-lt"/>
            </a:endParaRPr>
          </a:p>
        </p:txBody>
      </p:sp>
      <p:sp>
        <p:nvSpPr>
          <p:cNvPr id="14" name="矩形 13"/>
          <p:cNvSpPr/>
          <p:nvPr/>
        </p:nvSpPr>
        <p:spPr>
          <a:xfrm>
            <a:off x="2947504" y="1457640"/>
            <a:ext cx="720000" cy="7200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2800" dirty="0">
                <a:solidFill>
                  <a:srgbClr val="FFFFFF"/>
                </a:solidFill>
                <a:cs typeface="+mn-ea"/>
                <a:sym typeface="+mn-lt"/>
              </a:rPr>
              <a:t>顾</a:t>
            </a:r>
            <a:endParaRPr lang="zh-CN" altLang="en-US" sz="2800" dirty="0">
              <a:solidFill>
                <a:srgbClr val="FFFFFF"/>
              </a:solidFill>
              <a:cs typeface="+mn-ea"/>
              <a:sym typeface="+mn-lt"/>
            </a:endParaRPr>
          </a:p>
        </p:txBody>
      </p:sp>
      <p:sp>
        <p:nvSpPr>
          <p:cNvPr id="15" name="文本框 14"/>
          <p:cNvSpPr txBox="1"/>
          <p:nvPr/>
        </p:nvSpPr>
        <p:spPr>
          <a:xfrm>
            <a:off x="4643438" y="1495425"/>
            <a:ext cx="4032250" cy="644525"/>
          </a:xfrm>
          <a:prstGeom prst="rect">
            <a:avLst/>
          </a:prstGeom>
          <a:noFill/>
        </p:spPr>
        <p:txBody>
          <a:bodyPr>
            <a:spAutoFit/>
          </a:bodyPr>
          <a:lstStyle/>
          <a:p>
            <a:pPr defTabSz="914400" fontAlgn="auto">
              <a:spcBef>
                <a:spcPts val="0"/>
              </a:spcBef>
              <a:spcAft>
                <a:spcPts val="0"/>
              </a:spcAft>
              <a:defRPr/>
            </a:pPr>
            <a:r>
              <a:rPr lang="en-US" altLang="zh-CN" sz="3600" dirty="0">
                <a:solidFill>
                  <a:srgbClr val="9B0D13"/>
                </a:solidFill>
                <a:latin typeface="+mn-lt"/>
                <a:ea typeface="+mn-ea"/>
                <a:cs typeface="+mn-ea"/>
                <a:sym typeface="+mn-lt"/>
              </a:rPr>
              <a:t>  </a:t>
            </a:r>
            <a:r>
              <a:rPr lang="zh-CN" altLang="en-US" sz="3600" dirty="0">
                <a:solidFill>
                  <a:srgbClr val="9B0D13"/>
                </a:solidFill>
                <a:latin typeface="+mn-lt"/>
                <a:ea typeface="+mn-ea"/>
                <a:cs typeface="+mn-ea"/>
                <a:sym typeface="+mn-lt"/>
              </a:rPr>
              <a:t>我们清醒认识到</a:t>
            </a:r>
            <a:endParaRPr lang="zh-CN" altLang="en-US" sz="3600" dirty="0">
              <a:solidFill>
                <a:srgbClr val="9B0D13"/>
              </a:solidFill>
              <a:latin typeface="+mn-lt"/>
              <a:ea typeface="+mn-ea"/>
              <a:cs typeface="+mn-ea"/>
              <a:sym typeface="+mn-lt"/>
            </a:endParaRPr>
          </a:p>
        </p:txBody>
      </p:sp>
      <p:sp>
        <p:nvSpPr>
          <p:cNvPr id="16" name="Rectangle 5"/>
          <p:cNvSpPr>
            <a:spLocks noChangeArrowheads="1"/>
          </p:cNvSpPr>
          <p:nvPr/>
        </p:nvSpPr>
        <p:spPr bwMode="auto">
          <a:xfrm>
            <a:off x="725488" y="115888"/>
            <a:ext cx="5083175"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共青团十八大报告解读</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 calcmode="lin" valueType="num">
                                      <p:cBhvr>
                                        <p:cTn id="9" dur="2000" fill="hold"/>
                                        <p:tgtEl>
                                          <p:spTgt spid="11"/>
                                        </p:tgtEl>
                                        <p:attrNameLst>
                                          <p:attrName>style.rotation</p:attrName>
                                        </p:attrNameLst>
                                      </p:cBhvr>
                                      <p:tavLst>
                                        <p:tav tm="0">
                                          <p:val>
                                            <p:fltVal val="90"/>
                                          </p:val>
                                        </p:tav>
                                        <p:tav tm="100000">
                                          <p:val>
                                            <p:fltVal val="0"/>
                                          </p:val>
                                        </p:tav>
                                      </p:tavLst>
                                    </p:anim>
                                    <p:animEffect transition="in" filter="fade">
                                      <p:cBhvr>
                                        <p:cTn id="10" dur="2000"/>
                                        <p:tgtEl>
                                          <p:spTgt spid="11"/>
                                        </p:tgtEl>
                                      </p:cBhvr>
                                    </p:animEffect>
                                  </p:childTnLst>
                                </p:cTn>
                              </p:par>
                              <p:par>
                                <p:cTn id="11" presetID="3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2000" fill="hold"/>
                                        <p:tgtEl>
                                          <p:spTgt spid="12"/>
                                        </p:tgtEl>
                                        <p:attrNameLst>
                                          <p:attrName>ppt_w</p:attrName>
                                        </p:attrNameLst>
                                      </p:cBhvr>
                                      <p:tavLst>
                                        <p:tav tm="0">
                                          <p:val>
                                            <p:fltVal val="0"/>
                                          </p:val>
                                        </p:tav>
                                        <p:tav tm="100000">
                                          <p:val>
                                            <p:strVal val="#ppt_w"/>
                                          </p:val>
                                        </p:tav>
                                      </p:tavLst>
                                    </p:anim>
                                    <p:anim calcmode="lin" valueType="num">
                                      <p:cBhvr>
                                        <p:cTn id="14" dur="2000" fill="hold"/>
                                        <p:tgtEl>
                                          <p:spTgt spid="12"/>
                                        </p:tgtEl>
                                        <p:attrNameLst>
                                          <p:attrName>ppt_h</p:attrName>
                                        </p:attrNameLst>
                                      </p:cBhvr>
                                      <p:tavLst>
                                        <p:tav tm="0">
                                          <p:val>
                                            <p:fltVal val="0"/>
                                          </p:val>
                                        </p:tav>
                                        <p:tav tm="100000">
                                          <p:val>
                                            <p:strVal val="#ppt_h"/>
                                          </p:val>
                                        </p:tav>
                                      </p:tavLst>
                                    </p:anim>
                                    <p:anim calcmode="lin" valueType="num">
                                      <p:cBhvr>
                                        <p:cTn id="15" dur="2000" fill="hold"/>
                                        <p:tgtEl>
                                          <p:spTgt spid="12"/>
                                        </p:tgtEl>
                                        <p:attrNameLst>
                                          <p:attrName>style.rotation</p:attrName>
                                        </p:attrNameLst>
                                      </p:cBhvr>
                                      <p:tavLst>
                                        <p:tav tm="0">
                                          <p:val>
                                            <p:fltVal val="90"/>
                                          </p:val>
                                        </p:tav>
                                        <p:tav tm="100000">
                                          <p:val>
                                            <p:fltVal val="0"/>
                                          </p:val>
                                        </p:tav>
                                      </p:tavLst>
                                    </p:anim>
                                    <p:animEffect transition="in" filter="fade">
                                      <p:cBhvr>
                                        <p:cTn id="16" dur="2000"/>
                                        <p:tgtEl>
                                          <p:spTgt spid="12"/>
                                        </p:tgtEl>
                                      </p:cBhvr>
                                    </p:animEffect>
                                  </p:childTnLst>
                                </p:cTn>
                              </p:par>
                              <p:par>
                                <p:cTn id="17" presetID="3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2000" fill="hold"/>
                                        <p:tgtEl>
                                          <p:spTgt spid="13"/>
                                        </p:tgtEl>
                                        <p:attrNameLst>
                                          <p:attrName>ppt_w</p:attrName>
                                        </p:attrNameLst>
                                      </p:cBhvr>
                                      <p:tavLst>
                                        <p:tav tm="0">
                                          <p:val>
                                            <p:fltVal val="0"/>
                                          </p:val>
                                        </p:tav>
                                        <p:tav tm="100000">
                                          <p:val>
                                            <p:strVal val="#ppt_w"/>
                                          </p:val>
                                        </p:tav>
                                      </p:tavLst>
                                    </p:anim>
                                    <p:anim calcmode="lin" valueType="num">
                                      <p:cBhvr>
                                        <p:cTn id="20" dur="2000" fill="hold"/>
                                        <p:tgtEl>
                                          <p:spTgt spid="13"/>
                                        </p:tgtEl>
                                        <p:attrNameLst>
                                          <p:attrName>ppt_h</p:attrName>
                                        </p:attrNameLst>
                                      </p:cBhvr>
                                      <p:tavLst>
                                        <p:tav tm="0">
                                          <p:val>
                                            <p:fltVal val="0"/>
                                          </p:val>
                                        </p:tav>
                                        <p:tav tm="100000">
                                          <p:val>
                                            <p:strVal val="#ppt_h"/>
                                          </p:val>
                                        </p:tav>
                                      </p:tavLst>
                                    </p:anim>
                                    <p:anim calcmode="lin" valueType="num">
                                      <p:cBhvr>
                                        <p:cTn id="21" dur="2000" fill="hold"/>
                                        <p:tgtEl>
                                          <p:spTgt spid="13"/>
                                        </p:tgtEl>
                                        <p:attrNameLst>
                                          <p:attrName>style.rotation</p:attrName>
                                        </p:attrNameLst>
                                      </p:cBhvr>
                                      <p:tavLst>
                                        <p:tav tm="0">
                                          <p:val>
                                            <p:fltVal val="90"/>
                                          </p:val>
                                        </p:tav>
                                        <p:tav tm="100000">
                                          <p:val>
                                            <p:fltVal val="0"/>
                                          </p:val>
                                        </p:tav>
                                      </p:tavLst>
                                    </p:anim>
                                    <p:animEffect transition="in" filter="fade">
                                      <p:cBhvr>
                                        <p:cTn id="22" dur="2000"/>
                                        <p:tgtEl>
                                          <p:spTgt spid="13"/>
                                        </p:tgtEl>
                                      </p:cBhvr>
                                    </p:animEffect>
                                  </p:childTnLst>
                                </p:cTn>
                              </p:par>
                              <p:par>
                                <p:cTn id="23" presetID="3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2000" fill="hold"/>
                                        <p:tgtEl>
                                          <p:spTgt spid="14"/>
                                        </p:tgtEl>
                                        <p:attrNameLst>
                                          <p:attrName>ppt_w</p:attrName>
                                        </p:attrNameLst>
                                      </p:cBhvr>
                                      <p:tavLst>
                                        <p:tav tm="0">
                                          <p:val>
                                            <p:fltVal val="0"/>
                                          </p:val>
                                        </p:tav>
                                        <p:tav tm="100000">
                                          <p:val>
                                            <p:strVal val="#ppt_w"/>
                                          </p:val>
                                        </p:tav>
                                      </p:tavLst>
                                    </p:anim>
                                    <p:anim calcmode="lin" valueType="num">
                                      <p:cBhvr>
                                        <p:cTn id="26" dur="2000" fill="hold"/>
                                        <p:tgtEl>
                                          <p:spTgt spid="14"/>
                                        </p:tgtEl>
                                        <p:attrNameLst>
                                          <p:attrName>ppt_h</p:attrName>
                                        </p:attrNameLst>
                                      </p:cBhvr>
                                      <p:tavLst>
                                        <p:tav tm="0">
                                          <p:val>
                                            <p:fltVal val="0"/>
                                          </p:val>
                                        </p:tav>
                                        <p:tav tm="100000">
                                          <p:val>
                                            <p:strVal val="#ppt_h"/>
                                          </p:val>
                                        </p:tav>
                                      </p:tavLst>
                                    </p:anim>
                                    <p:anim calcmode="lin" valueType="num">
                                      <p:cBhvr>
                                        <p:cTn id="27" dur="2000" fill="hold"/>
                                        <p:tgtEl>
                                          <p:spTgt spid="14"/>
                                        </p:tgtEl>
                                        <p:attrNameLst>
                                          <p:attrName>style.rotation</p:attrName>
                                        </p:attrNameLst>
                                      </p:cBhvr>
                                      <p:tavLst>
                                        <p:tav tm="0">
                                          <p:val>
                                            <p:fltVal val="90"/>
                                          </p:val>
                                        </p:tav>
                                        <p:tav tm="100000">
                                          <p:val>
                                            <p:fltVal val="0"/>
                                          </p:val>
                                        </p:tav>
                                      </p:tavLst>
                                    </p:anim>
                                    <p:animEffect transition="in" filter="fade">
                                      <p:cBhvr>
                                        <p:cTn id="28" dur="2000"/>
                                        <p:tgtEl>
                                          <p:spTgt spid="14"/>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2000"/>
                                        <p:tgtEl>
                                          <p:spTgt spid="15"/>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3000" fill="hold"/>
                                        <p:tgtEl>
                                          <p:spTgt spid="10"/>
                                        </p:tgtEl>
                                        <p:attrNameLst>
                                          <p:attrName>ppt_w</p:attrName>
                                        </p:attrNameLst>
                                      </p:cBhvr>
                                      <p:tavLst>
                                        <p:tav tm="0">
                                          <p:val>
                                            <p:fltVal val="0"/>
                                          </p:val>
                                        </p:tav>
                                        <p:tav tm="100000">
                                          <p:val>
                                            <p:strVal val="#ppt_w"/>
                                          </p:val>
                                        </p:tav>
                                      </p:tavLst>
                                    </p:anim>
                                    <p:anim calcmode="lin" valueType="num">
                                      <p:cBhvr>
                                        <p:cTn id="37" dur="3000" fill="hold"/>
                                        <p:tgtEl>
                                          <p:spTgt spid="10"/>
                                        </p:tgtEl>
                                        <p:attrNameLst>
                                          <p:attrName>ppt_h</p:attrName>
                                        </p:attrNameLst>
                                      </p:cBhvr>
                                      <p:tavLst>
                                        <p:tav tm="0">
                                          <p:val>
                                            <p:fltVal val="0"/>
                                          </p:val>
                                        </p:tav>
                                        <p:tav tm="100000">
                                          <p:val>
                                            <p:strVal val="#ppt_h"/>
                                          </p:val>
                                        </p:tav>
                                      </p:tavLst>
                                    </p:anim>
                                    <p:animEffect transition="in" filter="fade">
                                      <p:cBhvr>
                                        <p:cTn id="38"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708400" cy="5143500"/>
          </a:xfrm>
          <a:prstGeom prst="rect">
            <a:avLst/>
          </a:prstGeom>
          <a:solidFill>
            <a:srgbClr val="AC000C"/>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6" rIns="91388" bIns="45696" anchor="ctr"/>
          <a:lstStyle/>
          <a:p>
            <a:pPr algn="ctr" defTabSz="685165">
              <a:defRPr/>
            </a:pPr>
            <a:endParaRPr lang="zh-CN" altLang="en-US" sz="1600">
              <a:solidFill>
                <a:srgbClr val="FFFFFF"/>
              </a:solidFill>
              <a:cs typeface="+mn-ea"/>
              <a:sym typeface="+mn-lt"/>
            </a:endParaRPr>
          </a:p>
        </p:txBody>
      </p:sp>
      <p:sp>
        <p:nvSpPr>
          <p:cNvPr id="21" name="文本框 20"/>
          <p:cNvSpPr txBox="1"/>
          <p:nvPr/>
        </p:nvSpPr>
        <p:spPr>
          <a:xfrm>
            <a:off x="1042988" y="3116263"/>
            <a:ext cx="1620837" cy="522287"/>
          </a:xfrm>
          <a:prstGeom prst="rect">
            <a:avLst/>
          </a:prstGeom>
          <a:noFill/>
        </p:spPr>
        <p:txBody>
          <a:bodyPr wrap="none" lIns="91388" tIns="45696" rIns="91388" bIns="45696">
            <a:spAutoFit/>
          </a:bodyPr>
          <a:lstStyle/>
          <a:p>
            <a:pPr defTabSz="685165">
              <a:defRPr/>
            </a:pPr>
            <a:r>
              <a:rPr lang="zh-CN" altLang="en-US" sz="2800" b="1" dirty="0">
                <a:solidFill>
                  <a:srgbClr val="FFFFFF"/>
                </a:solidFill>
                <a:latin typeface="+mn-lt"/>
                <a:ea typeface="+mn-ea"/>
                <a:cs typeface="+mn-ea"/>
                <a:sym typeface="+mn-lt"/>
              </a:rPr>
              <a:t>第一部分</a:t>
            </a:r>
            <a:endParaRPr lang="zh-CN" altLang="en-US" sz="2800" b="1" dirty="0">
              <a:solidFill>
                <a:srgbClr val="FFFFFF"/>
              </a:solidFill>
              <a:latin typeface="+mn-lt"/>
              <a:ea typeface="+mn-ea"/>
              <a:cs typeface="+mn-ea"/>
              <a:sym typeface="+mn-lt"/>
            </a:endParaRPr>
          </a:p>
        </p:txBody>
      </p:sp>
      <p:pic>
        <p:nvPicPr>
          <p:cNvPr id="21507" name="图片 7"/>
          <p:cNvPicPr>
            <a:picLocks noChangeAspect="1"/>
          </p:cNvPicPr>
          <p:nvPr/>
        </p:nvPicPr>
        <p:blipFill>
          <a:blip r:embed="rId1"/>
          <a:srcRect b="8965"/>
          <a:stretch>
            <a:fillRect/>
          </a:stretch>
        </p:blipFill>
        <p:spPr bwMode="auto">
          <a:xfrm>
            <a:off x="3708400" y="3784600"/>
            <a:ext cx="5319713" cy="1235075"/>
          </a:xfrm>
          <a:prstGeom prst="rect">
            <a:avLst/>
          </a:prstGeom>
          <a:noFill/>
          <a:ln w="9525">
            <a:noFill/>
            <a:miter lim="800000"/>
            <a:headEnd/>
            <a:tailEnd/>
          </a:ln>
        </p:spPr>
      </p:pic>
      <p:sp>
        <p:nvSpPr>
          <p:cNvPr id="11" name="TextBox 479"/>
          <p:cNvSpPr txBox="1"/>
          <p:nvPr/>
        </p:nvSpPr>
        <p:spPr>
          <a:xfrm>
            <a:off x="3716338" y="2176463"/>
            <a:ext cx="5435600" cy="611187"/>
          </a:xfrm>
          <a:prstGeom prst="rect">
            <a:avLst/>
          </a:prstGeom>
          <a:noFill/>
        </p:spPr>
        <p:txBody>
          <a:bodyPr lIns="91292" tIns="45648" rIns="91292" bIns="45648">
            <a:spAutoFit/>
          </a:bodyPr>
          <a:lstStyle>
            <a:defPPr>
              <a:defRPr lang="zh-CN"/>
            </a:defPPr>
            <a:lvl1pPr algn="ctr">
              <a:lnSpc>
                <a:spcPct val="110000"/>
              </a:lnSpc>
              <a:defRPr sz="5400" b="1">
                <a:solidFill>
                  <a:schemeClr val="accent2"/>
                </a:solidFill>
                <a:latin typeface="微软雅黑" panose="020B0503020204020204" charset="-122"/>
                <a:ea typeface="微软雅黑" panose="020B0503020204020204" charset="-122"/>
              </a:defRPr>
            </a:lvl1pPr>
          </a:lstStyle>
          <a:p>
            <a:pPr defTabSz="685165">
              <a:defRPr/>
            </a:pPr>
            <a:r>
              <a:rPr lang="zh-CN" altLang="en-US" sz="3300" dirty="0">
                <a:solidFill>
                  <a:srgbClr val="BC000D"/>
                </a:solidFill>
                <a:latin typeface="+mn-lt"/>
                <a:ea typeface="+mn-ea"/>
                <a:cs typeface="+mn-ea"/>
                <a:sym typeface="+mn-lt"/>
              </a:rPr>
              <a:t>共青团十八大大会概况</a:t>
            </a:r>
            <a:endParaRPr lang="zh-CN" altLang="en-US" sz="3300" dirty="0">
              <a:solidFill>
                <a:srgbClr val="BC000D"/>
              </a:solidFill>
              <a:latin typeface="+mn-lt"/>
              <a:ea typeface="+mn-ea"/>
              <a:cs typeface="+mn-ea"/>
              <a:sym typeface="+mn-lt"/>
            </a:endParaRPr>
          </a:p>
        </p:txBody>
      </p:sp>
      <p:pic>
        <p:nvPicPr>
          <p:cNvPr id="12" name="Picture 7" descr="C:\Users\Administrator\Desktop\党政机关\素材\长城\矢量长城\132.pn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1162241" y="4174317"/>
            <a:ext cx="1249520" cy="456043"/>
          </a:xfrm>
          <a:prstGeom prst="rect">
            <a:avLst/>
          </a:prstGeom>
          <a:noFill/>
        </p:spPr>
      </p:pic>
      <p:pic>
        <p:nvPicPr>
          <p:cNvPr id="21510" name="图片 15"/>
          <p:cNvPicPr>
            <a:picLocks noChangeAspect="1"/>
          </p:cNvPicPr>
          <p:nvPr/>
        </p:nvPicPr>
        <p:blipFill>
          <a:blip r:embed="rId3"/>
          <a:srcRect b="8797"/>
          <a:stretch>
            <a:fillRect/>
          </a:stretch>
        </p:blipFill>
        <p:spPr bwMode="auto">
          <a:xfrm>
            <a:off x="3708400" y="4699000"/>
            <a:ext cx="5435600" cy="444500"/>
          </a:xfrm>
          <a:prstGeom prst="rect">
            <a:avLst/>
          </a:prstGeom>
          <a:noFill/>
          <a:ln w="9525">
            <a:noFill/>
            <a:miter lim="800000"/>
            <a:headEnd/>
            <a:tailEnd/>
          </a:ln>
        </p:spPr>
      </p:pic>
      <p:pic>
        <p:nvPicPr>
          <p:cNvPr id="21511" name="Picture 3" descr="C:\Users\xb\Desktop\53bf653e36a06.png"/>
          <p:cNvPicPr>
            <a:picLocks noChangeAspect="1" noChangeArrowheads="1"/>
          </p:cNvPicPr>
          <p:nvPr/>
        </p:nvPicPr>
        <p:blipFill>
          <a:blip r:embed="rId4"/>
          <a:srcRect/>
          <a:stretch>
            <a:fillRect/>
          </a:stretch>
        </p:blipFill>
        <p:spPr bwMode="auto">
          <a:xfrm>
            <a:off x="830263" y="1763713"/>
            <a:ext cx="1012825" cy="898525"/>
          </a:xfrm>
          <a:prstGeom prst="rect">
            <a:avLst/>
          </a:prstGeom>
          <a:noFill/>
          <a:ln w="9525">
            <a:noFill/>
            <a:miter lim="800000"/>
            <a:headEnd/>
            <a:tailEnd/>
          </a:ln>
        </p:spPr>
      </p:pic>
      <p:pic>
        <p:nvPicPr>
          <p:cNvPr id="21512" name="Picture 2" descr="C:\Users\abc\Desktop\千图网_中国共青团团徽元素_图片编号27330696\国庆节PNG免扣元素(45).png"/>
          <p:cNvPicPr>
            <a:picLocks noChangeAspect="1" noChangeArrowheads="1"/>
          </p:cNvPicPr>
          <p:nvPr/>
        </p:nvPicPr>
        <p:blipFill>
          <a:blip r:embed="rId5"/>
          <a:srcRect l="17213" t="11775" r="11411" b="5322"/>
          <a:stretch>
            <a:fillRect/>
          </a:stretch>
        </p:blipFill>
        <p:spPr bwMode="auto">
          <a:xfrm>
            <a:off x="1905000" y="1706563"/>
            <a:ext cx="1014413" cy="1058862"/>
          </a:xfrm>
          <a:prstGeom prst="rect">
            <a:avLst/>
          </a:prstGeom>
          <a:noFill/>
          <a:ln w="9525">
            <a:noFill/>
            <a:miter lim="800000"/>
            <a:headEnd/>
            <a:tailEnd/>
          </a:ln>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27584" y="1203598"/>
            <a:ext cx="720000" cy="7200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2800" dirty="0">
                <a:solidFill>
                  <a:srgbClr val="FFFFFF"/>
                </a:solidFill>
                <a:cs typeface="+mn-ea"/>
                <a:sym typeface="+mn-lt"/>
              </a:rPr>
              <a:t>新</a:t>
            </a:r>
            <a:endParaRPr lang="zh-CN" altLang="en-US" sz="2800" dirty="0">
              <a:solidFill>
                <a:srgbClr val="FFFFFF"/>
              </a:solidFill>
              <a:cs typeface="+mn-ea"/>
              <a:sym typeface="+mn-lt"/>
            </a:endParaRPr>
          </a:p>
        </p:txBody>
      </p:sp>
      <p:sp>
        <p:nvSpPr>
          <p:cNvPr id="6" name="矩形 5"/>
          <p:cNvSpPr/>
          <p:nvPr/>
        </p:nvSpPr>
        <p:spPr>
          <a:xfrm>
            <a:off x="1619672" y="1203598"/>
            <a:ext cx="720000" cy="7200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2800" dirty="0">
                <a:solidFill>
                  <a:srgbClr val="FFFFFF"/>
                </a:solidFill>
                <a:cs typeface="+mn-ea"/>
                <a:sym typeface="+mn-lt"/>
              </a:rPr>
              <a:t>时</a:t>
            </a:r>
            <a:endParaRPr lang="zh-CN" altLang="en-US" sz="2800" dirty="0">
              <a:solidFill>
                <a:srgbClr val="FFFFFF"/>
              </a:solidFill>
              <a:cs typeface="+mn-ea"/>
              <a:sym typeface="+mn-lt"/>
            </a:endParaRPr>
          </a:p>
        </p:txBody>
      </p:sp>
      <p:sp>
        <p:nvSpPr>
          <p:cNvPr id="7" name="矩形 6"/>
          <p:cNvSpPr/>
          <p:nvPr/>
        </p:nvSpPr>
        <p:spPr>
          <a:xfrm>
            <a:off x="2411760" y="1203598"/>
            <a:ext cx="720000" cy="7200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2800" dirty="0">
                <a:solidFill>
                  <a:srgbClr val="FFFFFF"/>
                </a:solidFill>
                <a:cs typeface="+mn-ea"/>
                <a:sym typeface="+mn-lt"/>
              </a:rPr>
              <a:t>代</a:t>
            </a:r>
            <a:endParaRPr lang="zh-CN" altLang="en-US" sz="2800" dirty="0">
              <a:solidFill>
                <a:srgbClr val="FFFFFF"/>
              </a:solidFill>
              <a:cs typeface="+mn-ea"/>
              <a:sym typeface="+mn-lt"/>
            </a:endParaRPr>
          </a:p>
        </p:txBody>
      </p:sp>
      <p:sp>
        <p:nvSpPr>
          <p:cNvPr id="10" name="文本框 9"/>
          <p:cNvSpPr txBox="1"/>
          <p:nvPr/>
        </p:nvSpPr>
        <p:spPr>
          <a:xfrm>
            <a:off x="3541713" y="1333500"/>
            <a:ext cx="4492625" cy="460375"/>
          </a:xfrm>
          <a:prstGeom prst="rect">
            <a:avLst/>
          </a:prstGeom>
          <a:noFill/>
        </p:spPr>
        <p:txBody>
          <a:bodyPr wrap="none">
            <a:spAutoFit/>
          </a:bodyPr>
          <a:lstStyle/>
          <a:p>
            <a:pPr defTabSz="914400" fontAlgn="auto">
              <a:spcBef>
                <a:spcPts val="0"/>
              </a:spcBef>
              <a:spcAft>
                <a:spcPts val="0"/>
              </a:spcAft>
              <a:defRPr/>
            </a:pPr>
            <a:r>
              <a:rPr lang="zh-CN" altLang="en-US" sz="2400" dirty="0">
                <a:solidFill>
                  <a:srgbClr val="9B0D13"/>
                </a:solidFill>
                <a:latin typeface="+mn-lt"/>
                <a:ea typeface="+mn-ea"/>
                <a:cs typeface="+mn-ea"/>
                <a:sym typeface="+mn-lt"/>
              </a:rPr>
              <a:t>迎来难得机遇，也面临重大挑战</a:t>
            </a:r>
            <a:endParaRPr lang="zh-CN" altLang="en-US" sz="2400" dirty="0">
              <a:solidFill>
                <a:srgbClr val="9B0D13"/>
              </a:solidFill>
              <a:latin typeface="+mn-lt"/>
              <a:ea typeface="+mn-ea"/>
              <a:cs typeface="+mn-ea"/>
              <a:sym typeface="+mn-lt"/>
            </a:endParaRPr>
          </a:p>
        </p:txBody>
      </p:sp>
      <p:sp>
        <p:nvSpPr>
          <p:cNvPr id="11" name="矩形 10"/>
          <p:cNvSpPr/>
          <p:nvPr/>
        </p:nvSpPr>
        <p:spPr>
          <a:xfrm>
            <a:off x="1116013" y="4443413"/>
            <a:ext cx="7704137" cy="293687"/>
          </a:xfrm>
          <a:prstGeom prst="rect">
            <a:avLst/>
          </a:prstGeom>
        </p:spPr>
        <p:txBody>
          <a:bodyPr>
            <a:spAutoFit/>
          </a:bodyPr>
          <a:lstStyle/>
          <a:p>
            <a:pPr defTabSz="914400" fontAlgn="auto">
              <a:lnSpc>
                <a:spcPct val="120000"/>
              </a:lnSpc>
              <a:spcBef>
                <a:spcPts val="0"/>
              </a:spcBef>
              <a:spcAft>
                <a:spcPts val="0"/>
              </a:spcAft>
              <a:defRPr/>
            </a:pPr>
            <a:r>
              <a:rPr lang="zh-CN" altLang="en-US" sz="1200" dirty="0">
                <a:solidFill>
                  <a:srgbClr val="000000">
                    <a:lumMod val="85000"/>
                    <a:lumOff val="15000"/>
                  </a:srgbClr>
                </a:solidFill>
                <a:latin typeface="+mn-lt"/>
                <a:ea typeface="+mn-ea"/>
                <a:cs typeface="+mn-ea"/>
                <a:sym typeface="+mn-lt"/>
              </a:rPr>
              <a:t>全团要认清形势、坚定信心，改革创新、奋发有为，推动青年和共青团事业在新时代焕发出更加强大的生命力！</a:t>
            </a:r>
            <a:endParaRPr lang="zh-CN" altLang="en-US" sz="1200" dirty="0">
              <a:solidFill>
                <a:srgbClr val="000000">
                  <a:lumMod val="85000"/>
                  <a:lumOff val="15000"/>
                </a:srgbClr>
              </a:solidFill>
              <a:latin typeface="+mn-lt"/>
              <a:ea typeface="+mn-ea"/>
              <a:cs typeface="+mn-ea"/>
              <a:sym typeface="+mn-lt"/>
            </a:endParaRPr>
          </a:p>
        </p:txBody>
      </p:sp>
      <p:sp>
        <p:nvSpPr>
          <p:cNvPr id="13" name="矩形 12"/>
          <p:cNvSpPr/>
          <p:nvPr/>
        </p:nvSpPr>
        <p:spPr>
          <a:xfrm>
            <a:off x="1116013" y="2254250"/>
            <a:ext cx="4572000" cy="292100"/>
          </a:xfrm>
          <a:prstGeom prst="rect">
            <a:avLst/>
          </a:prstGeom>
        </p:spPr>
        <p:txBody>
          <a:bodyPr>
            <a:spAutoFit/>
          </a:bodyPr>
          <a:lstStyle/>
          <a:p>
            <a:pPr defTabSz="914400" fontAlgn="auto">
              <a:lnSpc>
                <a:spcPct val="120000"/>
              </a:lnSpc>
              <a:spcBef>
                <a:spcPts val="0"/>
              </a:spcBef>
              <a:spcAft>
                <a:spcPts val="0"/>
              </a:spcAft>
              <a:defRPr/>
            </a:pPr>
            <a:r>
              <a:rPr lang="zh-CN" altLang="en-US" sz="1200" dirty="0">
                <a:solidFill>
                  <a:srgbClr val="000000">
                    <a:lumMod val="85000"/>
                    <a:lumOff val="15000"/>
                  </a:srgbClr>
                </a:solidFill>
                <a:latin typeface="+mn-lt"/>
                <a:ea typeface="+mn-ea"/>
                <a:cs typeface="+mn-ea"/>
                <a:sym typeface="+mn-lt"/>
              </a:rPr>
              <a:t>新时代共青团工作迎来难得机遇，也面临重大挑战。</a:t>
            </a:r>
            <a:endParaRPr lang="en-US" altLang="zh-CN" sz="1200" dirty="0">
              <a:solidFill>
                <a:srgbClr val="000000">
                  <a:lumMod val="85000"/>
                  <a:lumOff val="15000"/>
                </a:srgbClr>
              </a:solidFill>
              <a:latin typeface="+mn-lt"/>
              <a:ea typeface="+mn-ea"/>
              <a:cs typeface="+mn-ea"/>
              <a:sym typeface="+mn-lt"/>
            </a:endParaRPr>
          </a:p>
        </p:txBody>
      </p:sp>
      <p:grpSp>
        <p:nvGrpSpPr>
          <p:cNvPr id="4" name="组合 3"/>
          <p:cNvGrpSpPr/>
          <p:nvPr/>
        </p:nvGrpSpPr>
        <p:grpSpPr bwMode="auto">
          <a:xfrm>
            <a:off x="827088" y="2498725"/>
            <a:ext cx="7743825" cy="533400"/>
            <a:chOff x="827584" y="2499035"/>
            <a:chExt cx="7743975" cy="533400"/>
          </a:xfrm>
        </p:grpSpPr>
        <p:sp>
          <p:nvSpPr>
            <p:cNvPr id="14" name="矩形 13"/>
            <p:cNvSpPr/>
            <p:nvPr/>
          </p:nvSpPr>
          <p:spPr>
            <a:xfrm>
              <a:off x="1114927" y="2499035"/>
              <a:ext cx="7456632" cy="533400"/>
            </a:xfrm>
            <a:prstGeom prst="rect">
              <a:avLst/>
            </a:prstGeom>
          </p:spPr>
          <p:txBody>
            <a:bodyPr>
              <a:spAutoFit/>
            </a:bodyPr>
            <a:lstStyle/>
            <a:p>
              <a:pPr defTabSz="914400" fontAlgn="auto">
                <a:lnSpc>
                  <a:spcPct val="120000"/>
                </a:lnSpc>
                <a:spcBef>
                  <a:spcPts val="0"/>
                </a:spcBef>
                <a:spcAft>
                  <a:spcPts val="0"/>
                </a:spcAft>
                <a:defRPr/>
              </a:pPr>
              <a:r>
                <a:rPr lang="zh-CN" altLang="en-US" sz="1200" b="1" dirty="0">
                  <a:solidFill>
                    <a:srgbClr val="9B0D13"/>
                  </a:solidFill>
                  <a:latin typeface="+mn-lt"/>
                  <a:ea typeface="+mn-ea"/>
                  <a:cs typeface="+mn-ea"/>
                  <a:sym typeface="+mn-lt"/>
                </a:rPr>
                <a:t>我们必须充分认识到</a:t>
              </a:r>
              <a:r>
                <a:rPr lang="zh-CN" altLang="en-US" sz="1200" dirty="0">
                  <a:solidFill>
                    <a:srgbClr val="000000">
                      <a:lumMod val="85000"/>
                      <a:lumOff val="15000"/>
                    </a:srgbClr>
                  </a:solidFill>
                  <a:latin typeface="+mn-lt"/>
                  <a:ea typeface="+mn-ea"/>
                  <a:cs typeface="+mn-ea"/>
                  <a:sym typeface="+mn-lt"/>
                </a:rPr>
                <a:t>，全面建设社会主义现代化国家的宏伟蓝图、社会主要矛盾的深刻变化，</a:t>
              </a:r>
              <a:r>
                <a:rPr lang="zh-CN" altLang="en-US" sz="1200" u="sng" dirty="0">
                  <a:solidFill>
                    <a:srgbClr val="000000">
                      <a:lumMod val="85000"/>
                      <a:lumOff val="15000"/>
                    </a:srgbClr>
                  </a:solidFill>
                  <a:latin typeface="+mn-lt"/>
                  <a:ea typeface="+mn-ea"/>
                  <a:cs typeface="+mn-ea"/>
                  <a:sym typeface="+mn-lt"/>
                </a:rPr>
                <a:t>对于共青团服务青年成长、在更加广阔的领域发挥青年生力军作用提出了新的更高要求；</a:t>
              </a:r>
              <a:endParaRPr lang="zh-CN" altLang="en-US" sz="1200" u="sng" dirty="0">
                <a:solidFill>
                  <a:srgbClr val="000000">
                    <a:lumMod val="85000"/>
                    <a:lumOff val="15000"/>
                  </a:srgbClr>
                </a:solidFill>
                <a:latin typeface="+mn-lt"/>
                <a:ea typeface="+mn-ea"/>
                <a:cs typeface="+mn-ea"/>
                <a:sym typeface="+mn-lt"/>
              </a:endParaRPr>
            </a:p>
          </p:txBody>
        </p:sp>
        <p:sp>
          <p:nvSpPr>
            <p:cNvPr id="22" name="椭圆 21"/>
            <p:cNvSpPr/>
            <p:nvPr/>
          </p:nvSpPr>
          <p:spPr>
            <a:xfrm>
              <a:off x="827584" y="2586348"/>
              <a:ext cx="144465"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grpSp>
      <p:grpSp>
        <p:nvGrpSpPr>
          <p:cNvPr id="8" name="组合 7"/>
          <p:cNvGrpSpPr/>
          <p:nvPr/>
        </p:nvGrpSpPr>
        <p:grpSpPr bwMode="auto">
          <a:xfrm>
            <a:off x="827088" y="2984500"/>
            <a:ext cx="7743825" cy="533400"/>
            <a:chOff x="827584" y="2985266"/>
            <a:chExt cx="7743975" cy="533400"/>
          </a:xfrm>
        </p:grpSpPr>
        <p:sp>
          <p:nvSpPr>
            <p:cNvPr id="15" name="矩形 14"/>
            <p:cNvSpPr/>
            <p:nvPr/>
          </p:nvSpPr>
          <p:spPr>
            <a:xfrm>
              <a:off x="1114927" y="2985266"/>
              <a:ext cx="7456632" cy="533400"/>
            </a:xfrm>
            <a:prstGeom prst="rect">
              <a:avLst/>
            </a:prstGeom>
          </p:spPr>
          <p:txBody>
            <a:bodyPr>
              <a:spAutoFit/>
            </a:bodyPr>
            <a:lstStyle/>
            <a:p>
              <a:pPr defTabSz="914400" fontAlgn="auto">
                <a:lnSpc>
                  <a:spcPct val="120000"/>
                </a:lnSpc>
                <a:spcBef>
                  <a:spcPts val="0"/>
                </a:spcBef>
                <a:spcAft>
                  <a:spcPts val="0"/>
                </a:spcAft>
                <a:defRPr/>
              </a:pPr>
              <a:r>
                <a:rPr lang="zh-CN" altLang="en-US" sz="1200" b="1" dirty="0">
                  <a:solidFill>
                    <a:srgbClr val="9B0D13"/>
                  </a:solidFill>
                  <a:latin typeface="+mn-lt"/>
                  <a:ea typeface="+mn-ea"/>
                  <a:cs typeface="+mn-ea"/>
                  <a:sym typeface="+mn-lt"/>
                </a:rPr>
                <a:t>充分认识到</a:t>
              </a:r>
              <a:r>
                <a:rPr lang="zh-CN" altLang="en-US" sz="1200" dirty="0">
                  <a:solidFill>
                    <a:srgbClr val="000000">
                      <a:lumMod val="85000"/>
                      <a:lumOff val="15000"/>
                    </a:srgbClr>
                  </a:solidFill>
                  <a:latin typeface="+mn-lt"/>
                  <a:ea typeface="+mn-ea"/>
                  <a:cs typeface="+mn-ea"/>
                  <a:sym typeface="+mn-lt"/>
                </a:rPr>
                <a:t>，在改革开放和社会主义市场经济深入发展的条件下，青年思想的独立性、选择性、多变性、差异性日益增强，</a:t>
              </a:r>
              <a:r>
                <a:rPr lang="zh-CN" altLang="en-US" sz="1200" u="sng" dirty="0">
                  <a:solidFill>
                    <a:srgbClr val="000000">
                      <a:lumMod val="85000"/>
                      <a:lumOff val="15000"/>
                    </a:srgbClr>
                  </a:solidFill>
                  <a:latin typeface="+mn-lt"/>
                  <a:ea typeface="+mn-ea"/>
                  <a:cs typeface="+mn-ea"/>
                  <a:sym typeface="+mn-lt"/>
                </a:rPr>
                <a:t>对于共青团提升思想引导工作的针对性有效性提出了新的更高要求</a:t>
              </a:r>
              <a:r>
                <a:rPr lang="zh-CN" altLang="en-US" sz="1200" dirty="0">
                  <a:solidFill>
                    <a:srgbClr val="000000">
                      <a:lumMod val="85000"/>
                      <a:lumOff val="15000"/>
                    </a:srgbClr>
                  </a:solidFill>
                  <a:latin typeface="+mn-lt"/>
                  <a:ea typeface="+mn-ea"/>
                  <a:cs typeface="+mn-ea"/>
                  <a:sym typeface="+mn-lt"/>
                </a:rPr>
                <a:t>；</a:t>
              </a:r>
              <a:endParaRPr lang="en-US" altLang="zh-CN" sz="1200" dirty="0">
                <a:solidFill>
                  <a:srgbClr val="000000">
                    <a:lumMod val="85000"/>
                    <a:lumOff val="15000"/>
                  </a:srgbClr>
                </a:solidFill>
                <a:latin typeface="+mn-lt"/>
                <a:ea typeface="+mn-ea"/>
                <a:cs typeface="+mn-ea"/>
                <a:sym typeface="+mn-lt"/>
              </a:endParaRPr>
            </a:p>
          </p:txBody>
        </p:sp>
        <p:sp>
          <p:nvSpPr>
            <p:cNvPr id="23" name="椭圆 22"/>
            <p:cNvSpPr/>
            <p:nvPr/>
          </p:nvSpPr>
          <p:spPr>
            <a:xfrm>
              <a:off x="827584" y="3055116"/>
              <a:ext cx="144465"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grpSp>
      <p:grpSp>
        <p:nvGrpSpPr>
          <p:cNvPr id="9" name="组合 8"/>
          <p:cNvGrpSpPr/>
          <p:nvPr/>
        </p:nvGrpSpPr>
        <p:grpSpPr bwMode="auto">
          <a:xfrm>
            <a:off x="827088" y="3471863"/>
            <a:ext cx="7791450" cy="533400"/>
            <a:chOff x="827584" y="3471497"/>
            <a:chExt cx="7790336" cy="533400"/>
          </a:xfrm>
        </p:grpSpPr>
        <p:sp>
          <p:nvSpPr>
            <p:cNvPr id="3" name="矩形 2"/>
            <p:cNvSpPr/>
            <p:nvPr/>
          </p:nvSpPr>
          <p:spPr>
            <a:xfrm>
              <a:off x="1114880" y="3471497"/>
              <a:ext cx="7503040" cy="533400"/>
            </a:xfrm>
            <a:prstGeom prst="rect">
              <a:avLst/>
            </a:prstGeom>
          </p:spPr>
          <p:txBody>
            <a:bodyPr>
              <a:spAutoFit/>
            </a:bodyPr>
            <a:lstStyle/>
            <a:p>
              <a:pPr defTabSz="914400" fontAlgn="auto">
                <a:lnSpc>
                  <a:spcPct val="120000"/>
                </a:lnSpc>
                <a:spcBef>
                  <a:spcPts val="0"/>
                </a:spcBef>
                <a:spcAft>
                  <a:spcPts val="0"/>
                </a:spcAft>
                <a:defRPr/>
              </a:pPr>
              <a:r>
                <a:rPr lang="zh-CN" altLang="en-US" sz="1200" b="1" dirty="0">
                  <a:solidFill>
                    <a:srgbClr val="9B0D13"/>
                  </a:solidFill>
                  <a:latin typeface="+mn-lt"/>
                  <a:ea typeface="+mn-ea"/>
                  <a:cs typeface="+mn-ea"/>
                  <a:sym typeface="+mn-lt"/>
                </a:rPr>
                <a:t>充分认识到</a:t>
              </a:r>
              <a:r>
                <a:rPr lang="zh-CN" altLang="en-US" sz="1200" dirty="0">
                  <a:solidFill>
                    <a:srgbClr val="000000">
                      <a:lumMod val="85000"/>
                      <a:lumOff val="15000"/>
                    </a:srgbClr>
                  </a:solidFill>
                  <a:latin typeface="+mn-lt"/>
                  <a:ea typeface="+mn-ea"/>
                  <a:cs typeface="+mn-ea"/>
                  <a:sym typeface="+mn-lt"/>
                </a:rPr>
                <a:t>，城镇化深刻改变着青年的流动、分布和聚集，</a:t>
              </a:r>
              <a:r>
                <a:rPr lang="zh-CN" altLang="en-US" sz="1200" u="sng" dirty="0">
                  <a:solidFill>
                    <a:srgbClr val="000000">
                      <a:lumMod val="85000"/>
                      <a:lumOff val="15000"/>
                    </a:srgbClr>
                  </a:solidFill>
                  <a:latin typeface="+mn-lt"/>
                  <a:ea typeface="+mn-ea"/>
                  <a:cs typeface="+mn-ea"/>
                  <a:sym typeface="+mn-lt"/>
                </a:rPr>
                <a:t>对于共青团改变简单对应行政区划设置组织、平均配置工作力量的传统做法，构建覆盖有效的新型组织体系提出了新的更高要求</a:t>
              </a:r>
              <a:r>
                <a:rPr lang="zh-CN" altLang="en-US" sz="1200" dirty="0">
                  <a:solidFill>
                    <a:srgbClr val="000000">
                      <a:lumMod val="85000"/>
                      <a:lumOff val="15000"/>
                    </a:srgbClr>
                  </a:solidFill>
                  <a:latin typeface="+mn-lt"/>
                  <a:ea typeface="+mn-ea"/>
                  <a:cs typeface="+mn-ea"/>
                  <a:sym typeface="+mn-lt"/>
                </a:rPr>
                <a:t>；</a:t>
              </a:r>
              <a:endParaRPr lang="zh-CN" altLang="en-US" sz="1200" dirty="0">
                <a:solidFill>
                  <a:srgbClr val="000000">
                    <a:lumMod val="85000"/>
                    <a:lumOff val="15000"/>
                  </a:srgbClr>
                </a:solidFill>
                <a:latin typeface="+mn-lt"/>
                <a:ea typeface="+mn-ea"/>
                <a:cs typeface="+mn-ea"/>
                <a:sym typeface="+mn-lt"/>
              </a:endParaRPr>
            </a:p>
          </p:txBody>
        </p:sp>
        <p:sp>
          <p:nvSpPr>
            <p:cNvPr id="24" name="椭圆 23"/>
            <p:cNvSpPr/>
            <p:nvPr/>
          </p:nvSpPr>
          <p:spPr>
            <a:xfrm>
              <a:off x="827584" y="3520709"/>
              <a:ext cx="144441"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grpSp>
      <p:grpSp>
        <p:nvGrpSpPr>
          <p:cNvPr id="16" name="组合 15"/>
          <p:cNvGrpSpPr/>
          <p:nvPr/>
        </p:nvGrpSpPr>
        <p:grpSpPr bwMode="auto">
          <a:xfrm>
            <a:off x="827088" y="3957638"/>
            <a:ext cx="7791450" cy="533400"/>
            <a:chOff x="827584" y="3957728"/>
            <a:chExt cx="7790336" cy="533400"/>
          </a:xfrm>
        </p:grpSpPr>
        <p:sp>
          <p:nvSpPr>
            <p:cNvPr id="12" name="矩形 11"/>
            <p:cNvSpPr/>
            <p:nvPr/>
          </p:nvSpPr>
          <p:spPr>
            <a:xfrm>
              <a:off x="1114880" y="3957728"/>
              <a:ext cx="7503040" cy="533400"/>
            </a:xfrm>
            <a:prstGeom prst="rect">
              <a:avLst/>
            </a:prstGeom>
          </p:spPr>
          <p:txBody>
            <a:bodyPr>
              <a:spAutoFit/>
            </a:bodyPr>
            <a:lstStyle/>
            <a:p>
              <a:pPr defTabSz="914400" fontAlgn="auto">
                <a:lnSpc>
                  <a:spcPct val="120000"/>
                </a:lnSpc>
                <a:spcBef>
                  <a:spcPts val="0"/>
                </a:spcBef>
                <a:spcAft>
                  <a:spcPts val="0"/>
                </a:spcAft>
                <a:defRPr/>
              </a:pPr>
              <a:r>
                <a:rPr lang="zh-CN" altLang="en-US" sz="1200" b="1" dirty="0">
                  <a:solidFill>
                    <a:srgbClr val="9B0D13"/>
                  </a:solidFill>
                  <a:latin typeface="+mn-lt"/>
                  <a:ea typeface="+mn-ea"/>
                  <a:cs typeface="+mn-ea"/>
                  <a:sym typeface="+mn-lt"/>
                </a:rPr>
                <a:t>充分认识到</a:t>
              </a:r>
              <a:r>
                <a:rPr lang="zh-CN" altLang="en-US" sz="1200" dirty="0">
                  <a:solidFill>
                    <a:srgbClr val="000000">
                      <a:lumMod val="85000"/>
                      <a:lumOff val="15000"/>
                    </a:srgbClr>
                  </a:solidFill>
                  <a:latin typeface="+mn-lt"/>
                  <a:ea typeface="+mn-ea"/>
                  <a:cs typeface="+mn-ea"/>
                  <a:sym typeface="+mn-lt"/>
                </a:rPr>
                <a:t>，信息化深刻改变着社会组织运行机制和传播动员方式，</a:t>
              </a:r>
              <a:r>
                <a:rPr lang="zh-CN" altLang="en-US" sz="1200" u="sng" dirty="0">
                  <a:solidFill>
                    <a:srgbClr val="000000">
                      <a:lumMod val="85000"/>
                      <a:lumOff val="15000"/>
                    </a:srgbClr>
                  </a:solidFill>
                  <a:latin typeface="+mn-lt"/>
                  <a:ea typeface="+mn-ea"/>
                  <a:cs typeface="+mn-ea"/>
                  <a:sym typeface="+mn-lt"/>
                </a:rPr>
                <a:t>对于共青团减少叠床架屋、实现扁平化运转，提升组织青年、宣传青年的核心能力提出了新的更高要求。</a:t>
              </a:r>
              <a:endParaRPr lang="zh-CN" altLang="en-US" sz="1200" u="sng" dirty="0">
                <a:solidFill>
                  <a:srgbClr val="000000">
                    <a:lumMod val="85000"/>
                    <a:lumOff val="15000"/>
                  </a:srgbClr>
                </a:solidFill>
                <a:latin typeface="+mn-lt"/>
                <a:ea typeface="+mn-ea"/>
                <a:cs typeface="+mn-ea"/>
                <a:sym typeface="+mn-lt"/>
              </a:endParaRPr>
            </a:p>
          </p:txBody>
        </p:sp>
        <p:sp>
          <p:nvSpPr>
            <p:cNvPr id="25" name="椭圆 24"/>
            <p:cNvSpPr/>
            <p:nvPr/>
          </p:nvSpPr>
          <p:spPr>
            <a:xfrm>
              <a:off x="827584" y="4016465"/>
              <a:ext cx="144441"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grpSp>
      <p:sp>
        <p:nvSpPr>
          <p:cNvPr id="21" name="Rectangle 5"/>
          <p:cNvSpPr>
            <a:spLocks noChangeArrowheads="1"/>
          </p:cNvSpPr>
          <p:nvPr/>
        </p:nvSpPr>
        <p:spPr bwMode="auto">
          <a:xfrm>
            <a:off x="725488" y="115888"/>
            <a:ext cx="5083175"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共青团十八大报告解读</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 calcmode="lin" valueType="num">
                                      <p:cBhvr>
                                        <p:cTn id="15" dur="2000" fill="hold"/>
                                        <p:tgtEl>
                                          <p:spTgt spid="6"/>
                                        </p:tgtEl>
                                        <p:attrNameLst>
                                          <p:attrName>style.rotation</p:attrName>
                                        </p:attrNameLst>
                                      </p:cBhvr>
                                      <p:tavLst>
                                        <p:tav tm="0">
                                          <p:val>
                                            <p:fltVal val="90"/>
                                          </p:val>
                                        </p:tav>
                                        <p:tav tm="100000">
                                          <p:val>
                                            <p:fltVal val="0"/>
                                          </p:val>
                                        </p:tav>
                                      </p:tavLst>
                                    </p:anim>
                                    <p:animEffect transition="in" filter="fade">
                                      <p:cBhvr>
                                        <p:cTn id="16" dur="2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 calcmode="lin" valueType="num">
                                      <p:cBhvr>
                                        <p:cTn id="21" dur="2000" fill="hold"/>
                                        <p:tgtEl>
                                          <p:spTgt spid="7"/>
                                        </p:tgtEl>
                                        <p:attrNameLst>
                                          <p:attrName>style.rotation</p:attrName>
                                        </p:attrNameLst>
                                      </p:cBhvr>
                                      <p:tavLst>
                                        <p:tav tm="0">
                                          <p:val>
                                            <p:fltVal val="90"/>
                                          </p:val>
                                        </p:tav>
                                        <p:tav tm="100000">
                                          <p:val>
                                            <p:fltVal val="0"/>
                                          </p:val>
                                        </p:tav>
                                      </p:tavLst>
                                    </p:anim>
                                    <p:animEffect transition="in" filter="fade">
                                      <p:cBhvr>
                                        <p:cTn id="22" dur="2000"/>
                                        <p:tgtEl>
                                          <p:spTgt spid="7"/>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2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2000"/>
                                        <p:tgtEl>
                                          <p:spTgt spid="13"/>
                                        </p:tgtEl>
                                      </p:cBhvr>
                                    </p:animEffect>
                                  </p:childTnLst>
                                </p:cTn>
                              </p:par>
                            </p:childTnLst>
                          </p:cTn>
                        </p:par>
                        <p:par>
                          <p:cTn id="31" fill="hold">
                            <p:stCondLst>
                              <p:cond delay="6000"/>
                            </p:stCondLst>
                            <p:childTnLst>
                              <p:par>
                                <p:cTn id="32" presetID="42"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2000"/>
                                        <p:tgtEl>
                                          <p:spTgt spid="4"/>
                                        </p:tgtEl>
                                      </p:cBhvr>
                                    </p:animEffect>
                                    <p:anim calcmode="lin" valueType="num">
                                      <p:cBhvr>
                                        <p:cTn id="35" dur="2000" fill="hold"/>
                                        <p:tgtEl>
                                          <p:spTgt spid="4"/>
                                        </p:tgtEl>
                                        <p:attrNameLst>
                                          <p:attrName>ppt_x</p:attrName>
                                        </p:attrNameLst>
                                      </p:cBhvr>
                                      <p:tavLst>
                                        <p:tav tm="0">
                                          <p:val>
                                            <p:strVal val="#ppt_x"/>
                                          </p:val>
                                        </p:tav>
                                        <p:tav tm="100000">
                                          <p:val>
                                            <p:strVal val="#ppt_x"/>
                                          </p:val>
                                        </p:tav>
                                      </p:tavLst>
                                    </p:anim>
                                    <p:anim calcmode="lin" valueType="num">
                                      <p:cBhvr>
                                        <p:cTn id="36" dur="2000" fill="hold"/>
                                        <p:tgtEl>
                                          <p:spTgt spid="4"/>
                                        </p:tgtEl>
                                        <p:attrNameLst>
                                          <p:attrName>ppt_y</p:attrName>
                                        </p:attrNameLst>
                                      </p:cBhvr>
                                      <p:tavLst>
                                        <p:tav tm="0">
                                          <p:val>
                                            <p:strVal val="#ppt_y+.1"/>
                                          </p:val>
                                        </p:tav>
                                        <p:tav tm="100000">
                                          <p:val>
                                            <p:strVal val="#ppt_y"/>
                                          </p:val>
                                        </p:tav>
                                      </p:tavLst>
                                    </p:anim>
                                  </p:childTnLst>
                                </p:cTn>
                              </p:par>
                            </p:childTnLst>
                          </p:cTn>
                        </p:par>
                        <p:par>
                          <p:cTn id="37" fill="hold">
                            <p:stCondLst>
                              <p:cond delay="8000"/>
                            </p:stCondLst>
                            <p:childTnLst>
                              <p:par>
                                <p:cTn id="38" presetID="42"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2000"/>
                                        <p:tgtEl>
                                          <p:spTgt spid="8"/>
                                        </p:tgtEl>
                                      </p:cBhvr>
                                    </p:animEffect>
                                    <p:anim calcmode="lin" valueType="num">
                                      <p:cBhvr>
                                        <p:cTn id="41" dur="2000" fill="hold"/>
                                        <p:tgtEl>
                                          <p:spTgt spid="8"/>
                                        </p:tgtEl>
                                        <p:attrNameLst>
                                          <p:attrName>ppt_x</p:attrName>
                                        </p:attrNameLst>
                                      </p:cBhvr>
                                      <p:tavLst>
                                        <p:tav tm="0">
                                          <p:val>
                                            <p:strVal val="#ppt_x"/>
                                          </p:val>
                                        </p:tav>
                                        <p:tav tm="100000">
                                          <p:val>
                                            <p:strVal val="#ppt_x"/>
                                          </p:val>
                                        </p:tav>
                                      </p:tavLst>
                                    </p:anim>
                                    <p:anim calcmode="lin" valueType="num">
                                      <p:cBhvr>
                                        <p:cTn id="42" dur="2000" fill="hold"/>
                                        <p:tgtEl>
                                          <p:spTgt spid="8"/>
                                        </p:tgtEl>
                                        <p:attrNameLst>
                                          <p:attrName>ppt_y</p:attrName>
                                        </p:attrNameLst>
                                      </p:cBhvr>
                                      <p:tavLst>
                                        <p:tav tm="0">
                                          <p:val>
                                            <p:strVal val="#ppt_y+.1"/>
                                          </p:val>
                                        </p:tav>
                                        <p:tav tm="100000">
                                          <p:val>
                                            <p:strVal val="#ppt_y"/>
                                          </p:val>
                                        </p:tav>
                                      </p:tavLst>
                                    </p:anim>
                                  </p:childTnLst>
                                </p:cTn>
                              </p:par>
                            </p:childTnLst>
                          </p:cTn>
                        </p:par>
                        <p:par>
                          <p:cTn id="43" fill="hold">
                            <p:stCondLst>
                              <p:cond delay="10000"/>
                            </p:stCondLst>
                            <p:childTnLst>
                              <p:par>
                                <p:cTn id="44" presetID="42" presetClass="entr" presetSubtype="0"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2000"/>
                                        <p:tgtEl>
                                          <p:spTgt spid="9"/>
                                        </p:tgtEl>
                                      </p:cBhvr>
                                    </p:animEffect>
                                    <p:anim calcmode="lin" valueType="num">
                                      <p:cBhvr>
                                        <p:cTn id="47" dur="2000" fill="hold"/>
                                        <p:tgtEl>
                                          <p:spTgt spid="9"/>
                                        </p:tgtEl>
                                        <p:attrNameLst>
                                          <p:attrName>ppt_x</p:attrName>
                                        </p:attrNameLst>
                                      </p:cBhvr>
                                      <p:tavLst>
                                        <p:tav tm="0">
                                          <p:val>
                                            <p:strVal val="#ppt_x"/>
                                          </p:val>
                                        </p:tav>
                                        <p:tav tm="100000">
                                          <p:val>
                                            <p:strVal val="#ppt_x"/>
                                          </p:val>
                                        </p:tav>
                                      </p:tavLst>
                                    </p:anim>
                                    <p:anim calcmode="lin" valueType="num">
                                      <p:cBhvr>
                                        <p:cTn id="48" dur="2000" fill="hold"/>
                                        <p:tgtEl>
                                          <p:spTgt spid="9"/>
                                        </p:tgtEl>
                                        <p:attrNameLst>
                                          <p:attrName>ppt_y</p:attrName>
                                        </p:attrNameLst>
                                      </p:cBhvr>
                                      <p:tavLst>
                                        <p:tav tm="0">
                                          <p:val>
                                            <p:strVal val="#ppt_y+.1"/>
                                          </p:val>
                                        </p:tav>
                                        <p:tav tm="100000">
                                          <p:val>
                                            <p:strVal val="#ppt_y"/>
                                          </p:val>
                                        </p:tav>
                                      </p:tavLst>
                                    </p:anim>
                                  </p:childTnLst>
                                </p:cTn>
                              </p:par>
                            </p:childTnLst>
                          </p:cTn>
                        </p:par>
                        <p:par>
                          <p:cTn id="49" fill="hold">
                            <p:stCondLst>
                              <p:cond delay="12000"/>
                            </p:stCondLst>
                            <p:childTnLst>
                              <p:par>
                                <p:cTn id="50" presetID="42" presetClass="entr" presetSubtype="0"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2000"/>
                                        <p:tgtEl>
                                          <p:spTgt spid="16"/>
                                        </p:tgtEl>
                                      </p:cBhvr>
                                    </p:animEffect>
                                    <p:anim calcmode="lin" valueType="num">
                                      <p:cBhvr>
                                        <p:cTn id="53" dur="2000" fill="hold"/>
                                        <p:tgtEl>
                                          <p:spTgt spid="16"/>
                                        </p:tgtEl>
                                        <p:attrNameLst>
                                          <p:attrName>ppt_x</p:attrName>
                                        </p:attrNameLst>
                                      </p:cBhvr>
                                      <p:tavLst>
                                        <p:tav tm="0">
                                          <p:val>
                                            <p:strVal val="#ppt_x"/>
                                          </p:val>
                                        </p:tav>
                                        <p:tav tm="100000">
                                          <p:val>
                                            <p:strVal val="#ppt_x"/>
                                          </p:val>
                                        </p:tav>
                                      </p:tavLst>
                                    </p:anim>
                                    <p:anim calcmode="lin" valueType="num">
                                      <p:cBhvr>
                                        <p:cTn id="54" dur="2000" fill="hold"/>
                                        <p:tgtEl>
                                          <p:spTgt spid="16"/>
                                        </p:tgtEl>
                                        <p:attrNameLst>
                                          <p:attrName>ppt_y</p:attrName>
                                        </p:attrNameLst>
                                      </p:cBhvr>
                                      <p:tavLst>
                                        <p:tav tm="0">
                                          <p:val>
                                            <p:strVal val="#ppt_y+.1"/>
                                          </p:val>
                                        </p:tav>
                                        <p:tav tm="100000">
                                          <p:val>
                                            <p:strVal val="#ppt_y"/>
                                          </p:val>
                                        </p:tav>
                                      </p:tavLst>
                                    </p:anim>
                                  </p:childTnLst>
                                </p:cTn>
                              </p:par>
                            </p:childTnLst>
                          </p:cTn>
                        </p:par>
                        <p:par>
                          <p:cTn id="55" fill="hold">
                            <p:stCondLst>
                              <p:cond delay="14000"/>
                            </p:stCondLst>
                            <p:childTnLst>
                              <p:par>
                                <p:cTn id="56" presetID="22" presetClass="entr" presetSubtype="8"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63938" y="3209925"/>
            <a:ext cx="4537075" cy="523875"/>
          </a:xfrm>
          <a:prstGeom prst="rect">
            <a:avLst/>
          </a:prstGeom>
        </p:spPr>
        <p:txBody>
          <a:bodyPr>
            <a:spAutoFit/>
          </a:bodyPr>
          <a:lstStyle/>
          <a:p>
            <a:pPr defTabSz="914400" fontAlgn="auto">
              <a:spcBef>
                <a:spcPts val="0"/>
              </a:spcBef>
              <a:spcAft>
                <a:spcPts val="0"/>
              </a:spcAft>
              <a:defRPr/>
            </a:pPr>
            <a:r>
              <a:rPr lang="zh-CN" altLang="en-US" sz="2800" dirty="0">
                <a:solidFill>
                  <a:srgbClr val="000000"/>
                </a:solidFill>
                <a:latin typeface="+mn-lt"/>
                <a:ea typeface="+mn-ea"/>
                <a:cs typeface="+mn-ea"/>
                <a:sym typeface="+mn-lt"/>
              </a:rPr>
              <a:t>强国时代青年的历史使命</a:t>
            </a:r>
            <a:endParaRPr lang="zh-CN" altLang="en-US" sz="2800" dirty="0">
              <a:solidFill>
                <a:srgbClr val="000000"/>
              </a:solidFill>
              <a:latin typeface="+mn-lt"/>
              <a:ea typeface="+mn-ea"/>
              <a:cs typeface="+mn-ea"/>
              <a:sym typeface="+mn-lt"/>
            </a:endParaRPr>
          </a:p>
        </p:txBody>
      </p:sp>
      <p:sp>
        <p:nvSpPr>
          <p:cNvPr id="4" name="文本框 3"/>
          <p:cNvSpPr txBox="1"/>
          <p:nvPr/>
        </p:nvSpPr>
        <p:spPr>
          <a:xfrm>
            <a:off x="2862263" y="1411288"/>
            <a:ext cx="3294062" cy="1016000"/>
          </a:xfrm>
          <a:prstGeom prst="rect">
            <a:avLst/>
          </a:prstGeom>
          <a:noFill/>
        </p:spPr>
        <p:txBody>
          <a:bodyPr wrap="none">
            <a:spAutoFit/>
          </a:bodyPr>
          <a:lstStyle/>
          <a:p>
            <a:pPr defTabSz="914400" fontAlgn="auto">
              <a:spcBef>
                <a:spcPts val="0"/>
              </a:spcBef>
              <a:spcAft>
                <a:spcPts val="0"/>
              </a:spcAft>
              <a:defRPr/>
            </a:pPr>
            <a:r>
              <a:rPr lang="zh-CN" altLang="en-US" sz="6000">
                <a:solidFill>
                  <a:srgbClr val="9B0D13"/>
                </a:solidFill>
                <a:latin typeface="+mn-lt"/>
                <a:ea typeface="+mn-ea"/>
                <a:cs typeface="+mn-ea"/>
                <a:sym typeface="+mn-lt"/>
              </a:rPr>
              <a:t>工作报告</a:t>
            </a:r>
            <a:endParaRPr lang="zh-CN" altLang="en-US" sz="6000">
              <a:solidFill>
                <a:srgbClr val="9B0D13"/>
              </a:solidFill>
              <a:latin typeface="+mn-lt"/>
              <a:ea typeface="+mn-ea"/>
              <a:cs typeface="+mn-ea"/>
              <a:sym typeface="+mn-lt"/>
            </a:endParaRPr>
          </a:p>
        </p:txBody>
      </p:sp>
      <p:sp>
        <p:nvSpPr>
          <p:cNvPr id="6" name="文本框 5"/>
          <p:cNvSpPr txBox="1"/>
          <p:nvPr/>
        </p:nvSpPr>
        <p:spPr>
          <a:xfrm>
            <a:off x="827088" y="1549400"/>
            <a:ext cx="2032000" cy="800100"/>
          </a:xfrm>
          <a:prstGeom prst="rect">
            <a:avLst/>
          </a:prstGeom>
          <a:noFill/>
        </p:spPr>
        <p:txBody>
          <a:bodyPr wrap="none">
            <a:spAutoFit/>
          </a:bodyPr>
          <a:lstStyle/>
          <a:p>
            <a:pPr algn="ctr" defTabSz="914400" fontAlgn="auto">
              <a:spcBef>
                <a:spcPts val="0"/>
              </a:spcBef>
              <a:spcAft>
                <a:spcPts val="0"/>
              </a:spcAft>
              <a:defRPr/>
            </a:pPr>
            <a:r>
              <a:rPr lang="zh-CN" altLang="en-US" sz="2800" dirty="0">
                <a:solidFill>
                  <a:srgbClr val="9B0D13"/>
                </a:solidFill>
                <a:latin typeface="+mn-lt"/>
                <a:ea typeface="+mn-ea"/>
                <a:cs typeface="+mn-ea"/>
                <a:sym typeface="+mn-lt"/>
              </a:rPr>
              <a:t>中国共青团</a:t>
            </a:r>
            <a:endParaRPr lang="en-US" altLang="zh-CN" sz="2800" dirty="0">
              <a:solidFill>
                <a:srgbClr val="9B0D13"/>
              </a:solidFill>
              <a:latin typeface="+mn-lt"/>
              <a:ea typeface="+mn-ea"/>
              <a:cs typeface="+mn-ea"/>
              <a:sym typeface="+mn-lt"/>
            </a:endParaRPr>
          </a:p>
          <a:p>
            <a:pPr algn="ctr" defTabSz="914400" fontAlgn="auto">
              <a:spcBef>
                <a:spcPts val="0"/>
              </a:spcBef>
              <a:spcAft>
                <a:spcPts val="0"/>
              </a:spcAft>
              <a:defRPr/>
            </a:pPr>
            <a:r>
              <a:rPr lang="zh-CN" altLang="en-US" dirty="0">
                <a:solidFill>
                  <a:srgbClr val="9B0D13"/>
                </a:solidFill>
                <a:latin typeface="+mn-lt"/>
                <a:ea typeface="+mn-ea"/>
                <a:cs typeface="+mn-ea"/>
                <a:sym typeface="+mn-lt"/>
              </a:rPr>
              <a:t>十七届中央委员会</a:t>
            </a:r>
            <a:endParaRPr lang="zh-CN" altLang="en-US" dirty="0">
              <a:solidFill>
                <a:srgbClr val="9B0D13"/>
              </a:solidFill>
              <a:latin typeface="+mn-lt"/>
              <a:ea typeface="+mn-ea"/>
              <a:cs typeface="+mn-ea"/>
              <a:sym typeface="+mn-lt"/>
            </a:endParaRPr>
          </a:p>
        </p:txBody>
      </p:sp>
      <p:sp>
        <p:nvSpPr>
          <p:cNvPr id="7" name="矩形 6"/>
          <p:cNvSpPr/>
          <p:nvPr/>
        </p:nvSpPr>
        <p:spPr>
          <a:xfrm>
            <a:off x="942975" y="2571750"/>
            <a:ext cx="1800225" cy="1800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11500" dirty="0">
                <a:solidFill>
                  <a:srgbClr val="FFFFFF"/>
                </a:solidFill>
                <a:cs typeface="+mn-ea"/>
                <a:sym typeface="+mn-lt"/>
              </a:rPr>
              <a:t>02</a:t>
            </a:r>
            <a:endParaRPr lang="zh-CN" altLang="en-US" sz="11500" dirty="0">
              <a:solidFill>
                <a:srgbClr val="FFFFFF"/>
              </a:solidFill>
              <a:cs typeface="+mn-ea"/>
              <a:sym typeface="+mn-lt"/>
            </a:endParaRPr>
          </a:p>
        </p:txBody>
      </p:sp>
      <p:sp>
        <p:nvSpPr>
          <p:cNvPr id="8" name="Rectangle 5"/>
          <p:cNvSpPr>
            <a:spLocks noChangeArrowheads="1"/>
          </p:cNvSpPr>
          <p:nvPr/>
        </p:nvSpPr>
        <p:spPr bwMode="auto">
          <a:xfrm>
            <a:off x="725488" y="115888"/>
            <a:ext cx="5083175"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共青团十八大报告解读</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 calcmode="lin" valueType="num">
                                      <p:cBhvr>
                                        <p:cTn id="15" dur="2000" fill="hold"/>
                                        <p:tgtEl>
                                          <p:spTgt spid="6"/>
                                        </p:tgtEl>
                                        <p:attrNameLst>
                                          <p:attrName>style.rotation</p:attrName>
                                        </p:attrNameLst>
                                      </p:cBhvr>
                                      <p:tavLst>
                                        <p:tav tm="0">
                                          <p:val>
                                            <p:fltVal val="90"/>
                                          </p:val>
                                        </p:tav>
                                        <p:tav tm="100000">
                                          <p:val>
                                            <p:fltVal val="0"/>
                                          </p:val>
                                        </p:tav>
                                      </p:tavLst>
                                    </p:anim>
                                    <p:animEffect transition="in" filter="fade">
                                      <p:cBhvr>
                                        <p:cTn id="16" dur="2000"/>
                                        <p:tgtEl>
                                          <p:spTgt spid="6"/>
                                        </p:tgtEl>
                                      </p:cBhvr>
                                    </p:animEffect>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2000"/>
                                        <p:tgtEl>
                                          <p:spTgt spid="7"/>
                                        </p:tgtEl>
                                      </p:cBhvr>
                                    </p:animEffect>
                                  </p:childTnLst>
                                </p:cTn>
                              </p:par>
                            </p:childTnLst>
                          </p:cTn>
                        </p:par>
                        <p:par>
                          <p:cTn id="21" fill="hold">
                            <p:stCondLst>
                              <p:cond delay="4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17863" y="2511425"/>
            <a:ext cx="5435600" cy="1566863"/>
          </a:xfrm>
          <a:prstGeom prst="rect">
            <a:avLst/>
          </a:prstGeom>
        </p:spPr>
        <p:txBody>
          <a:bodyPr>
            <a:spAutoFit/>
          </a:bodyPr>
          <a:lstStyle/>
          <a:p>
            <a:pPr defTabSz="914400" fontAlgn="auto">
              <a:lnSpc>
                <a:spcPct val="120000"/>
              </a:lnSpc>
              <a:spcBef>
                <a:spcPts val="0"/>
              </a:spcBef>
              <a:spcAft>
                <a:spcPts val="0"/>
              </a:spcAft>
              <a:defRPr/>
            </a:pPr>
            <a:r>
              <a:rPr lang="en-US" altLang="zh-CN" sz="1600" dirty="0">
                <a:solidFill>
                  <a:srgbClr val="000000">
                    <a:lumMod val="85000"/>
                    <a:lumOff val="15000"/>
                  </a:srgbClr>
                </a:solidFill>
                <a:latin typeface="+mn-lt"/>
                <a:ea typeface="+mn-ea"/>
                <a:cs typeface="+mn-ea"/>
                <a:sym typeface="+mn-lt"/>
              </a:rPr>
              <a:t>    </a:t>
            </a:r>
            <a:r>
              <a:rPr lang="zh-CN" altLang="en-US" sz="1600" dirty="0">
                <a:solidFill>
                  <a:srgbClr val="000000">
                    <a:lumMod val="85000"/>
                    <a:lumOff val="15000"/>
                  </a:srgbClr>
                </a:solidFill>
                <a:latin typeface="+mn-lt"/>
                <a:ea typeface="+mn-ea"/>
                <a:cs typeface="+mn-ea"/>
                <a:sym typeface="+mn-lt"/>
              </a:rPr>
              <a:t>当代青年生逢强国时代，肩负强国使命，要在党的领导下，坚定传承中国道路、中国精神、中国力量，奋勇投身党的十九大绘就的宏伟蓝图，奋力将建成社会主义现代化强国的目标在自己手中变成现实。</a:t>
            </a:r>
            <a:r>
              <a:rPr lang="zh-CN" altLang="en-US" sz="1600" dirty="0">
                <a:solidFill>
                  <a:srgbClr val="9B0D13"/>
                </a:solidFill>
                <a:latin typeface="+mn-lt"/>
                <a:ea typeface="+mn-ea"/>
                <a:cs typeface="+mn-ea"/>
                <a:sym typeface="+mn-lt"/>
              </a:rPr>
              <a:t>这是当代青年千载难逢的历史荣光，更是当代青年责无旁贷的历史使命。</a:t>
            </a:r>
            <a:endParaRPr lang="zh-CN" altLang="en-US" sz="1600" dirty="0">
              <a:solidFill>
                <a:srgbClr val="9B0D13"/>
              </a:solidFill>
              <a:latin typeface="+mn-lt"/>
              <a:ea typeface="+mn-ea"/>
              <a:cs typeface="+mn-ea"/>
              <a:sym typeface="+mn-lt"/>
            </a:endParaRPr>
          </a:p>
        </p:txBody>
      </p:sp>
      <p:sp>
        <p:nvSpPr>
          <p:cNvPr id="4" name="矩形 3"/>
          <p:cNvSpPr/>
          <p:nvPr/>
        </p:nvSpPr>
        <p:spPr>
          <a:xfrm>
            <a:off x="3379788" y="1082675"/>
            <a:ext cx="5362575" cy="830263"/>
          </a:xfrm>
          <a:prstGeom prst="rect">
            <a:avLst/>
          </a:prstGeom>
        </p:spPr>
        <p:txBody>
          <a:bodyPr>
            <a:spAutoFit/>
          </a:bodyPr>
          <a:lstStyle/>
          <a:p>
            <a:pPr defTabSz="914400" fontAlgn="auto">
              <a:spcBef>
                <a:spcPts val="0"/>
              </a:spcBef>
              <a:spcAft>
                <a:spcPts val="0"/>
              </a:spcAft>
              <a:defRPr/>
            </a:pPr>
            <a:r>
              <a:rPr lang="zh-CN" altLang="en-US" sz="4800" dirty="0">
                <a:solidFill>
                  <a:srgbClr val="9B0D13"/>
                </a:solidFill>
                <a:latin typeface="+mn-lt"/>
                <a:ea typeface="+mn-ea"/>
                <a:cs typeface="+mn-ea"/>
                <a:sym typeface="+mn-lt"/>
              </a:rPr>
              <a:t>当代青年历史使命</a:t>
            </a:r>
            <a:endParaRPr lang="zh-CN" altLang="en-US" sz="4800" dirty="0">
              <a:solidFill>
                <a:srgbClr val="9B0D13"/>
              </a:solidFill>
              <a:latin typeface="+mn-lt"/>
              <a:ea typeface="+mn-ea"/>
              <a:cs typeface="+mn-ea"/>
              <a:sym typeface="+mn-lt"/>
            </a:endParaRPr>
          </a:p>
        </p:txBody>
      </p:sp>
      <p:pic>
        <p:nvPicPr>
          <p:cNvPr id="6" name="图片 5"/>
          <p:cNvPicPr>
            <a:picLocks noChangeAspect="1"/>
          </p:cNvPicPr>
          <p:nvPr/>
        </p:nvPicPr>
        <p:blipFill>
          <a:blip r:embed="rId1" cstate="print"/>
          <a:stretch>
            <a:fillRect/>
          </a:stretch>
        </p:blipFill>
        <p:spPr>
          <a:xfrm>
            <a:off x="611560" y="1370851"/>
            <a:ext cx="2376264" cy="3209925"/>
          </a:xfrm>
          <a:prstGeom prst="rect">
            <a:avLst/>
          </a:prstGeom>
          <a:effectLst>
            <a:innerShdw blurRad="114300">
              <a:prstClr val="black"/>
            </a:innerShdw>
          </a:effectLst>
        </p:spPr>
      </p:pic>
      <p:sp>
        <p:nvSpPr>
          <p:cNvPr id="7" name="Rectangle 5"/>
          <p:cNvSpPr>
            <a:spLocks noChangeArrowheads="1"/>
          </p:cNvSpPr>
          <p:nvPr/>
        </p:nvSpPr>
        <p:spPr bwMode="auto">
          <a:xfrm>
            <a:off x="725488" y="115888"/>
            <a:ext cx="5083175"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共青团十八大报告解读</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style.rotation</p:attrName>
                                        </p:attrNameLst>
                                      </p:cBhvr>
                                      <p:tavLst>
                                        <p:tav tm="0">
                                          <p:val>
                                            <p:fltVal val="90"/>
                                          </p:val>
                                        </p:tav>
                                        <p:tav tm="100000">
                                          <p:val>
                                            <p:fltVal val="0"/>
                                          </p:val>
                                        </p:tav>
                                      </p:tavLst>
                                    </p:anim>
                                    <p:animEffect transition="in" filter="fade">
                                      <p:cBhvr>
                                        <p:cTn id="10" dur="2000"/>
                                        <p:tgtEl>
                                          <p:spTgt spid="6"/>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2000"/>
                                        <p:tgtEl>
                                          <p:spTgt spid="4"/>
                                        </p:tgtEl>
                                      </p:cBhvr>
                                    </p:animEffect>
                                  </p:childTnLst>
                                </p:cTn>
                              </p:par>
                            </p:childTnLst>
                          </p:cTn>
                        </p:par>
                        <p:par>
                          <p:cTn id="15" fill="hold">
                            <p:stCondLst>
                              <p:cond delay="4000"/>
                            </p:stCondLst>
                            <p:childTnLst>
                              <p:par>
                                <p:cTn id="16" presetID="1" presetClass="entr" presetSubtype="0" fill="hold" grpId="0" nodeType="afterEffect">
                                  <p:stCondLst>
                                    <p:cond delay="0"/>
                                  </p:stCondLst>
                                  <p:iterate type="lt">
                                    <p:tmAbs val="80"/>
                                  </p:iterate>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1650" y="3363913"/>
            <a:ext cx="2519363" cy="1276350"/>
          </a:xfrm>
          <a:prstGeom prst="rect">
            <a:avLst/>
          </a:prstGeom>
        </p:spPr>
        <p:txBody>
          <a:bodyPr>
            <a:spAutoFit/>
          </a:bodyPr>
          <a:lstStyle/>
          <a:p>
            <a:pPr algn="just" defTabSz="914400" fontAlgn="auto">
              <a:spcBef>
                <a:spcPts val="0"/>
              </a:spcBef>
              <a:spcAft>
                <a:spcPts val="0"/>
              </a:spcAft>
              <a:defRPr/>
            </a:pPr>
            <a:r>
              <a:rPr lang="en-US" altLang="zh-CN" sz="1100" dirty="0">
                <a:solidFill>
                  <a:srgbClr val="000000"/>
                </a:solidFill>
                <a:latin typeface="+mn-lt"/>
                <a:ea typeface="+mn-ea"/>
                <a:cs typeface="+mn-ea"/>
                <a:sym typeface="+mn-lt"/>
              </a:rPr>
              <a:t>    </a:t>
            </a:r>
            <a:r>
              <a:rPr lang="zh-CN" altLang="en-US" sz="1100" dirty="0">
                <a:solidFill>
                  <a:srgbClr val="000000"/>
                </a:solidFill>
                <a:latin typeface="+mn-lt"/>
                <a:ea typeface="+mn-ea"/>
                <a:cs typeface="+mn-ea"/>
                <a:sym typeface="+mn-lt"/>
              </a:rPr>
              <a:t>广大青年要从真理之光中受到启迪，用习近平新时代中国特色社会主义思想构筑强大精神支柱，</a:t>
            </a:r>
            <a:r>
              <a:rPr lang="zh-CN" altLang="en-US" sz="1100" u="sng" dirty="0">
                <a:solidFill>
                  <a:srgbClr val="000000"/>
                </a:solidFill>
                <a:latin typeface="+mn-lt"/>
                <a:ea typeface="+mn-ea"/>
                <a:cs typeface="+mn-ea"/>
                <a:sym typeface="+mn-lt"/>
              </a:rPr>
              <a:t>听党话、跟党走。</a:t>
            </a:r>
            <a:r>
              <a:rPr lang="zh-CN" altLang="en-US" sz="1100" dirty="0">
                <a:solidFill>
                  <a:srgbClr val="000000"/>
                </a:solidFill>
                <a:latin typeface="+mn-lt"/>
                <a:ea typeface="+mn-ea"/>
                <a:cs typeface="+mn-ea"/>
                <a:sym typeface="+mn-lt"/>
              </a:rPr>
              <a:t>要从历史实践中受到启示，充分认识到只有中国共产党领导、只有中国特色社会主义才能发展中国、强大中国，</a:t>
            </a:r>
            <a:r>
              <a:rPr lang="zh-CN" altLang="en-US" sz="1100" u="sng" dirty="0">
                <a:solidFill>
                  <a:srgbClr val="000000"/>
                </a:solidFill>
                <a:latin typeface="+mn-lt"/>
                <a:ea typeface="+mn-ea"/>
                <a:cs typeface="+mn-ea"/>
                <a:sym typeface="+mn-lt"/>
              </a:rPr>
              <a:t>坚定“四个自信”</a:t>
            </a:r>
            <a:r>
              <a:rPr lang="zh-CN" altLang="en-US" sz="1100" dirty="0">
                <a:solidFill>
                  <a:srgbClr val="000000"/>
                </a:solidFill>
                <a:latin typeface="+mn-lt"/>
                <a:ea typeface="+mn-ea"/>
                <a:cs typeface="+mn-ea"/>
                <a:sym typeface="+mn-lt"/>
              </a:rPr>
              <a:t>。</a:t>
            </a:r>
            <a:endParaRPr lang="zh-CN" altLang="en-US" sz="1100" dirty="0">
              <a:solidFill>
                <a:srgbClr val="000000"/>
              </a:solidFill>
              <a:latin typeface="+mn-lt"/>
              <a:ea typeface="+mn-ea"/>
              <a:cs typeface="+mn-ea"/>
              <a:sym typeface="+mn-lt"/>
            </a:endParaRPr>
          </a:p>
        </p:txBody>
      </p:sp>
      <p:grpSp>
        <p:nvGrpSpPr>
          <p:cNvPr id="9" name="组合 8"/>
          <p:cNvGrpSpPr/>
          <p:nvPr/>
        </p:nvGrpSpPr>
        <p:grpSpPr bwMode="auto">
          <a:xfrm>
            <a:off x="717550" y="755650"/>
            <a:ext cx="3387725" cy="2516188"/>
            <a:chOff x="686101" y="755789"/>
            <a:chExt cx="3388462" cy="2515590"/>
          </a:xfrm>
        </p:grpSpPr>
        <p:sp>
          <p:nvSpPr>
            <p:cNvPr id="6" name="椭圆 5"/>
            <p:cNvSpPr/>
            <p:nvPr/>
          </p:nvSpPr>
          <p:spPr>
            <a:xfrm>
              <a:off x="686101" y="1182726"/>
              <a:ext cx="2088017" cy="20886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sp>
          <p:nvSpPr>
            <p:cNvPr id="7" name="矩形 6"/>
            <p:cNvSpPr/>
            <p:nvPr/>
          </p:nvSpPr>
          <p:spPr>
            <a:xfrm>
              <a:off x="827420" y="1882646"/>
              <a:ext cx="1805380" cy="585649"/>
            </a:xfrm>
            <a:prstGeom prst="rect">
              <a:avLst/>
            </a:prstGeom>
          </p:spPr>
          <p:txBody>
            <a:bodyPr>
              <a:spAutoFit/>
            </a:bodyPr>
            <a:lstStyle/>
            <a:p>
              <a:pPr algn="ctr" defTabSz="914400" fontAlgn="auto">
                <a:spcBef>
                  <a:spcPts val="0"/>
                </a:spcBef>
                <a:spcAft>
                  <a:spcPts val="0"/>
                </a:spcAft>
                <a:defRPr/>
              </a:pPr>
              <a:r>
                <a:rPr lang="zh-CN" altLang="en-US" sz="1600" dirty="0">
                  <a:solidFill>
                    <a:srgbClr val="FFFFFF"/>
                  </a:solidFill>
                  <a:latin typeface="+mn-lt"/>
                  <a:ea typeface="+mn-ea"/>
                  <a:cs typeface="+mn-ea"/>
                  <a:sym typeface="+mn-lt"/>
                </a:rPr>
                <a:t>青年必须有理想</a:t>
              </a:r>
              <a:endParaRPr lang="en-US" altLang="zh-CN" sz="1600" dirty="0">
                <a:solidFill>
                  <a:srgbClr val="FFFFFF"/>
                </a:solidFill>
                <a:latin typeface="+mn-lt"/>
                <a:ea typeface="+mn-ea"/>
                <a:cs typeface="+mn-ea"/>
                <a:sym typeface="+mn-lt"/>
              </a:endParaRPr>
            </a:p>
            <a:p>
              <a:pPr algn="ctr" defTabSz="914400" fontAlgn="auto">
                <a:spcBef>
                  <a:spcPts val="0"/>
                </a:spcBef>
                <a:spcAft>
                  <a:spcPts val="0"/>
                </a:spcAft>
                <a:defRPr/>
              </a:pPr>
              <a:r>
                <a:rPr lang="zh-CN" altLang="en-US" sz="1600" dirty="0">
                  <a:solidFill>
                    <a:srgbClr val="FFFFFF"/>
                  </a:solidFill>
                  <a:latin typeface="+mn-lt"/>
                  <a:ea typeface="+mn-ea"/>
                  <a:cs typeface="+mn-ea"/>
                  <a:sym typeface="+mn-lt"/>
                </a:rPr>
                <a:t>在思想精神上强</a:t>
              </a:r>
              <a:endParaRPr lang="en-US" altLang="zh-CN" sz="1600" dirty="0">
                <a:solidFill>
                  <a:srgbClr val="FFFFFF"/>
                </a:solidFill>
                <a:latin typeface="+mn-lt"/>
                <a:ea typeface="+mn-ea"/>
                <a:cs typeface="+mn-ea"/>
                <a:sym typeface="+mn-lt"/>
              </a:endParaRPr>
            </a:p>
          </p:txBody>
        </p:sp>
        <p:sp>
          <p:nvSpPr>
            <p:cNvPr id="8" name="矩形 7"/>
            <p:cNvSpPr/>
            <p:nvPr/>
          </p:nvSpPr>
          <p:spPr>
            <a:xfrm>
              <a:off x="2267595" y="755789"/>
              <a:ext cx="1806968" cy="398368"/>
            </a:xfrm>
            <a:prstGeom prst="rect">
              <a:avLst/>
            </a:prstGeom>
          </p:spPr>
          <p:txBody>
            <a:bodyPr>
              <a:spAutoFit/>
            </a:bodyPr>
            <a:lstStyle/>
            <a:p>
              <a:pPr defTabSz="914400" fontAlgn="auto">
                <a:spcBef>
                  <a:spcPts val="0"/>
                </a:spcBef>
                <a:spcAft>
                  <a:spcPts val="0"/>
                </a:spcAft>
                <a:defRPr/>
              </a:pPr>
              <a:endParaRPr lang="zh-CN" altLang="en-US" sz="2000" b="1" dirty="0">
                <a:solidFill>
                  <a:schemeClr val="bg1"/>
                </a:solidFill>
                <a:latin typeface="黑体" panose="02010609060101010101" pitchFamily="2" charset="-122"/>
                <a:ea typeface="黑体" panose="02010609060101010101" pitchFamily="2" charset="-122"/>
                <a:cs typeface="+mn-ea"/>
                <a:sym typeface="+mn-lt"/>
              </a:endParaRPr>
            </a:p>
          </p:txBody>
        </p:sp>
      </p:grpSp>
      <p:sp>
        <p:nvSpPr>
          <p:cNvPr id="5" name="矩形 4"/>
          <p:cNvSpPr/>
          <p:nvPr/>
        </p:nvSpPr>
        <p:spPr>
          <a:xfrm>
            <a:off x="6122988" y="3363913"/>
            <a:ext cx="2519362" cy="1106487"/>
          </a:xfrm>
          <a:prstGeom prst="rect">
            <a:avLst/>
          </a:prstGeom>
        </p:spPr>
        <p:txBody>
          <a:bodyPr>
            <a:spAutoFit/>
          </a:bodyPr>
          <a:lstStyle/>
          <a:p>
            <a:pPr algn="just" defTabSz="914400" fontAlgn="auto">
              <a:spcBef>
                <a:spcPts val="0"/>
              </a:spcBef>
              <a:spcAft>
                <a:spcPts val="0"/>
              </a:spcAft>
              <a:defRPr/>
            </a:pPr>
            <a:r>
              <a:rPr lang="en-US" altLang="zh-CN" sz="1100" dirty="0">
                <a:solidFill>
                  <a:srgbClr val="000000"/>
                </a:solidFill>
                <a:latin typeface="+mn-lt"/>
                <a:ea typeface="+mn-ea"/>
                <a:cs typeface="+mn-ea"/>
                <a:sym typeface="+mn-lt"/>
              </a:rPr>
              <a:t>    </a:t>
            </a:r>
            <a:r>
              <a:rPr lang="zh-CN" altLang="en-US" sz="1100" dirty="0">
                <a:solidFill>
                  <a:srgbClr val="000000"/>
                </a:solidFill>
                <a:latin typeface="+mn-lt"/>
                <a:ea typeface="+mn-ea"/>
                <a:cs typeface="+mn-ea"/>
                <a:sym typeface="+mn-lt"/>
              </a:rPr>
              <a:t>要吃得了苦，懂得历经苦难取得的成功才弥足珍贵，愿意从最基层最基础的工作做起，不怕到条件艰苦的地方摸爬滚打，甘于到祖国和人民最需要的地方拼搏建功。要经得住挫折，要勇于革新，要</a:t>
            </a:r>
            <a:r>
              <a:rPr lang="zh-CN" altLang="en-US" sz="1100" u="sng" dirty="0">
                <a:solidFill>
                  <a:srgbClr val="000000"/>
                </a:solidFill>
                <a:latin typeface="+mn-lt"/>
                <a:ea typeface="+mn-ea"/>
                <a:cs typeface="+mn-ea"/>
                <a:sym typeface="+mn-lt"/>
              </a:rPr>
              <a:t>甘于奉献</a:t>
            </a:r>
            <a:r>
              <a:rPr lang="zh-CN" altLang="en-US" sz="1100" dirty="0">
                <a:solidFill>
                  <a:srgbClr val="000000"/>
                </a:solidFill>
                <a:latin typeface="+mn-lt"/>
                <a:ea typeface="+mn-ea"/>
                <a:cs typeface="+mn-ea"/>
                <a:sym typeface="+mn-lt"/>
              </a:rPr>
              <a:t>。</a:t>
            </a:r>
            <a:endParaRPr lang="zh-CN" altLang="en-US" sz="1100" dirty="0">
              <a:solidFill>
                <a:srgbClr val="000000"/>
              </a:solidFill>
              <a:latin typeface="+mn-lt"/>
              <a:ea typeface="+mn-ea"/>
              <a:cs typeface="+mn-ea"/>
              <a:sym typeface="+mn-lt"/>
            </a:endParaRPr>
          </a:p>
        </p:txBody>
      </p:sp>
      <p:grpSp>
        <p:nvGrpSpPr>
          <p:cNvPr id="26" name="组合 25"/>
          <p:cNvGrpSpPr/>
          <p:nvPr/>
        </p:nvGrpSpPr>
        <p:grpSpPr bwMode="auto">
          <a:xfrm>
            <a:off x="6308725" y="1131888"/>
            <a:ext cx="2087563" cy="2087562"/>
            <a:chOff x="6308158" y="1131590"/>
            <a:chExt cx="2088000" cy="2088000"/>
          </a:xfrm>
        </p:grpSpPr>
        <p:sp>
          <p:nvSpPr>
            <p:cNvPr id="14" name="椭圆 13"/>
            <p:cNvSpPr/>
            <p:nvPr/>
          </p:nvSpPr>
          <p:spPr>
            <a:xfrm>
              <a:off x="6308158" y="1131590"/>
              <a:ext cx="2088000" cy="20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sp>
          <p:nvSpPr>
            <p:cNvPr id="15" name="矩形 14"/>
            <p:cNvSpPr/>
            <p:nvPr/>
          </p:nvSpPr>
          <p:spPr>
            <a:xfrm>
              <a:off x="6449476" y="1935034"/>
              <a:ext cx="1805365" cy="585910"/>
            </a:xfrm>
            <a:prstGeom prst="rect">
              <a:avLst/>
            </a:prstGeom>
          </p:spPr>
          <p:txBody>
            <a:bodyPr>
              <a:spAutoFit/>
            </a:bodyPr>
            <a:lstStyle/>
            <a:p>
              <a:pPr algn="ctr" defTabSz="914400" fontAlgn="auto">
                <a:spcBef>
                  <a:spcPts val="0"/>
                </a:spcBef>
                <a:spcAft>
                  <a:spcPts val="0"/>
                </a:spcAft>
                <a:defRPr/>
              </a:pPr>
              <a:r>
                <a:rPr lang="zh-CN" altLang="en-US" sz="1600" dirty="0">
                  <a:solidFill>
                    <a:srgbClr val="FFFFFF"/>
                  </a:solidFill>
                  <a:latin typeface="+mn-lt"/>
                  <a:ea typeface="+mn-ea"/>
                  <a:cs typeface="+mn-ea"/>
                  <a:sym typeface="+mn-lt"/>
                </a:rPr>
                <a:t>青年必须有担当在干事创业上强</a:t>
              </a:r>
              <a:endParaRPr lang="zh-CN" altLang="en-US" sz="1600" dirty="0">
                <a:solidFill>
                  <a:srgbClr val="FFFFFF"/>
                </a:solidFill>
                <a:latin typeface="+mn-lt"/>
                <a:ea typeface="+mn-ea"/>
                <a:cs typeface="+mn-ea"/>
                <a:sym typeface="+mn-lt"/>
              </a:endParaRPr>
            </a:p>
          </p:txBody>
        </p:sp>
      </p:grpSp>
      <p:sp>
        <p:nvSpPr>
          <p:cNvPr id="4" name="矩形 3"/>
          <p:cNvSpPr/>
          <p:nvPr/>
        </p:nvSpPr>
        <p:spPr>
          <a:xfrm>
            <a:off x="3311525" y="3363913"/>
            <a:ext cx="2520950" cy="1276350"/>
          </a:xfrm>
          <a:prstGeom prst="rect">
            <a:avLst/>
          </a:prstGeom>
        </p:spPr>
        <p:txBody>
          <a:bodyPr>
            <a:spAutoFit/>
          </a:bodyPr>
          <a:lstStyle/>
          <a:p>
            <a:pPr algn="just" defTabSz="914400" fontAlgn="auto">
              <a:spcBef>
                <a:spcPts val="0"/>
              </a:spcBef>
              <a:spcAft>
                <a:spcPts val="0"/>
              </a:spcAft>
              <a:defRPr/>
            </a:pPr>
            <a:r>
              <a:rPr lang="en-US" altLang="zh-CN" sz="1100" dirty="0">
                <a:solidFill>
                  <a:srgbClr val="000000"/>
                </a:solidFill>
                <a:latin typeface="+mn-lt"/>
                <a:ea typeface="+mn-ea"/>
                <a:cs typeface="+mn-ea"/>
                <a:sym typeface="+mn-lt"/>
              </a:rPr>
              <a:t>    </a:t>
            </a:r>
            <a:r>
              <a:rPr lang="zh-CN" altLang="en-US" sz="1100" dirty="0">
                <a:solidFill>
                  <a:srgbClr val="000000"/>
                </a:solidFill>
                <a:latin typeface="+mn-lt"/>
                <a:ea typeface="+mn-ea"/>
                <a:cs typeface="+mn-ea"/>
                <a:sym typeface="+mn-lt"/>
              </a:rPr>
              <a:t>要抓牢</a:t>
            </a:r>
            <a:r>
              <a:rPr lang="zh-CN" altLang="en-US" sz="1100" u="sng" dirty="0">
                <a:solidFill>
                  <a:srgbClr val="000000"/>
                </a:solidFill>
                <a:latin typeface="+mn-lt"/>
                <a:ea typeface="+mn-ea"/>
                <a:cs typeface="+mn-ea"/>
                <a:sym typeface="+mn-lt"/>
              </a:rPr>
              <a:t>学习</a:t>
            </a:r>
            <a:r>
              <a:rPr lang="zh-CN" altLang="en-US" sz="1100" dirty="0">
                <a:solidFill>
                  <a:srgbClr val="000000"/>
                </a:solidFill>
                <a:latin typeface="+mn-lt"/>
                <a:ea typeface="+mn-ea"/>
                <a:cs typeface="+mn-ea"/>
                <a:sym typeface="+mn-lt"/>
              </a:rPr>
              <a:t>这个成才之基，适应知识更新加快、科技变革加深的潮流，孜孜以求、终身学习。要抓牢</a:t>
            </a:r>
            <a:r>
              <a:rPr lang="zh-CN" altLang="en-US" sz="1100" u="sng" dirty="0">
                <a:solidFill>
                  <a:srgbClr val="000000"/>
                </a:solidFill>
                <a:latin typeface="+mn-lt"/>
                <a:ea typeface="+mn-ea"/>
                <a:cs typeface="+mn-ea"/>
                <a:sym typeface="+mn-lt"/>
              </a:rPr>
              <a:t>辨析</a:t>
            </a:r>
            <a:r>
              <a:rPr lang="zh-CN" altLang="en-US" sz="1100" dirty="0">
                <a:solidFill>
                  <a:srgbClr val="000000"/>
                </a:solidFill>
                <a:latin typeface="+mn-lt"/>
                <a:ea typeface="+mn-ea"/>
                <a:cs typeface="+mn-ea"/>
                <a:sym typeface="+mn-lt"/>
              </a:rPr>
              <a:t>这个成长之要，明辨是非本末，找准成长方向。要抓牢</a:t>
            </a:r>
            <a:r>
              <a:rPr lang="zh-CN" altLang="en-US" sz="1100" u="sng" dirty="0">
                <a:solidFill>
                  <a:srgbClr val="000000"/>
                </a:solidFill>
                <a:latin typeface="+mn-lt"/>
                <a:ea typeface="+mn-ea"/>
                <a:cs typeface="+mn-ea"/>
                <a:sym typeface="+mn-lt"/>
              </a:rPr>
              <a:t>实践</a:t>
            </a:r>
            <a:r>
              <a:rPr lang="zh-CN" altLang="en-US" sz="1100" dirty="0">
                <a:solidFill>
                  <a:srgbClr val="000000"/>
                </a:solidFill>
                <a:latin typeface="+mn-lt"/>
                <a:ea typeface="+mn-ea"/>
                <a:cs typeface="+mn-ea"/>
                <a:sym typeface="+mn-lt"/>
              </a:rPr>
              <a:t>这个成功之本，善读无字之书，苦练有用之功，融入社会生活，接受岗位磨砺。</a:t>
            </a:r>
            <a:endParaRPr lang="zh-CN" altLang="en-US" sz="1100" dirty="0">
              <a:solidFill>
                <a:srgbClr val="000000"/>
              </a:solidFill>
              <a:latin typeface="+mn-lt"/>
              <a:ea typeface="+mn-ea"/>
              <a:cs typeface="+mn-ea"/>
              <a:sym typeface="+mn-lt"/>
            </a:endParaRPr>
          </a:p>
        </p:txBody>
      </p:sp>
      <p:grpSp>
        <p:nvGrpSpPr>
          <p:cNvPr id="11" name="组合 10"/>
          <p:cNvGrpSpPr/>
          <p:nvPr/>
        </p:nvGrpSpPr>
        <p:grpSpPr bwMode="auto">
          <a:xfrm>
            <a:off x="3497263" y="1154113"/>
            <a:ext cx="2087562" cy="2087562"/>
            <a:chOff x="3497129" y="1154277"/>
            <a:chExt cx="2088000" cy="2088000"/>
          </a:xfrm>
        </p:grpSpPr>
        <p:sp>
          <p:nvSpPr>
            <p:cNvPr id="19" name="椭圆 18"/>
            <p:cNvSpPr/>
            <p:nvPr/>
          </p:nvSpPr>
          <p:spPr>
            <a:xfrm>
              <a:off x="3497129" y="1154277"/>
              <a:ext cx="2088000" cy="20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sp>
          <p:nvSpPr>
            <p:cNvPr id="20" name="矩形 19"/>
            <p:cNvSpPr/>
            <p:nvPr/>
          </p:nvSpPr>
          <p:spPr>
            <a:xfrm>
              <a:off x="3638446" y="1935491"/>
              <a:ext cx="1805367" cy="584323"/>
            </a:xfrm>
            <a:prstGeom prst="rect">
              <a:avLst/>
            </a:prstGeom>
          </p:spPr>
          <p:txBody>
            <a:bodyPr>
              <a:spAutoFit/>
            </a:bodyPr>
            <a:lstStyle/>
            <a:p>
              <a:pPr algn="ctr" defTabSz="914400" fontAlgn="auto">
                <a:spcBef>
                  <a:spcPts val="0"/>
                </a:spcBef>
                <a:spcAft>
                  <a:spcPts val="0"/>
                </a:spcAft>
                <a:defRPr/>
              </a:pPr>
              <a:r>
                <a:rPr lang="zh-CN" altLang="en-US" sz="1600" dirty="0">
                  <a:solidFill>
                    <a:srgbClr val="FFFFFF"/>
                  </a:solidFill>
                  <a:latin typeface="+mn-lt"/>
                  <a:ea typeface="+mn-ea"/>
                  <a:cs typeface="+mn-ea"/>
                  <a:sym typeface="+mn-lt"/>
                </a:rPr>
                <a:t>青年必须有本领在能力素质上强</a:t>
              </a:r>
              <a:endParaRPr lang="en-US" altLang="zh-CN" sz="1600" dirty="0">
                <a:solidFill>
                  <a:srgbClr val="FFFFFF"/>
                </a:solidFill>
                <a:latin typeface="+mn-lt"/>
                <a:ea typeface="+mn-ea"/>
                <a:cs typeface="+mn-ea"/>
                <a:sym typeface="+mn-lt"/>
              </a:endParaRPr>
            </a:p>
          </p:txBody>
        </p:sp>
      </p:grpSp>
      <p:sp>
        <p:nvSpPr>
          <p:cNvPr id="27" name="等腰三角形 26"/>
          <p:cNvSpPr/>
          <p:nvPr/>
        </p:nvSpPr>
        <p:spPr>
          <a:xfrm rot="5400000">
            <a:off x="5847556" y="2032794"/>
            <a:ext cx="288925" cy="249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sp>
        <p:nvSpPr>
          <p:cNvPr id="28" name="等腰三角形 27"/>
          <p:cNvSpPr/>
          <p:nvPr/>
        </p:nvSpPr>
        <p:spPr>
          <a:xfrm rot="5400000">
            <a:off x="3056731" y="2032794"/>
            <a:ext cx="288925" cy="2492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sp>
        <p:nvSpPr>
          <p:cNvPr id="23" name="Rectangle 5"/>
          <p:cNvSpPr>
            <a:spLocks noChangeArrowheads="1"/>
          </p:cNvSpPr>
          <p:nvPr/>
        </p:nvSpPr>
        <p:spPr bwMode="auto">
          <a:xfrm>
            <a:off x="725488" y="115888"/>
            <a:ext cx="5083175"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共青团十八大报告解读</a:t>
            </a:r>
            <a:endParaRPr lang="zh-CN" altLang="en-US" sz="3000" b="1" dirty="0">
              <a:solidFill>
                <a:schemeClr val="accent1">
                  <a:lumMod val="75000"/>
                </a:schemeClr>
              </a:solidFill>
              <a:latin typeface="+mn-lt"/>
              <a:ea typeface="+mn-ea"/>
              <a:cs typeface="+mn-ea"/>
              <a:sym typeface="+mn-lt"/>
            </a:endParaRPr>
          </a:p>
        </p:txBody>
      </p:sp>
      <p:sp>
        <p:nvSpPr>
          <p:cNvPr id="2" name="矩形 1"/>
          <p:cNvSpPr/>
          <p:nvPr/>
        </p:nvSpPr>
        <p:spPr>
          <a:xfrm>
            <a:off x="3246120" y="714375"/>
            <a:ext cx="2508885" cy="417195"/>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r>
              <a:rPr lang="zh-CN" altLang="en-US" sz="2000" b="1">
                <a:solidFill>
                  <a:schemeClr val="bg1"/>
                </a:solidFill>
                <a:ea typeface="黑体" panose="02010609060101010101" pitchFamily="2" charset="-122"/>
                <a:cs typeface="微软雅黑" panose="020B0503020204020204" charset="-122"/>
                <a:sym typeface="+mn-lt"/>
              </a:rPr>
              <a:t>担起强国使命</a:t>
            </a:r>
            <a:endParaRPr lang="zh-CN" altLang="en-US" sz="2000">
              <a:solidFill>
                <a:srgbClr val="FFFFFF"/>
              </a:solidFill>
              <a:ea typeface="黑体" panose="02010609060101010101" pitchFamily="2" charset="-122"/>
              <a:cs typeface="微软雅黑" panose="020B0503020204020204" charset="-122"/>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ppt_x</p:attrName>
                                        </p:attrNameLst>
                                      </p:cBhvr>
                                      <p:tavLst>
                                        <p:tav tm="0">
                                          <p:val>
                                            <p:strVal val="#ppt_x"/>
                                          </p:val>
                                        </p:tav>
                                        <p:tav tm="100000">
                                          <p:val>
                                            <p:strVal val="#ppt_x"/>
                                          </p:val>
                                        </p:tav>
                                      </p:tavLst>
                                    </p:anim>
                                    <p:anim calcmode="lin" valueType="num">
                                      <p:cBhvr>
                                        <p:cTn id="14" dur="2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1500"/>
                                        <p:tgtEl>
                                          <p:spTgt spid="28"/>
                                        </p:tgtEl>
                                      </p:cBhvr>
                                    </p:animEffect>
                                  </p:childTnLst>
                                </p:cTn>
                              </p:par>
                            </p:childTnLst>
                          </p:cTn>
                        </p:par>
                        <p:par>
                          <p:cTn id="19" fill="hold">
                            <p:stCondLst>
                              <p:cond delay="3500"/>
                            </p:stCondLst>
                            <p:childTnLst>
                              <p:par>
                                <p:cTn id="20" presetID="47"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ppt_x</p:attrName>
                                        </p:attrNameLst>
                                      </p:cBhvr>
                                      <p:tavLst>
                                        <p:tav tm="0">
                                          <p:val>
                                            <p:strVal val="#ppt_x"/>
                                          </p:val>
                                        </p:tav>
                                        <p:tav tm="100000">
                                          <p:val>
                                            <p:strVal val="#ppt_x"/>
                                          </p:val>
                                        </p:tav>
                                      </p:tavLst>
                                    </p:anim>
                                    <p:anim calcmode="lin" valueType="num">
                                      <p:cBhvr>
                                        <p:cTn id="24" dur="2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anim calcmode="lin" valueType="num">
                                      <p:cBhvr>
                                        <p:cTn id="28" dur="2000" fill="hold"/>
                                        <p:tgtEl>
                                          <p:spTgt spid="4"/>
                                        </p:tgtEl>
                                        <p:attrNameLst>
                                          <p:attrName>ppt_x</p:attrName>
                                        </p:attrNameLst>
                                      </p:cBhvr>
                                      <p:tavLst>
                                        <p:tav tm="0">
                                          <p:val>
                                            <p:strVal val="#ppt_x"/>
                                          </p:val>
                                        </p:tav>
                                        <p:tav tm="100000">
                                          <p:val>
                                            <p:strVal val="#ppt_x"/>
                                          </p:val>
                                        </p:tav>
                                      </p:tavLst>
                                    </p:anim>
                                    <p:anim calcmode="lin" valueType="num">
                                      <p:cBhvr>
                                        <p:cTn id="29" dur="20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5500"/>
                            </p:stCondLst>
                            <p:childTnLst>
                              <p:par>
                                <p:cTn id="31" presetID="22" presetClass="entr" presetSubtype="8"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1500"/>
                                        <p:tgtEl>
                                          <p:spTgt spid="27"/>
                                        </p:tgtEl>
                                      </p:cBhvr>
                                    </p:animEffect>
                                  </p:childTnLst>
                                </p:cTn>
                              </p:par>
                            </p:childTnLst>
                          </p:cTn>
                        </p:par>
                        <p:par>
                          <p:cTn id="34" fill="hold">
                            <p:stCondLst>
                              <p:cond delay="7000"/>
                            </p:stCondLst>
                            <p:childTnLst>
                              <p:par>
                                <p:cTn id="35" presetID="47"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ppt_x</p:attrName>
                                        </p:attrNameLst>
                                      </p:cBhvr>
                                      <p:tavLst>
                                        <p:tav tm="0">
                                          <p:val>
                                            <p:strVal val="#ppt_x"/>
                                          </p:val>
                                        </p:tav>
                                        <p:tav tm="100000">
                                          <p:val>
                                            <p:strVal val="#ppt_x"/>
                                          </p:val>
                                        </p:tav>
                                      </p:tavLst>
                                    </p:anim>
                                    <p:anim calcmode="lin" valueType="num">
                                      <p:cBhvr>
                                        <p:cTn id="39" dur="2000" fill="hold"/>
                                        <p:tgtEl>
                                          <p:spTgt spid="2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2000"/>
                                        <p:tgtEl>
                                          <p:spTgt spid="5"/>
                                        </p:tgtEl>
                                      </p:cBhvr>
                                    </p:animEffect>
                                    <p:anim calcmode="lin" valueType="num">
                                      <p:cBhvr>
                                        <p:cTn id="43" dur="2000" fill="hold"/>
                                        <p:tgtEl>
                                          <p:spTgt spid="5"/>
                                        </p:tgtEl>
                                        <p:attrNameLst>
                                          <p:attrName>ppt_x</p:attrName>
                                        </p:attrNameLst>
                                      </p:cBhvr>
                                      <p:tavLst>
                                        <p:tav tm="0">
                                          <p:val>
                                            <p:strVal val="#ppt_x"/>
                                          </p:val>
                                        </p:tav>
                                        <p:tav tm="100000">
                                          <p:val>
                                            <p:strVal val="#ppt_x"/>
                                          </p:val>
                                        </p:tav>
                                      </p:tavLst>
                                    </p:anim>
                                    <p:anim calcmode="lin" valueType="num">
                                      <p:cBhvr>
                                        <p:cTn id="44"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27"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76600" y="3060700"/>
            <a:ext cx="4824413" cy="954088"/>
          </a:xfrm>
          <a:prstGeom prst="rect">
            <a:avLst/>
          </a:prstGeom>
        </p:spPr>
        <p:txBody>
          <a:bodyPr>
            <a:spAutoFit/>
          </a:bodyPr>
          <a:lstStyle/>
          <a:p>
            <a:pPr algn="ctr" defTabSz="914400" fontAlgn="auto">
              <a:spcBef>
                <a:spcPts val="0"/>
              </a:spcBef>
              <a:spcAft>
                <a:spcPts val="0"/>
              </a:spcAft>
              <a:defRPr/>
            </a:pPr>
            <a:r>
              <a:rPr lang="zh-CN" altLang="en-US" sz="2800" dirty="0">
                <a:solidFill>
                  <a:srgbClr val="000000"/>
                </a:solidFill>
                <a:latin typeface="+mn-lt"/>
                <a:ea typeface="+mn-ea"/>
                <a:cs typeface="+mn-ea"/>
                <a:sym typeface="+mn-lt"/>
              </a:rPr>
              <a:t>用习近平新时代中国特色社会</a:t>
            </a:r>
            <a:endParaRPr lang="zh-CN" altLang="en-US" sz="2800" dirty="0">
              <a:solidFill>
                <a:srgbClr val="000000"/>
              </a:solidFill>
              <a:latin typeface="+mn-lt"/>
              <a:ea typeface="+mn-ea"/>
              <a:cs typeface="+mn-ea"/>
              <a:sym typeface="+mn-lt"/>
            </a:endParaRPr>
          </a:p>
          <a:p>
            <a:pPr algn="ctr" defTabSz="914400" fontAlgn="auto">
              <a:spcBef>
                <a:spcPts val="0"/>
              </a:spcBef>
              <a:spcAft>
                <a:spcPts val="0"/>
              </a:spcAft>
              <a:defRPr/>
            </a:pPr>
            <a:r>
              <a:rPr lang="zh-CN" altLang="en-US" sz="2800" dirty="0">
                <a:solidFill>
                  <a:srgbClr val="000000"/>
                </a:solidFill>
                <a:latin typeface="+mn-lt"/>
                <a:ea typeface="+mn-ea"/>
                <a:cs typeface="+mn-ea"/>
                <a:sym typeface="+mn-lt"/>
              </a:rPr>
              <a:t>主义思想统领共青团工作</a:t>
            </a:r>
            <a:endParaRPr lang="zh-CN" altLang="en-US" sz="2800" dirty="0">
              <a:solidFill>
                <a:srgbClr val="000000"/>
              </a:solidFill>
              <a:latin typeface="+mn-lt"/>
              <a:ea typeface="+mn-ea"/>
              <a:cs typeface="+mn-ea"/>
              <a:sym typeface="+mn-lt"/>
            </a:endParaRPr>
          </a:p>
        </p:txBody>
      </p:sp>
      <p:sp>
        <p:nvSpPr>
          <p:cNvPr id="4" name="文本框 3"/>
          <p:cNvSpPr txBox="1"/>
          <p:nvPr/>
        </p:nvSpPr>
        <p:spPr>
          <a:xfrm>
            <a:off x="2862263" y="1411288"/>
            <a:ext cx="3294062" cy="1016000"/>
          </a:xfrm>
          <a:prstGeom prst="rect">
            <a:avLst/>
          </a:prstGeom>
          <a:noFill/>
        </p:spPr>
        <p:txBody>
          <a:bodyPr wrap="none">
            <a:spAutoFit/>
          </a:bodyPr>
          <a:lstStyle/>
          <a:p>
            <a:pPr defTabSz="914400" fontAlgn="auto">
              <a:spcBef>
                <a:spcPts val="0"/>
              </a:spcBef>
              <a:spcAft>
                <a:spcPts val="0"/>
              </a:spcAft>
              <a:defRPr/>
            </a:pPr>
            <a:r>
              <a:rPr lang="zh-CN" altLang="en-US" sz="6000">
                <a:solidFill>
                  <a:srgbClr val="9B0D13"/>
                </a:solidFill>
                <a:latin typeface="+mn-lt"/>
                <a:ea typeface="+mn-ea"/>
                <a:cs typeface="+mn-ea"/>
                <a:sym typeface="+mn-lt"/>
              </a:rPr>
              <a:t>工作报告</a:t>
            </a:r>
            <a:endParaRPr lang="zh-CN" altLang="en-US" sz="6000">
              <a:solidFill>
                <a:srgbClr val="9B0D13"/>
              </a:solidFill>
              <a:latin typeface="+mn-lt"/>
              <a:ea typeface="+mn-ea"/>
              <a:cs typeface="+mn-ea"/>
              <a:sym typeface="+mn-lt"/>
            </a:endParaRPr>
          </a:p>
        </p:txBody>
      </p:sp>
      <p:sp>
        <p:nvSpPr>
          <p:cNvPr id="6" name="文本框 5"/>
          <p:cNvSpPr txBox="1"/>
          <p:nvPr/>
        </p:nvSpPr>
        <p:spPr>
          <a:xfrm>
            <a:off x="827088" y="1549400"/>
            <a:ext cx="2032000" cy="800100"/>
          </a:xfrm>
          <a:prstGeom prst="rect">
            <a:avLst/>
          </a:prstGeom>
          <a:noFill/>
        </p:spPr>
        <p:txBody>
          <a:bodyPr wrap="none">
            <a:spAutoFit/>
          </a:bodyPr>
          <a:lstStyle/>
          <a:p>
            <a:pPr algn="ctr" defTabSz="914400" fontAlgn="auto">
              <a:spcBef>
                <a:spcPts val="0"/>
              </a:spcBef>
              <a:spcAft>
                <a:spcPts val="0"/>
              </a:spcAft>
              <a:defRPr/>
            </a:pPr>
            <a:r>
              <a:rPr lang="zh-CN" altLang="en-US" sz="2800" dirty="0">
                <a:solidFill>
                  <a:srgbClr val="9B0D13"/>
                </a:solidFill>
                <a:latin typeface="+mn-lt"/>
                <a:ea typeface="+mn-ea"/>
                <a:cs typeface="+mn-ea"/>
                <a:sym typeface="+mn-lt"/>
              </a:rPr>
              <a:t>中国共青团</a:t>
            </a:r>
            <a:endParaRPr lang="en-US" altLang="zh-CN" sz="2800" dirty="0">
              <a:solidFill>
                <a:srgbClr val="9B0D13"/>
              </a:solidFill>
              <a:latin typeface="+mn-lt"/>
              <a:ea typeface="+mn-ea"/>
              <a:cs typeface="+mn-ea"/>
              <a:sym typeface="+mn-lt"/>
            </a:endParaRPr>
          </a:p>
          <a:p>
            <a:pPr algn="ctr" defTabSz="914400" fontAlgn="auto">
              <a:spcBef>
                <a:spcPts val="0"/>
              </a:spcBef>
              <a:spcAft>
                <a:spcPts val="0"/>
              </a:spcAft>
              <a:defRPr/>
            </a:pPr>
            <a:r>
              <a:rPr lang="zh-CN" altLang="en-US" dirty="0">
                <a:solidFill>
                  <a:srgbClr val="9B0D13"/>
                </a:solidFill>
                <a:latin typeface="+mn-lt"/>
                <a:ea typeface="+mn-ea"/>
                <a:cs typeface="+mn-ea"/>
                <a:sym typeface="+mn-lt"/>
              </a:rPr>
              <a:t>十七届中央委员会</a:t>
            </a:r>
            <a:endParaRPr lang="zh-CN" altLang="en-US" dirty="0">
              <a:solidFill>
                <a:srgbClr val="9B0D13"/>
              </a:solidFill>
              <a:latin typeface="+mn-lt"/>
              <a:ea typeface="+mn-ea"/>
              <a:cs typeface="+mn-ea"/>
              <a:sym typeface="+mn-lt"/>
            </a:endParaRPr>
          </a:p>
        </p:txBody>
      </p:sp>
      <p:sp>
        <p:nvSpPr>
          <p:cNvPr id="7" name="矩形 6"/>
          <p:cNvSpPr/>
          <p:nvPr/>
        </p:nvSpPr>
        <p:spPr>
          <a:xfrm>
            <a:off x="942975" y="2571750"/>
            <a:ext cx="1800225" cy="1800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11500" dirty="0">
                <a:solidFill>
                  <a:srgbClr val="FFFFFF"/>
                </a:solidFill>
                <a:cs typeface="+mn-ea"/>
                <a:sym typeface="+mn-lt"/>
              </a:rPr>
              <a:t>03</a:t>
            </a:r>
            <a:endParaRPr lang="zh-CN" altLang="en-US" sz="11500" dirty="0">
              <a:solidFill>
                <a:srgbClr val="FFFFFF"/>
              </a:solidFill>
              <a:cs typeface="+mn-ea"/>
              <a:sym typeface="+mn-lt"/>
            </a:endParaRPr>
          </a:p>
        </p:txBody>
      </p:sp>
      <p:sp>
        <p:nvSpPr>
          <p:cNvPr id="8" name="Rectangle 5"/>
          <p:cNvSpPr>
            <a:spLocks noChangeArrowheads="1"/>
          </p:cNvSpPr>
          <p:nvPr/>
        </p:nvSpPr>
        <p:spPr bwMode="auto">
          <a:xfrm>
            <a:off x="725488" y="115888"/>
            <a:ext cx="5083175"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共青团十八大报告解读</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 calcmode="lin" valueType="num">
                                      <p:cBhvr>
                                        <p:cTn id="15" dur="2000" fill="hold"/>
                                        <p:tgtEl>
                                          <p:spTgt spid="6"/>
                                        </p:tgtEl>
                                        <p:attrNameLst>
                                          <p:attrName>style.rotation</p:attrName>
                                        </p:attrNameLst>
                                      </p:cBhvr>
                                      <p:tavLst>
                                        <p:tav tm="0">
                                          <p:val>
                                            <p:fltVal val="90"/>
                                          </p:val>
                                        </p:tav>
                                        <p:tav tm="100000">
                                          <p:val>
                                            <p:fltVal val="0"/>
                                          </p:val>
                                        </p:tav>
                                      </p:tavLst>
                                    </p:anim>
                                    <p:animEffect transition="in" filter="fade">
                                      <p:cBhvr>
                                        <p:cTn id="16" dur="2000"/>
                                        <p:tgtEl>
                                          <p:spTgt spid="6"/>
                                        </p:tgtEl>
                                      </p:cBhvr>
                                    </p:animEffect>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2000"/>
                                        <p:tgtEl>
                                          <p:spTgt spid="7"/>
                                        </p:tgtEl>
                                      </p:cBhvr>
                                    </p:animEffect>
                                  </p:childTnLst>
                                </p:cTn>
                              </p:par>
                            </p:childTnLst>
                          </p:cTn>
                        </p:par>
                        <p:par>
                          <p:cTn id="21" fill="hold">
                            <p:stCondLst>
                              <p:cond delay="4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1200" y="1531938"/>
            <a:ext cx="2708275" cy="461962"/>
          </a:xfrm>
          <a:prstGeom prst="rect">
            <a:avLst/>
          </a:prstGeom>
        </p:spPr>
        <p:txBody>
          <a:bodyPr>
            <a:spAutoFit/>
          </a:bodyPr>
          <a:lstStyle/>
          <a:p>
            <a:pPr defTabSz="914400" fontAlgn="auto">
              <a:spcBef>
                <a:spcPts val="0"/>
              </a:spcBef>
              <a:spcAft>
                <a:spcPts val="0"/>
              </a:spcAft>
              <a:defRPr/>
            </a:pPr>
            <a:r>
              <a:rPr lang="zh-CN" altLang="en-US" sz="2400">
                <a:solidFill>
                  <a:srgbClr val="9B0D13"/>
                </a:solidFill>
                <a:latin typeface="+mn-lt"/>
                <a:ea typeface="+mn-ea"/>
                <a:cs typeface="+mn-ea"/>
                <a:sym typeface="+mn-lt"/>
              </a:rPr>
              <a:t>习近平总书记关于</a:t>
            </a:r>
            <a:endParaRPr lang="en-US" altLang="zh-CN" sz="2400" dirty="0">
              <a:solidFill>
                <a:srgbClr val="9B0D13"/>
              </a:solidFill>
              <a:latin typeface="+mn-lt"/>
              <a:ea typeface="+mn-ea"/>
              <a:cs typeface="+mn-ea"/>
              <a:sym typeface="+mn-lt"/>
            </a:endParaRPr>
          </a:p>
        </p:txBody>
      </p:sp>
      <p:sp>
        <p:nvSpPr>
          <p:cNvPr id="6" name="矩形 5"/>
          <p:cNvSpPr/>
          <p:nvPr/>
        </p:nvSpPr>
        <p:spPr>
          <a:xfrm>
            <a:off x="755650" y="1993900"/>
            <a:ext cx="2619375" cy="1446213"/>
          </a:xfrm>
          <a:prstGeom prst="rect">
            <a:avLst/>
          </a:prstGeom>
        </p:spPr>
        <p:txBody>
          <a:bodyPr>
            <a:spAutoFit/>
          </a:bodyPr>
          <a:lstStyle/>
          <a:p>
            <a:pPr algn="ctr" defTabSz="914400" fontAlgn="auto">
              <a:spcBef>
                <a:spcPts val="0"/>
              </a:spcBef>
              <a:spcAft>
                <a:spcPts val="0"/>
              </a:spcAft>
              <a:defRPr/>
            </a:pPr>
            <a:r>
              <a:rPr lang="zh-CN" altLang="en-US" sz="4400" dirty="0">
                <a:solidFill>
                  <a:srgbClr val="000000">
                    <a:lumMod val="85000"/>
                    <a:lumOff val="15000"/>
                  </a:srgbClr>
                </a:solidFill>
                <a:latin typeface="+mn-lt"/>
                <a:ea typeface="+mn-ea"/>
                <a:cs typeface="+mn-ea"/>
                <a:sym typeface="+mn-lt"/>
              </a:rPr>
              <a:t>青年工作</a:t>
            </a:r>
            <a:endParaRPr lang="en-US" altLang="zh-CN" sz="4400" dirty="0">
              <a:solidFill>
                <a:srgbClr val="000000">
                  <a:lumMod val="85000"/>
                  <a:lumOff val="15000"/>
                </a:srgbClr>
              </a:solidFill>
              <a:latin typeface="+mn-lt"/>
              <a:ea typeface="+mn-ea"/>
              <a:cs typeface="+mn-ea"/>
              <a:sym typeface="+mn-lt"/>
            </a:endParaRPr>
          </a:p>
          <a:p>
            <a:pPr algn="ctr" defTabSz="914400" fontAlgn="auto">
              <a:spcBef>
                <a:spcPts val="0"/>
              </a:spcBef>
              <a:spcAft>
                <a:spcPts val="0"/>
              </a:spcAft>
              <a:defRPr/>
            </a:pPr>
            <a:r>
              <a:rPr lang="zh-CN" altLang="en-US" sz="4400" dirty="0">
                <a:solidFill>
                  <a:srgbClr val="000000">
                    <a:lumMod val="85000"/>
                    <a:lumOff val="15000"/>
                  </a:srgbClr>
                </a:solidFill>
                <a:latin typeface="+mn-lt"/>
                <a:ea typeface="+mn-ea"/>
                <a:cs typeface="+mn-ea"/>
                <a:sym typeface="+mn-lt"/>
              </a:rPr>
              <a:t>重要思想</a:t>
            </a:r>
            <a:endParaRPr lang="en-US" altLang="zh-CN" sz="4400" dirty="0">
              <a:solidFill>
                <a:srgbClr val="000000">
                  <a:lumMod val="85000"/>
                  <a:lumOff val="15000"/>
                </a:srgbClr>
              </a:solidFill>
              <a:latin typeface="+mn-lt"/>
              <a:ea typeface="+mn-ea"/>
              <a:cs typeface="+mn-ea"/>
              <a:sym typeface="+mn-lt"/>
            </a:endParaRPr>
          </a:p>
        </p:txBody>
      </p:sp>
      <p:sp>
        <p:nvSpPr>
          <p:cNvPr id="7" name="矩形 6"/>
          <p:cNvSpPr/>
          <p:nvPr/>
        </p:nvSpPr>
        <p:spPr>
          <a:xfrm>
            <a:off x="855663" y="3609975"/>
            <a:ext cx="2420937"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2800">
                <a:solidFill>
                  <a:srgbClr val="FFFFFF"/>
                </a:solidFill>
                <a:cs typeface="+mn-ea"/>
                <a:sym typeface="+mn-lt"/>
              </a:rPr>
              <a:t>七个强调</a:t>
            </a:r>
            <a:endParaRPr lang="zh-CN" altLang="en-US" sz="2800">
              <a:solidFill>
                <a:srgbClr val="FFFFFF"/>
              </a:solidFill>
              <a:cs typeface="+mn-ea"/>
              <a:sym typeface="+mn-lt"/>
            </a:endParaRPr>
          </a:p>
        </p:txBody>
      </p:sp>
      <p:sp>
        <p:nvSpPr>
          <p:cNvPr id="11" name="矩形 10"/>
          <p:cNvSpPr/>
          <p:nvPr/>
        </p:nvSpPr>
        <p:spPr>
          <a:xfrm>
            <a:off x="3887984" y="1455686"/>
            <a:ext cx="540000" cy="540000"/>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2400" dirty="0">
                <a:solidFill>
                  <a:srgbClr val="9B0D13"/>
                </a:solidFill>
                <a:cs typeface="+mn-ea"/>
                <a:sym typeface="+mn-lt"/>
              </a:rPr>
              <a:t>01</a:t>
            </a:r>
            <a:endParaRPr lang="zh-CN" altLang="en-US" sz="2400" dirty="0">
              <a:solidFill>
                <a:srgbClr val="9B0D13"/>
              </a:solidFill>
              <a:cs typeface="+mn-ea"/>
              <a:sym typeface="+mn-lt"/>
            </a:endParaRPr>
          </a:p>
        </p:txBody>
      </p:sp>
      <p:sp>
        <p:nvSpPr>
          <p:cNvPr id="12" name="矩形 11"/>
          <p:cNvSpPr/>
          <p:nvPr/>
        </p:nvSpPr>
        <p:spPr>
          <a:xfrm>
            <a:off x="3887984" y="2175766"/>
            <a:ext cx="540000" cy="540000"/>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2400" dirty="0">
                <a:solidFill>
                  <a:srgbClr val="9B0D13"/>
                </a:solidFill>
                <a:cs typeface="+mn-ea"/>
                <a:sym typeface="+mn-lt"/>
              </a:rPr>
              <a:t>02</a:t>
            </a:r>
            <a:endParaRPr lang="zh-CN" altLang="en-US" sz="2400" dirty="0">
              <a:solidFill>
                <a:srgbClr val="9B0D13"/>
              </a:solidFill>
              <a:cs typeface="+mn-ea"/>
              <a:sym typeface="+mn-lt"/>
            </a:endParaRPr>
          </a:p>
        </p:txBody>
      </p:sp>
      <p:sp>
        <p:nvSpPr>
          <p:cNvPr id="13" name="矩形 12"/>
          <p:cNvSpPr/>
          <p:nvPr/>
        </p:nvSpPr>
        <p:spPr>
          <a:xfrm>
            <a:off x="3887984" y="2895846"/>
            <a:ext cx="540000" cy="540000"/>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2400" dirty="0">
                <a:solidFill>
                  <a:srgbClr val="9B0D13"/>
                </a:solidFill>
                <a:cs typeface="+mn-ea"/>
                <a:sym typeface="+mn-lt"/>
              </a:rPr>
              <a:t>03</a:t>
            </a:r>
            <a:endParaRPr lang="zh-CN" altLang="en-US" sz="2400" dirty="0">
              <a:solidFill>
                <a:srgbClr val="9B0D13"/>
              </a:solidFill>
              <a:cs typeface="+mn-ea"/>
              <a:sym typeface="+mn-lt"/>
            </a:endParaRPr>
          </a:p>
        </p:txBody>
      </p:sp>
      <p:sp>
        <p:nvSpPr>
          <p:cNvPr id="14" name="矩形 13"/>
          <p:cNvSpPr/>
          <p:nvPr/>
        </p:nvSpPr>
        <p:spPr>
          <a:xfrm>
            <a:off x="3887984" y="3627511"/>
            <a:ext cx="540000" cy="540000"/>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2400" dirty="0">
                <a:solidFill>
                  <a:srgbClr val="9B0D13"/>
                </a:solidFill>
                <a:cs typeface="+mn-ea"/>
                <a:sym typeface="+mn-lt"/>
              </a:rPr>
              <a:t>04</a:t>
            </a:r>
            <a:endParaRPr lang="zh-CN" altLang="en-US" sz="2400" dirty="0">
              <a:solidFill>
                <a:srgbClr val="9B0D13"/>
              </a:solidFill>
              <a:cs typeface="+mn-ea"/>
              <a:sym typeface="+mn-lt"/>
            </a:endParaRPr>
          </a:p>
        </p:txBody>
      </p:sp>
      <p:grpSp>
        <p:nvGrpSpPr>
          <p:cNvPr id="3" name="组合 2"/>
          <p:cNvGrpSpPr/>
          <p:nvPr/>
        </p:nvGrpSpPr>
        <p:grpSpPr bwMode="auto">
          <a:xfrm>
            <a:off x="4540250" y="1411288"/>
            <a:ext cx="3916363" cy="646112"/>
            <a:chOff x="4540305" y="1411495"/>
            <a:chExt cx="3916699" cy="646331"/>
          </a:xfrm>
        </p:grpSpPr>
        <p:sp>
          <p:nvSpPr>
            <p:cNvPr id="8" name="矩形 7"/>
            <p:cNvSpPr/>
            <p:nvPr/>
          </p:nvSpPr>
          <p:spPr>
            <a:xfrm>
              <a:off x="4540305" y="1411495"/>
              <a:ext cx="3916699" cy="646331"/>
            </a:xfrm>
            <a:prstGeom prst="rect">
              <a:avLst/>
            </a:prstGeom>
          </p:spPr>
          <p:txBody>
            <a:bodyPr>
              <a:spAutoFit/>
            </a:bodyPr>
            <a:lstStyle/>
            <a:p>
              <a:pPr defTabSz="914400" fontAlgn="auto">
                <a:spcBef>
                  <a:spcPts val="0"/>
                </a:spcBef>
                <a:spcAft>
                  <a:spcPts val="0"/>
                </a:spcAft>
                <a:defRPr/>
              </a:pPr>
              <a:r>
                <a:rPr lang="zh-CN" altLang="en-US" sz="1200" dirty="0">
                  <a:solidFill>
                    <a:srgbClr val="000000"/>
                  </a:solidFill>
                  <a:latin typeface="+mn-lt"/>
                  <a:ea typeface="+mn-ea"/>
                  <a:cs typeface="+mn-ea"/>
                  <a:sym typeface="+mn-lt"/>
                </a:rPr>
                <a:t>总书记强调高度重视青年的历史作用，始终从事关实现中华民族伟大复兴中国梦、事关党和人民事业全面发展的战略高度看待青年；</a:t>
              </a:r>
              <a:endParaRPr lang="en-US" altLang="zh-CN" sz="1200" dirty="0">
                <a:solidFill>
                  <a:srgbClr val="000000"/>
                </a:solidFill>
                <a:latin typeface="+mn-lt"/>
                <a:ea typeface="+mn-ea"/>
                <a:cs typeface="+mn-ea"/>
                <a:sym typeface="+mn-lt"/>
              </a:endParaRPr>
            </a:p>
          </p:txBody>
        </p:sp>
        <p:cxnSp>
          <p:nvCxnSpPr>
            <p:cNvPr id="16" name="直接连接符 15"/>
            <p:cNvCxnSpPr/>
            <p:nvPr/>
          </p:nvCxnSpPr>
          <p:spPr>
            <a:xfrm>
              <a:off x="4643502" y="2057826"/>
              <a:ext cx="3813502"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bwMode="auto">
          <a:xfrm>
            <a:off x="4552950" y="2128838"/>
            <a:ext cx="3906838" cy="646112"/>
            <a:chOff x="4553715" y="2129348"/>
            <a:chExt cx="3905503" cy="646331"/>
          </a:xfrm>
        </p:grpSpPr>
        <p:sp>
          <p:nvSpPr>
            <p:cNvPr id="9" name="矩形 8"/>
            <p:cNvSpPr/>
            <p:nvPr/>
          </p:nvSpPr>
          <p:spPr>
            <a:xfrm>
              <a:off x="4553715" y="2129348"/>
              <a:ext cx="3905503" cy="646331"/>
            </a:xfrm>
            <a:prstGeom prst="rect">
              <a:avLst/>
            </a:prstGeom>
          </p:spPr>
          <p:txBody>
            <a:bodyPr>
              <a:spAutoFit/>
            </a:bodyPr>
            <a:lstStyle/>
            <a:p>
              <a:pPr defTabSz="914400" fontAlgn="auto">
                <a:spcBef>
                  <a:spcPts val="0"/>
                </a:spcBef>
                <a:spcAft>
                  <a:spcPts val="0"/>
                </a:spcAft>
                <a:defRPr/>
              </a:pPr>
              <a:r>
                <a:rPr lang="zh-CN" altLang="en-US" sz="1200" dirty="0">
                  <a:solidFill>
                    <a:srgbClr val="000000"/>
                  </a:solidFill>
                  <a:latin typeface="+mn-lt"/>
                  <a:ea typeface="+mn-ea"/>
                  <a:cs typeface="+mn-ea"/>
                  <a:sym typeface="+mn-lt"/>
                </a:rPr>
                <a:t>强调党管青年的根本原则，不断加强党对共青团的领导，重视长远规划青年发展，要求全党做青年朋友的知心人、青年工作的热心人、青年群众的引路人；</a:t>
              </a:r>
              <a:endParaRPr lang="en-US" altLang="zh-CN" sz="1200" dirty="0">
                <a:solidFill>
                  <a:srgbClr val="000000"/>
                </a:solidFill>
                <a:latin typeface="+mn-lt"/>
                <a:ea typeface="+mn-ea"/>
                <a:cs typeface="+mn-ea"/>
                <a:sym typeface="+mn-lt"/>
              </a:endParaRPr>
            </a:p>
          </p:txBody>
        </p:sp>
        <p:cxnSp>
          <p:nvCxnSpPr>
            <p:cNvPr id="17" name="直接连接符 16"/>
            <p:cNvCxnSpPr/>
            <p:nvPr/>
          </p:nvCxnSpPr>
          <p:spPr>
            <a:xfrm>
              <a:off x="4644172" y="2769327"/>
              <a:ext cx="3813458"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bwMode="auto">
          <a:xfrm>
            <a:off x="4552950" y="2847975"/>
            <a:ext cx="3906838" cy="646113"/>
            <a:chOff x="4553715" y="2847201"/>
            <a:chExt cx="3905503" cy="646331"/>
          </a:xfrm>
        </p:grpSpPr>
        <p:sp>
          <p:nvSpPr>
            <p:cNvPr id="5" name="矩形 4"/>
            <p:cNvSpPr/>
            <p:nvPr/>
          </p:nvSpPr>
          <p:spPr>
            <a:xfrm>
              <a:off x="4553715" y="2847201"/>
              <a:ext cx="3905503" cy="646331"/>
            </a:xfrm>
            <a:prstGeom prst="rect">
              <a:avLst/>
            </a:prstGeom>
          </p:spPr>
          <p:txBody>
            <a:bodyPr>
              <a:spAutoFit/>
            </a:bodyPr>
            <a:lstStyle/>
            <a:p>
              <a:pPr defTabSz="914400" fontAlgn="auto">
                <a:spcBef>
                  <a:spcPts val="0"/>
                </a:spcBef>
                <a:spcAft>
                  <a:spcPts val="0"/>
                </a:spcAft>
                <a:defRPr/>
              </a:pPr>
              <a:r>
                <a:rPr lang="zh-CN" altLang="en-US" sz="1200" dirty="0">
                  <a:solidFill>
                    <a:srgbClr val="000000"/>
                  </a:solidFill>
                  <a:latin typeface="+mn-lt"/>
                  <a:ea typeface="+mn-ea"/>
                  <a:cs typeface="+mn-ea"/>
                  <a:sym typeface="+mn-lt"/>
                </a:rPr>
                <a:t>强调坚持中国青年运动的时代主题，要求广大青年珍惜难得的人生际遇，同人民一起奋斗、同人民一起前进、同人民一起梦想，做追梦者、当圆梦人；</a:t>
              </a:r>
              <a:endParaRPr lang="en-US" altLang="zh-CN" sz="1200" dirty="0">
                <a:solidFill>
                  <a:srgbClr val="000000"/>
                </a:solidFill>
                <a:latin typeface="+mn-lt"/>
                <a:ea typeface="+mn-ea"/>
                <a:cs typeface="+mn-ea"/>
                <a:sym typeface="+mn-lt"/>
              </a:endParaRPr>
            </a:p>
          </p:txBody>
        </p:sp>
        <p:cxnSp>
          <p:nvCxnSpPr>
            <p:cNvPr id="18" name="直接连接符 17"/>
            <p:cNvCxnSpPr/>
            <p:nvPr/>
          </p:nvCxnSpPr>
          <p:spPr>
            <a:xfrm>
              <a:off x="4644172" y="3493532"/>
              <a:ext cx="3813458"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bwMode="auto">
          <a:xfrm>
            <a:off x="4560888" y="3565525"/>
            <a:ext cx="3898900" cy="646113"/>
            <a:chOff x="4561065" y="3565053"/>
            <a:chExt cx="3899367" cy="646331"/>
          </a:xfrm>
        </p:grpSpPr>
        <p:sp>
          <p:nvSpPr>
            <p:cNvPr id="10" name="矩形 9"/>
            <p:cNvSpPr/>
            <p:nvPr/>
          </p:nvSpPr>
          <p:spPr>
            <a:xfrm>
              <a:off x="4561065" y="3565053"/>
              <a:ext cx="3899367" cy="646331"/>
            </a:xfrm>
            <a:prstGeom prst="rect">
              <a:avLst/>
            </a:prstGeom>
          </p:spPr>
          <p:txBody>
            <a:bodyPr>
              <a:spAutoFit/>
            </a:bodyPr>
            <a:lstStyle/>
            <a:p>
              <a:pPr defTabSz="914400" fontAlgn="auto">
                <a:spcBef>
                  <a:spcPts val="0"/>
                </a:spcBef>
                <a:spcAft>
                  <a:spcPts val="0"/>
                </a:spcAft>
                <a:defRPr/>
              </a:pPr>
              <a:r>
                <a:rPr lang="zh-CN" altLang="en-US" sz="1200" dirty="0">
                  <a:solidFill>
                    <a:srgbClr val="000000"/>
                  </a:solidFill>
                  <a:latin typeface="+mn-lt"/>
                  <a:ea typeface="+mn-ea"/>
                  <a:cs typeface="+mn-ea"/>
                  <a:sym typeface="+mn-lt"/>
                </a:rPr>
                <a:t>强调青年健康成长的正确方向，要求青年扣好人生第一粒扣子，培育社会主义核心价值观，爱国、励志、求真、力行，用一生践行跟党走的理想追求；</a:t>
              </a:r>
              <a:endParaRPr lang="en-US" altLang="zh-CN" sz="1200" dirty="0">
                <a:solidFill>
                  <a:srgbClr val="000000"/>
                </a:solidFill>
                <a:latin typeface="+mn-lt"/>
                <a:ea typeface="+mn-ea"/>
                <a:cs typeface="+mn-ea"/>
                <a:sym typeface="+mn-lt"/>
              </a:endParaRPr>
            </a:p>
          </p:txBody>
        </p:sp>
        <p:cxnSp>
          <p:nvCxnSpPr>
            <p:cNvPr id="19" name="直接连接符 18"/>
            <p:cNvCxnSpPr/>
            <p:nvPr/>
          </p:nvCxnSpPr>
          <p:spPr>
            <a:xfrm>
              <a:off x="4643625" y="4211384"/>
              <a:ext cx="3813632"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sp>
        <p:nvSpPr>
          <p:cNvPr id="22" name="Rectangle 5"/>
          <p:cNvSpPr>
            <a:spLocks noChangeArrowheads="1"/>
          </p:cNvSpPr>
          <p:nvPr/>
        </p:nvSpPr>
        <p:spPr bwMode="auto">
          <a:xfrm>
            <a:off x="725488" y="115888"/>
            <a:ext cx="5083175"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共青团十八大报告解读</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2000"/>
                                        <p:tgtEl>
                                          <p:spTgt spid="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anim calcmode="lin" valueType="num">
                                      <p:cBhvr>
                                        <p:cTn id="16" dur="2000" fill="hold"/>
                                        <p:tgtEl>
                                          <p:spTgt spid="7"/>
                                        </p:tgtEl>
                                        <p:attrNameLst>
                                          <p:attrName>ppt_x</p:attrName>
                                        </p:attrNameLst>
                                      </p:cBhvr>
                                      <p:tavLst>
                                        <p:tav tm="0">
                                          <p:val>
                                            <p:strVal val="#ppt_x"/>
                                          </p:val>
                                        </p:tav>
                                        <p:tav tm="100000">
                                          <p:val>
                                            <p:strVal val="#ppt_x"/>
                                          </p:val>
                                        </p:tav>
                                      </p:tavLst>
                                    </p:anim>
                                    <p:anim calcmode="lin" valueType="num">
                                      <p:cBhvr>
                                        <p:cTn id="17" dur="2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2000" fill="hold"/>
                                        <p:tgtEl>
                                          <p:spTgt spid="11"/>
                                        </p:tgtEl>
                                        <p:attrNameLst>
                                          <p:attrName>ppt_w</p:attrName>
                                        </p:attrNameLst>
                                      </p:cBhvr>
                                      <p:tavLst>
                                        <p:tav tm="0">
                                          <p:val>
                                            <p:fltVal val="0"/>
                                          </p:val>
                                        </p:tav>
                                        <p:tav tm="100000">
                                          <p:val>
                                            <p:strVal val="#ppt_w"/>
                                          </p:val>
                                        </p:tav>
                                      </p:tavLst>
                                    </p:anim>
                                    <p:anim calcmode="lin" valueType="num">
                                      <p:cBhvr>
                                        <p:cTn id="22" dur="2000" fill="hold"/>
                                        <p:tgtEl>
                                          <p:spTgt spid="11"/>
                                        </p:tgtEl>
                                        <p:attrNameLst>
                                          <p:attrName>ppt_h</p:attrName>
                                        </p:attrNameLst>
                                      </p:cBhvr>
                                      <p:tavLst>
                                        <p:tav tm="0">
                                          <p:val>
                                            <p:fltVal val="0"/>
                                          </p:val>
                                        </p:tav>
                                        <p:tav tm="100000">
                                          <p:val>
                                            <p:strVal val="#ppt_h"/>
                                          </p:val>
                                        </p:tav>
                                      </p:tavLst>
                                    </p:anim>
                                    <p:anim calcmode="lin" valueType="num">
                                      <p:cBhvr>
                                        <p:cTn id="23" dur="2000" fill="hold"/>
                                        <p:tgtEl>
                                          <p:spTgt spid="11"/>
                                        </p:tgtEl>
                                        <p:attrNameLst>
                                          <p:attrName>style.rotation</p:attrName>
                                        </p:attrNameLst>
                                      </p:cBhvr>
                                      <p:tavLst>
                                        <p:tav tm="0">
                                          <p:val>
                                            <p:fltVal val="90"/>
                                          </p:val>
                                        </p:tav>
                                        <p:tav tm="100000">
                                          <p:val>
                                            <p:fltVal val="0"/>
                                          </p:val>
                                        </p:tav>
                                      </p:tavLst>
                                    </p:anim>
                                    <p:animEffect transition="in" filter="fade">
                                      <p:cBhvr>
                                        <p:cTn id="24" dur="2000"/>
                                        <p:tgtEl>
                                          <p:spTgt spid="11"/>
                                        </p:tgtEl>
                                      </p:cBhvr>
                                    </p:animEffect>
                                  </p:childTnLst>
                                </p:cTn>
                              </p:par>
                            </p:childTnLst>
                          </p:cTn>
                        </p:par>
                        <p:par>
                          <p:cTn id="25" fill="hold">
                            <p:stCondLst>
                              <p:cond delay="4000"/>
                            </p:stCondLst>
                            <p:childTnLst>
                              <p:par>
                                <p:cTn id="26" presetID="2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2000"/>
                                        <p:tgtEl>
                                          <p:spTgt spid="3"/>
                                        </p:tgtEl>
                                      </p:cBhvr>
                                    </p:animEffect>
                                  </p:childTnLst>
                                </p:cTn>
                              </p:par>
                            </p:childTnLst>
                          </p:cTn>
                        </p:par>
                        <p:par>
                          <p:cTn id="29" fill="hold">
                            <p:stCondLst>
                              <p:cond delay="6000"/>
                            </p:stCondLst>
                            <p:childTnLst>
                              <p:par>
                                <p:cTn id="30" presetID="31"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2000" fill="hold"/>
                                        <p:tgtEl>
                                          <p:spTgt spid="12"/>
                                        </p:tgtEl>
                                        <p:attrNameLst>
                                          <p:attrName>ppt_w</p:attrName>
                                        </p:attrNameLst>
                                      </p:cBhvr>
                                      <p:tavLst>
                                        <p:tav tm="0">
                                          <p:val>
                                            <p:fltVal val="0"/>
                                          </p:val>
                                        </p:tav>
                                        <p:tav tm="100000">
                                          <p:val>
                                            <p:strVal val="#ppt_w"/>
                                          </p:val>
                                        </p:tav>
                                      </p:tavLst>
                                    </p:anim>
                                    <p:anim calcmode="lin" valueType="num">
                                      <p:cBhvr>
                                        <p:cTn id="33" dur="2000" fill="hold"/>
                                        <p:tgtEl>
                                          <p:spTgt spid="12"/>
                                        </p:tgtEl>
                                        <p:attrNameLst>
                                          <p:attrName>ppt_h</p:attrName>
                                        </p:attrNameLst>
                                      </p:cBhvr>
                                      <p:tavLst>
                                        <p:tav tm="0">
                                          <p:val>
                                            <p:fltVal val="0"/>
                                          </p:val>
                                        </p:tav>
                                        <p:tav tm="100000">
                                          <p:val>
                                            <p:strVal val="#ppt_h"/>
                                          </p:val>
                                        </p:tav>
                                      </p:tavLst>
                                    </p:anim>
                                    <p:anim calcmode="lin" valueType="num">
                                      <p:cBhvr>
                                        <p:cTn id="34" dur="2000" fill="hold"/>
                                        <p:tgtEl>
                                          <p:spTgt spid="12"/>
                                        </p:tgtEl>
                                        <p:attrNameLst>
                                          <p:attrName>style.rotation</p:attrName>
                                        </p:attrNameLst>
                                      </p:cBhvr>
                                      <p:tavLst>
                                        <p:tav tm="0">
                                          <p:val>
                                            <p:fltVal val="90"/>
                                          </p:val>
                                        </p:tav>
                                        <p:tav tm="100000">
                                          <p:val>
                                            <p:fltVal val="0"/>
                                          </p:val>
                                        </p:tav>
                                      </p:tavLst>
                                    </p:anim>
                                    <p:animEffect transition="in" filter="fade">
                                      <p:cBhvr>
                                        <p:cTn id="35" dur="2000"/>
                                        <p:tgtEl>
                                          <p:spTgt spid="12"/>
                                        </p:tgtEl>
                                      </p:cBhvr>
                                    </p:animEffect>
                                  </p:childTnLst>
                                </p:cTn>
                              </p:par>
                            </p:childTnLst>
                          </p:cTn>
                        </p:par>
                        <p:par>
                          <p:cTn id="36" fill="hold">
                            <p:stCondLst>
                              <p:cond delay="800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2000"/>
                                        <p:tgtEl>
                                          <p:spTgt spid="15"/>
                                        </p:tgtEl>
                                      </p:cBhvr>
                                    </p:animEffect>
                                  </p:childTnLst>
                                </p:cTn>
                              </p:par>
                            </p:childTnLst>
                          </p:cTn>
                        </p:par>
                        <p:par>
                          <p:cTn id="40" fill="hold">
                            <p:stCondLst>
                              <p:cond delay="10000"/>
                            </p:stCondLst>
                            <p:childTnLst>
                              <p:par>
                                <p:cTn id="41" presetID="31"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2000" fill="hold"/>
                                        <p:tgtEl>
                                          <p:spTgt spid="13"/>
                                        </p:tgtEl>
                                        <p:attrNameLst>
                                          <p:attrName>ppt_w</p:attrName>
                                        </p:attrNameLst>
                                      </p:cBhvr>
                                      <p:tavLst>
                                        <p:tav tm="0">
                                          <p:val>
                                            <p:fltVal val="0"/>
                                          </p:val>
                                        </p:tav>
                                        <p:tav tm="100000">
                                          <p:val>
                                            <p:strVal val="#ppt_w"/>
                                          </p:val>
                                        </p:tav>
                                      </p:tavLst>
                                    </p:anim>
                                    <p:anim calcmode="lin" valueType="num">
                                      <p:cBhvr>
                                        <p:cTn id="44" dur="2000" fill="hold"/>
                                        <p:tgtEl>
                                          <p:spTgt spid="13"/>
                                        </p:tgtEl>
                                        <p:attrNameLst>
                                          <p:attrName>ppt_h</p:attrName>
                                        </p:attrNameLst>
                                      </p:cBhvr>
                                      <p:tavLst>
                                        <p:tav tm="0">
                                          <p:val>
                                            <p:fltVal val="0"/>
                                          </p:val>
                                        </p:tav>
                                        <p:tav tm="100000">
                                          <p:val>
                                            <p:strVal val="#ppt_h"/>
                                          </p:val>
                                        </p:tav>
                                      </p:tavLst>
                                    </p:anim>
                                    <p:anim calcmode="lin" valueType="num">
                                      <p:cBhvr>
                                        <p:cTn id="45" dur="2000" fill="hold"/>
                                        <p:tgtEl>
                                          <p:spTgt spid="13"/>
                                        </p:tgtEl>
                                        <p:attrNameLst>
                                          <p:attrName>style.rotation</p:attrName>
                                        </p:attrNameLst>
                                      </p:cBhvr>
                                      <p:tavLst>
                                        <p:tav tm="0">
                                          <p:val>
                                            <p:fltVal val="90"/>
                                          </p:val>
                                        </p:tav>
                                        <p:tav tm="100000">
                                          <p:val>
                                            <p:fltVal val="0"/>
                                          </p:val>
                                        </p:tav>
                                      </p:tavLst>
                                    </p:anim>
                                    <p:animEffect transition="in" filter="fade">
                                      <p:cBhvr>
                                        <p:cTn id="46" dur="2000"/>
                                        <p:tgtEl>
                                          <p:spTgt spid="13"/>
                                        </p:tgtEl>
                                      </p:cBhvr>
                                    </p:animEffect>
                                  </p:childTnLst>
                                </p:cTn>
                              </p:par>
                            </p:childTnLst>
                          </p:cTn>
                        </p:par>
                        <p:par>
                          <p:cTn id="47" fill="hold">
                            <p:stCondLst>
                              <p:cond delay="12000"/>
                            </p:stCondLst>
                            <p:childTnLst>
                              <p:par>
                                <p:cTn id="48" presetID="22" presetClass="entr" presetSubtype="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2000"/>
                                        <p:tgtEl>
                                          <p:spTgt spid="20"/>
                                        </p:tgtEl>
                                      </p:cBhvr>
                                    </p:animEffect>
                                  </p:childTnLst>
                                </p:cTn>
                              </p:par>
                            </p:childTnLst>
                          </p:cTn>
                        </p:par>
                        <p:par>
                          <p:cTn id="51" fill="hold">
                            <p:stCondLst>
                              <p:cond delay="14000"/>
                            </p:stCondLst>
                            <p:childTnLst>
                              <p:par>
                                <p:cTn id="52" presetID="31" presetClass="entr" presetSubtype="0"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2000" fill="hold"/>
                                        <p:tgtEl>
                                          <p:spTgt spid="14"/>
                                        </p:tgtEl>
                                        <p:attrNameLst>
                                          <p:attrName>ppt_w</p:attrName>
                                        </p:attrNameLst>
                                      </p:cBhvr>
                                      <p:tavLst>
                                        <p:tav tm="0">
                                          <p:val>
                                            <p:fltVal val="0"/>
                                          </p:val>
                                        </p:tav>
                                        <p:tav tm="100000">
                                          <p:val>
                                            <p:strVal val="#ppt_w"/>
                                          </p:val>
                                        </p:tav>
                                      </p:tavLst>
                                    </p:anim>
                                    <p:anim calcmode="lin" valueType="num">
                                      <p:cBhvr>
                                        <p:cTn id="55" dur="2000" fill="hold"/>
                                        <p:tgtEl>
                                          <p:spTgt spid="14"/>
                                        </p:tgtEl>
                                        <p:attrNameLst>
                                          <p:attrName>ppt_h</p:attrName>
                                        </p:attrNameLst>
                                      </p:cBhvr>
                                      <p:tavLst>
                                        <p:tav tm="0">
                                          <p:val>
                                            <p:fltVal val="0"/>
                                          </p:val>
                                        </p:tav>
                                        <p:tav tm="100000">
                                          <p:val>
                                            <p:strVal val="#ppt_h"/>
                                          </p:val>
                                        </p:tav>
                                      </p:tavLst>
                                    </p:anim>
                                    <p:anim calcmode="lin" valueType="num">
                                      <p:cBhvr>
                                        <p:cTn id="56" dur="2000" fill="hold"/>
                                        <p:tgtEl>
                                          <p:spTgt spid="14"/>
                                        </p:tgtEl>
                                        <p:attrNameLst>
                                          <p:attrName>style.rotation</p:attrName>
                                        </p:attrNameLst>
                                      </p:cBhvr>
                                      <p:tavLst>
                                        <p:tav tm="0">
                                          <p:val>
                                            <p:fltVal val="90"/>
                                          </p:val>
                                        </p:tav>
                                        <p:tav tm="100000">
                                          <p:val>
                                            <p:fltVal val="0"/>
                                          </p:val>
                                        </p:tav>
                                      </p:tavLst>
                                    </p:anim>
                                    <p:animEffect transition="in" filter="fade">
                                      <p:cBhvr>
                                        <p:cTn id="57" dur="2000"/>
                                        <p:tgtEl>
                                          <p:spTgt spid="14"/>
                                        </p:tgtEl>
                                      </p:cBhvr>
                                    </p:animEffect>
                                  </p:childTnLst>
                                </p:cTn>
                              </p:par>
                            </p:childTnLst>
                          </p:cTn>
                        </p:par>
                        <p:par>
                          <p:cTn id="58" fill="hold">
                            <p:stCondLst>
                              <p:cond delay="1600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bwMode="auto">
          <a:xfrm>
            <a:off x="647700" y="1708150"/>
            <a:ext cx="4860925" cy="669925"/>
            <a:chOff x="648080" y="1707654"/>
            <a:chExt cx="4860024" cy="670520"/>
          </a:xfrm>
        </p:grpSpPr>
        <p:sp>
          <p:nvSpPr>
            <p:cNvPr id="14" name="矩形 13"/>
            <p:cNvSpPr/>
            <p:nvPr/>
          </p:nvSpPr>
          <p:spPr>
            <a:xfrm>
              <a:off x="648080" y="1776034"/>
              <a:ext cx="540000" cy="540000"/>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2400" dirty="0">
                  <a:solidFill>
                    <a:srgbClr val="9B0D13"/>
                  </a:solidFill>
                  <a:cs typeface="+mn-ea"/>
                  <a:sym typeface="+mn-lt"/>
                </a:rPr>
                <a:t>05</a:t>
              </a:r>
              <a:endParaRPr lang="zh-CN" altLang="en-US" sz="2400" dirty="0">
                <a:solidFill>
                  <a:srgbClr val="9B0D13"/>
                </a:solidFill>
                <a:cs typeface="+mn-ea"/>
                <a:sym typeface="+mn-lt"/>
              </a:endParaRPr>
            </a:p>
          </p:txBody>
        </p:sp>
        <p:grpSp>
          <p:nvGrpSpPr>
            <p:cNvPr id="87063" name="组合 4"/>
            <p:cNvGrpSpPr/>
            <p:nvPr/>
          </p:nvGrpSpPr>
          <p:grpSpPr bwMode="auto">
            <a:xfrm>
              <a:off x="1296153" y="1707654"/>
              <a:ext cx="4211951" cy="670520"/>
              <a:chOff x="1296153" y="1707654"/>
              <a:chExt cx="4211951" cy="670520"/>
            </a:xfrm>
          </p:grpSpPr>
          <p:sp>
            <p:nvSpPr>
              <p:cNvPr id="3" name="矩形 2"/>
              <p:cNvSpPr/>
              <p:nvPr/>
            </p:nvSpPr>
            <p:spPr>
              <a:xfrm>
                <a:off x="1295660" y="1707654"/>
                <a:ext cx="4177525" cy="646687"/>
              </a:xfrm>
              <a:prstGeom prst="rect">
                <a:avLst/>
              </a:prstGeom>
            </p:spPr>
            <p:txBody>
              <a:bodyPr>
                <a:spAutoFit/>
              </a:bodyPr>
              <a:lstStyle/>
              <a:p>
                <a:pPr defTabSz="914400" fontAlgn="auto">
                  <a:spcBef>
                    <a:spcPts val="0"/>
                  </a:spcBef>
                  <a:spcAft>
                    <a:spcPts val="0"/>
                  </a:spcAft>
                  <a:defRPr/>
                </a:pPr>
                <a:r>
                  <a:rPr lang="zh-CN" altLang="en-US" sz="1200" dirty="0">
                    <a:solidFill>
                      <a:srgbClr val="000000"/>
                    </a:solidFill>
                    <a:latin typeface="+mn-lt"/>
                    <a:ea typeface="+mn-ea"/>
                    <a:cs typeface="+mn-ea"/>
                    <a:sym typeface="+mn-lt"/>
                  </a:rPr>
                  <a:t>强调坚持服务青年的工作生命线，要求深入青年之中，倾听青年呼声，多做雪中送炭的实事，多关爱困难较大的青少年，让青年遇到困难时想得起、找得到、靠得住；</a:t>
                </a:r>
                <a:endParaRPr lang="en-US" altLang="zh-CN" sz="1200" dirty="0">
                  <a:solidFill>
                    <a:srgbClr val="000000"/>
                  </a:solidFill>
                  <a:latin typeface="+mn-lt"/>
                  <a:ea typeface="+mn-ea"/>
                  <a:cs typeface="+mn-ea"/>
                  <a:sym typeface="+mn-lt"/>
                </a:endParaRPr>
              </a:p>
            </p:txBody>
          </p:sp>
          <p:cxnSp>
            <p:nvCxnSpPr>
              <p:cNvPr id="17" name="直接连接符 16"/>
              <p:cNvCxnSpPr/>
              <p:nvPr/>
            </p:nvCxnSpPr>
            <p:spPr>
              <a:xfrm>
                <a:off x="1403590" y="2378174"/>
                <a:ext cx="4104514"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grpSp>
      <p:grpSp>
        <p:nvGrpSpPr>
          <p:cNvPr id="23" name="组合 22"/>
          <p:cNvGrpSpPr/>
          <p:nvPr/>
        </p:nvGrpSpPr>
        <p:grpSpPr bwMode="auto">
          <a:xfrm>
            <a:off x="647700" y="2576513"/>
            <a:ext cx="4860925" cy="658812"/>
            <a:chOff x="648080" y="2576844"/>
            <a:chExt cx="4860024" cy="659022"/>
          </a:xfrm>
        </p:grpSpPr>
        <p:sp>
          <p:nvSpPr>
            <p:cNvPr id="15" name="矩形 14"/>
            <p:cNvSpPr/>
            <p:nvPr/>
          </p:nvSpPr>
          <p:spPr>
            <a:xfrm>
              <a:off x="648080" y="2652926"/>
              <a:ext cx="540000" cy="540000"/>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2400" dirty="0">
                  <a:solidFill>
                    <a:srgbClr val="9B0D13"/>
                  </a:solidFill>
                  <a:cs typeface="+mn-ea"/>
                  <a:sym typeface="+mn-lt"/>
                </a:rPr>
                <a:t>06</a:t>
              </a:r>
              <a:endParaRPr lang="zh-CN" altLang="en-US" sz="2400" dirty="0">
                <a:solidFill>
                  <a:srgbClr val="9B0D13"/>
                </a:solidFill>
                <a:cs typeface="+mn-ea"/>
                <a:sym typeface="+mn-lt"/>
              </a:endParaRPr>
            </a:p>
          </p:txBody>
        </p:sp>
        <p:grpSp>
          <p:nvGrpSpPr>
            <p:cNvPr id="87057" name="组合 7"/>
            <p:cNvGrpSpPr/>
            <p:nvPr/>
          </p:nvGrpSpPr>
          <p:grpSpPr bwMode="auto">
            <a:xfrm>
              <a:off x="1296153" y="2576844"/>
              <a:ext cx="4211951" cy="659022"/>
              <a:chOff x="1296153" y="2576844"/>
              <a:chExt cx="4211951" cy="659022"/>
            </a:xfrm>
          </p:grpSpPr>
          <p:sp>
            <p:nvSpPr>
              <p:cNvPr id="12" name="矩形 11"/>
              <p:cNvSpPr/>
              <p:nvPr/>
            </p:nvSpPr>
            <p:spPr>
              <a:xfrm>
                <a:off x="1295660" y="2576844"/>
                <a:ext cx="4177525" cy="646318"/>
              </a:xfrm>
              <a:prstGeom prst="rect">
                <a:avLst/>
              </a:prstGeom>
            </p:spPr>
            <p:txBody>
              <a:bodyPr>
                <a:spAutoFit/>
              </a:bodyPr>
              <a:lstStyle/>
              <a:p>
                <a:pPr defTabSz="914400" fontAlgn="auto">
                  <a:spcBef>
                    <a:spcPts val="0"/>
                  </a:spcBef>
                  <a:spcAft>
                    <a:spcPts val="0"/>
                  </a:spcAft>
                  <a:defRPr/>
                </a:pPr>
                <a:r>
                  <a:rPr lang="zh-CN" altLang="en-US" sz="1200" dirty="0">
                    <a:solidFill>
                      <a:srgbClr val="000000"/>
                    </a:solidFill>
                    <a:latin typeface="+mn-lt"/>
                    <a:ea typeface="+mn-ea"/>
                    <a:cs typeface="+mn-ea"/>
                    <a:sym typeface="+mn-lt"/>
                  </a:rPr>
                  <a:t>强调把握青年工作的基本规律，要求始终站在理想信念的制高点上，把握青年脉搏，引领青年风尚，采取青年喜闻乐见、易于接受的形式，不断增强吸引力凝聚力和有效覆盖面；</a:t>
                </a:r>
                <a:endParaRPr lang="en-US" altLang="zh-CN" sz="1200" dirty="0">
                  <a:solidFill>
                    <a:srgbClr val="000000"/>
                  </a:solidFill>
                  <a:latin typeface="+mn-lt"/>
                  <a:ea typeface="+mn-ea"/>
                  <a:cs typeface="+mn-ea"/>
                  <a:sym typeface="+mn-lt"/>
                </a:endParaRPr>
              </a:p>
            </p:txBody>
          </p:sp>
          <p:cxnSp>
            <p:nvCxnSpPr>
              <p:cNvPr id="18" name="直接连接符 17"/>
              <p:cNvCxnSpPr/>
              <p:nvPr/>
            </p:nvCxnSpPr>
            <p:spPr>
              <a:xfrm>
                <a:off x="1403590" y="3235866"/>
                <a:ext cx="4104514"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grpSp>
      <p:grpSp>
        <p:nvGrpSpPr>
          <p:cNvPr id="24" name="组合 23"/>
          <p:cNvGrpSpPr/>
          <p:nvPr/>
        </p:nvGrpSpPr>
        <p:grpSpPr bwMode="auto">
          <a:xfrm>
            <a:off x="647700" y="3375025"/>
            <a:ext cx="4860925" cy="925513"/>
            <a:chOff x="648080" y="3375649"/>
            <a:chExt cx="4860024" cy="924293"/>
          </a:xfrm>
        </p:grpSpPr>
        <p:sp>
          <p:nvSpPr>
            <p:cNvPr id="16" name="矩形 15"/>
            <p:cNvSpPr/>
            <p:nvPr/>
          </p:nvSpPr>
          <p:spPr>
            <a:xfrm>
              <a:off x="648080" y="3471910"/>
              <a:ext cx="540000" cy="540000"/>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2400" dirty="0">
                  <a:solidFill>
                    <a:srgbClr val="9B0D13"/>
                  </a:solidFill>
                  <a:cs typeface="+mn-ea"/>
                  <a:sym typeface="+mn-lt"/>
                </a:rPr>
                <a:t>07</a:t>
              </a:r>
              <a:endParaRPr lang="zh-CN" altLang="en-US" sz="2400" dirty="0">
                <a:solidFill>
                  <a:srgbClr val="9B0D13"/>
                </a:solidFill>
                <a:cs typeface="+mn-ea"/>
                <a:sym typeface="+mn-lt"/>
              </a:endParaRPr>
            </a:p>
          </p:txBody>
        </p:sp>
        <p:grpSp>
          <p:nvGrpSpPr>
            <p:cNvPr id="87051" name="组合 8"/>
            <p:cNvGrpSpPr/>
            <p:nvPr/>
          </p:nvGrpSpPr>
          <p:grpSpPr bwMode="auto">
            <a:xfrm>
              <a:off x="1296152" y="3375649"/>
              <a:ext cx="4211952" cy="924293"/>
              <a:chOff x="1296152" y="3375649"/>
              <a:chExt cx="4211952" cy="924293"/>
            </a:xfrm>
          </p:grpSpPr>
          <p:sp>
            <p:nvSpPr>
              <p:cNvPr id="10" name="矩形 9"/>
              <p:cNvSpPr/>
              <p:nvPr/>
            </p:nvSpPr>
            <p:spPr>
              <a:xfrm>
                <a:off x="1295660" y="3375649"/>
                <a:ext cx="4177525" cy="830753"/>
              </a:xfrm>
              <a:prstGeom prst="rect">
                <a:avLst/>
              </a:prstGeom>
            </p:spPr>
            <p:txBody>
              <a:bodyPr>
                <a:spAutoFit/>
              </a:bodyPr>
              <a:lstStyle/>
              <a:p>
                <a:pPr defTabSz="914400" fontAlgn="auto">
                  <a:spcBef>
                    <a:spcPts val="0"/>
                  </a:spcBef>
                  <a:spcAft>
                    <a:spcPts val="0"/>
                  </a:spcAft>
                  <a:defRPr/>
                </a:pPr>
                <a:r>
                  <a:rPr lang="zh-CN" altLang="en-US" sz="1200" dirty="0">
                    <a:solidFill>
                      <a:srgbClr val="000000"/>
                    </a:solidFill>
                    <a:latin typeface="+mn-lt"/>
                    <a:ea typeface="+mn-ea"/>
                    <a:cs typeface="+mn-ea"/>
                    <a:sym typeface="+mn-lt"/>
                  </a:rPr>
                  <a:t>强调新时代共青团改革发展的目标任务，指出共青团要坚定不移走中国特色社会主义群团发展道路，牢牢把握根本任务、政治责任、工作主线，保持和增强政治性、先进性、群众性，始终紧跟党走在时代前列、走在青年前列。</a:t>
                </a:r>
                <a:endParaRPr lang="zh-CN" altLang="en-US" sz="1200" dirty="0">
                  <a:solidFill>
                    <a:srgbClr val="000000"/>
                  </a:solidFill>
                  <a:latin typeface="+mn-lt"/>
                  <a:ea typeface="+mn-ea"/>
                  <a:cs typeface="+mn-ea"/>
                  <a:sym typeface="+mn-lt"/>
                </a:endParaRPr>
              </a:p>
            </p:txBody>
          </p:sp>
          <p:cxnSp>
            <p:nvCxnSpPr>
              <p:cNvPr id="19" name="直接连接符 18"/>
              <p:cNvCxnSpPr/>
              <p:nvPr/>
            </p:nvCxnSpPr>
            <p:spPr>
              <a:xfrm>
                <a:off x="1403590" y="4299942"/>
                <a:ext cx="4104514"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grpSp>
      <p:sp>
        <p:nvSpPr>
          <p:cNvPr id="20" name="矩形 19"/>
          <p:cNvSpPr/>
          <p:nvPr/>
        </p:nvSpPr>
        <p:spPr>
          <a:xfrm>
            <a:off x="5940425" y="1531938"/>
            <a:ext cx="2708275" cy="461962"/>
          </a:xfrm>
          <a:prstGeom prst="rect">
            <a:avLst/>
          </a:prstGeom>
        </p:spPr>
        <p:txBody>
          <a:bodyPr>
            <a:spAutoFit/>
          </a:bodyPr>
          <a:lstStyle/>
          <a:p>
            <a:pPr defTabSz="914400" fontAlgn="auto">
              <a:spcBef>
                <a:spcPts val="0"/>
              </a:spcBef>
              <a:spcAft>
                <a:spcPts val="0"/>
              </a:spcAft>
              <a:defRPr/>
            </a:pPr>
            <a:r>
              <a:rPr lang="zh-CN" altLang="en-US" sz="2400">
                <a:solidFill>
                  <a:srgbClr val="9B0D13"/>
                </a:solidFill>
                <a:latin typeface="+mn-lt"/>
                <a:ea typeface="+mn-ea"/>
                <a:cs typeface="+mn-ea"/>
                <a:sym typeface="+mn-lt"/>
              </a:rPr>
              <a:t>习近平总书记关于</a:t>
            </a:r>
            <a:endParaRPr lang="en-US" altLang="zh-CN" sz="2400" dirty="0">
              <a:solidFill>
                <a:srgbClr val="9B0D13"/>
              </a:solidFill>
              <a:latin typeface="+mn-lt"/>
              <a:ea typeface="+mn-ea"/>
              <a:cs typeface="+mn-ea"/>
              <a:sym typeface="+mn-lt"/>
            </a:endParaRPr>
          </a:p>
        </p:txBody>
      </p:sp>
      <p:sp>
        <p:nvSpPr>
          <p:cNvPr id="21" name="矩形 20"/>
          <p:cNvSpPr/>
          <p:nvPr/>
        </p:nvSpPr>
        <p:spPr>
          <a:xfrm>
            <a:off x="5984875" y="1993900"/>
            <a:ext cx="2619375" cy="1446213"/>
          </a:xfrm>
          <a:prstGeom prst="rect">
            <a:avLst/>
          </a:prstGeom>
        </p:spPr>
        <p:txBody>
          <a:bodyPr>
            <a:spAutoFit/>
          </a:bodyPr>
          <a:lstStyle/>
          <a:p>
            <a:pPr algn="ctr" defTabSz="914400" fontAlgn="auto">
              <a:spcBef>
                <a:spcPts val="0"/>
              </a:spcBef>
              <a:spcAft>
                <a:spcPts val="0"/>
              </a:spcAft>
              <a:defRPr/>
            </a:pPr>
            <a:r>
              <a:rPr lang="zh-CN" altLang="en-US" sz="4400" dirty="0">
                <a:solidFill>
                  <a:srgbClr val="000000">
                    <a:lumMod val="85000"/>
                    <a:lumOff val="15000"/>
                  </a:srgbClr>
                </a:solidFill>
                <a:latin typeface="+mn-lt"/>
                <a:ea typeface="+mn-ea"/>
                <a:cs typeface="+mn-ea"/>
                <a:sym typeface="+mn-lt"/>
              </a:rPr>
              <a:t>青年工作</a:t>
            </a:r>
            <a:endParaRPr lang="en-US" altLang="zh-CN" sz="4400" dirty="0">
              <a:solidFill>
                <a:srgbClr val="000000">
                  <a:lumMod val="85000"/>
                  <a:lumOff val="15000"/>
                </a:srgbClr>
              </a:solidFill>
              <a:latin typeface="+mn-lt"/>
              <a:ea typeface="+mn-ea"/>
              <a:cs typeface="+mn-ea"/>
              <a:sym typeface="+mn-lt"/>
            </a:endParaRPr>
          </a:p>
          <a:p>
            <a:pPr algn="ctr" defTabSz="914400" fontAlgn="auto">
              <a:spcBef>
                <a:spcPts val="0"/>
              </a:spcBef>
              <a:spcAft>
                <a:spcPts val="0"/>
              </a:spcAft>
              <a:defRPr/>
            </a:pPr>
            <a:r>
              <a:rPr lang="zh-CN" altLang="en-US" sz="4400" dirty="0">
                <a:solidFill>
                  <a:srgbClr val="000000">
                    <a:lumMod val="85000"/>
                    <a:lumOff val="15000"/>
                  </a:srgbClr>
                </a:solidFill>
                <a:latin typeface="+mn-lt"/>
                <a:ea typeface="+mn-ea"/>
                <a:cs typeface="+mn-ea"/>
                <a:sym typeface="+mn-lt"/>
              </a:rPr>
              <a:t>重要思想</a:t>
            </a:r>
            <a:endParaRPr lang="en-US" altLang="zh-CN" sz="4400" dirty="0">
              <a:solidFill>
                <a:srgbClr val="000000">
                  <a:lumMod val="85000"/>
                  <a:lumOff val="15000"/>
                </a:srgbClr>
              </a:solidFill>
              <a:latin typeface="+mn-lt"/>
              <a:ea typeface="+mn-ea"/>
              <a:cs typeface="+mn-ea"/>
              <a:sym typeface="+mn-lt"/>
            </a:endParaRPr>
          </a:p>
        </p:txBody>
      </p:sp>
      <p:sp>
        <p:nvSpPr>
          <p:cNvPr id="22" name="矩形 21"/>
          <p:cNvSpPr/>
          <p:nvPr/>
        </p:nvSpPr>
        <p:spPr>
          <a:xfrm>
            <a:off x="6084888" y="3609975"/>
            <a:ext cx="2419350"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2800">
                <a:solidFill>
                  <a:srgbClr val="FFFFFF"/>
                </a:solidFill>
                <a:cs typeface="+mn-ea"/>
                <a:sym typeface="+mn-lt"/>
              </a:rPr>
              <a:t>七个强调</a:t>
            </a:r>
            <a:endParaRPr lang="zh-CN" altLang="en-US" sz="2800">
              <a:solidFill>
                <a:srgbClr val="FFFFFF"/>
              </a:solidFill>
              <a:cs typeface="+mn-ea"/>
              <a:sym typeface="+mn-lt"/>
            </a:endParaRPr>
          </a:p>
        </p:txBody>
      </p:sp>
      <p:sp>
        <p:nvSpPr>
          <p:cNvPr id="25" name="Rectangle 5"/>
          <p:cNvSpPr>
            <a:spLocks noChangeArrowheads="1"/>
          </p:cNvSpPr>
          <p:nvPr/>
        </p:nvSpPr>
        <p:spPr bwMode="auto">
          <a:xfrm>
            <a:off x="725488" y="115888"/>
            <a:ext cx="5083175"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共青团十八大报告解读</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ppt_x</p:attrName>
                                        </p:attrNameLst>
                                      </p:cBhvr>
                                      <p:tavLst>
                                        <p:tav tm="0">
                                          <p:val>
                                            <p:strVal val="#ppt_x"/>
                                          </p:val>
                                        </p:tav>
                                        <p:tav tm="100000">
                                          <p:val>
                                            <p:strVal val="#ppt_x"/>
                                          </p:val>
                                        </p:tav>
                                      </p:tavLst>
                                    </p:anim>
                                    <p:anim calcmode="lin" valueType="num">
                                      <p:cBhvr>
                                        <p:cTn id="9" dur="2000" fill="hold"/>
                                        <p:tgtEl>
                                          <p:spTgt spid="20"/>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2000"/>
                                        <p:tgtEl>
                                          <p:spTgt spid="21"/>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000"/>
                                        <p:tgtEl>
                                          <p:spTgt spid="22"/>
                                        </p:tgtEl>
                                      </p:cBhvr>
                                    </p:animEffect>
                                    <p:anim calcmode="lin" valueType="num">
                                      <p:cBhvr>
                                        <p:cTn id="16" dur="2000" fill="hold"/>
                                        <p:tgtEl>
                                          <p:spTgt spid="22"/>
                                        </p:tgtEl>
                                        <p:attrNameLst>
                                          <p:attrName>ppt_x</p:attrName>
                                        </p:attrNameLst>
                                      </p:cBhvr>
                                      <p:tavLst>
                                        <p:tav tm="0">
                                          <p:val>
                                            <p:strVal val="#ppt_x"/>
                                          </p:val>
                                        </p:tav>
                                        <p:tav tm="100000">
                                          <p:val>
                                            <p:strVal val="#ppt_x"/>
                                          </p:val>
                                        </p:tav>
                                      </p:tavLst>
                                    </p:anim>
                                    <p:anim calcmode="lin" valueType="num">
                                      <p:cBhvr>
                                        <p:cTn id="17" dur="2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2000" fill="hold"/>
                                        <p:tgtEl>
                                          <p:spTgt spid="11"/>
                                        </p:tgtEl>
                                        <p:attrNameLst>
                                          <p:attrName>ppt_w</p:attrName>
                                        </p:attrNameLst>
                                      </p:cBhvr>
                                      <p:tavLst>
                                        <p:tav tm="0">
                                          <p:val>
                                            <p:fltVal val="0"/>
                                          </p:val>
                                        </p:tav>
                                        <p:tav tm="100000">
                                          <p:val>
                                            <p:strVal val="#ppt_w"/>
                                          </p:val>
                                        </p:tav>
                                      </p:tavLst>
                                    </p:anim>
                                    <p:anim calcmode="lin" valueType="num">
                                      <p:cBhvr>
                                        <p:cTn id="22" dur="2000" fill="hold"/>
                                        <p:tgtEl>
                                          <p:spTgt spid="11"/>
                                        </p:tgtEl>
                                        <p:attrNameLst>
                                          <p:attrName>ppt_h</p:attrName>
                                        </p:attrNameLst>
                                      </p:cBhvr>
                                      <p:tavLst>
                                        <p:tav tm="0">
                                          <p:val>
                                            <p:fltVal val="0"/>
                                          </p:val>
                                        </p:tav>
                                        <p:tav tm="100000">
                                          <p:val>
                                            <p:strVal val="#ppt_h"/>
                                          </p:val>
                                        </p:tav>
                                      </p:tavLst>
                                    </p:anim>
                                    <p:anim calcmode="lin" valueType="num">
                                      <p:cBhvr>
                                        <p:cTn id="23" dur="2000" fill="hold"/>
                                        <p:tgtEl>
                                          <p:spTgt spid="11"/>
                                        </p:tgtEl>
                                        <p:attrNameLst>
                                          <p:attrName>style.rotation</p:attrName>
                                        </p:attrNameLst>
                                      </p:cBhvr>
                                      <p:tavLst>
                                        <p:tav tm="0">
                                          <p:val>
                                            <p:fltVal val="90"/>
                                          </p:val>
                                        </p:tav>
                                        <p:tav tm="100000">
                                          <p:val>
                                            <p:fltVal val="0"/>
                                          </p:val>
                                        </p:tav>
                                      </p:tavLst>
                                    </p:anim>
                                    <p:animEffect transition="in" filter="fade">
                                      <p:cBhvr>
                                        <p:cTn id="24" dur="2000"/>
                                        <p:tgtEl>
                                          <p:spTgt spid="11"/>
                                        </p:tgtEl>
                                      </p:cBhvr>
                                    </p:animEffect>
                                  </p:childTnLst>
                                </p:cTn>
                              </p:par>
                            </p:childTnLst>
                          </p:cTn>
                        </p:par>
                        <p:par>
                          <p:cTn id="25" fill="hold">
                            <p:stCondLst>
                              <p:cond delay="4000"/>
                            </p:stCondLst>
                            <p:childTnLst>
                              <p:par>
                                <p:cTn id="26" presetID="31"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2000" fill="hold"/>
                                        <p:tgtEl>
                                          <p:spTgt spid="23"/>
                                        </p:tgtEl>
                                        <p:attrNameLst>
                                          <p:attrName>ppt_w</p:attrName>
                                        </p:attrNameLst>
                                      </p:cBhvr>
                                      <p:tavLst>
                                        <p:tav tm="0">
                                          <p:val>
                                            <p:fltVal val="0"/>
                                          </p:val>
                                        </p:tav>
                                        <p:tav tm="100000">
                                          <p:val>
                                            <p:strVal val="#ppt_w"/>
                                          </p:val>
                                        </p:tav>
                                      </p:tavLst>
                                    </p:anim>
                                    <p:anim calcmode="lin" valueType="num">
                                      <p:cBhvr>
                                        <p:cTn id="29" dur="2000" fill="hold"/>
                                        <p:tgtEl>
                                          <p:spTgt spid="23"/>
                                        </p:tgtEl>
                                        <p:attrNameLst>
                                          <p:attrName>ppt_h</p:attrName>
                                        </p:attrNameLst>
                                      </p:cBhvr>
                                      <p:tavLst>
                                        <p:tav tm="0">
                                          <p:val>
                                            <p:fltVal val="0"/>
                                          </p:val>
                                        </p:tav>
                                        <p:tav tm="100000">
                                          <p:val>
                                            <p:strVal val="#ppt_h"/>
                                          </p:val>
                                        </p:tav>
                                      </p:tavLst>
                                    </p:anim>
                                    <p:anim calcmode="lin" valueType="num">
                                      <p:cBhvr>
                                        <p:cTn id="30" dur="2000" fill="hold"/>
                                        <p:tgtEl>
                                          <p:spTgt spid="23"/>
                                        </p:tgtEl>
                                        <p:attrNameLst>
                                          <p:attrName>style.rotation</p:attrName>
                                        </p:attrNameLst>
                                      </p:cBhvr>
                                      <p:tavLst>
                                        <p:tav tm="0">
                                          <p:val>
                                            <p:fltVal val="90"/>
                                          </p:val>
                                        </p:tav>
                                        <p:tav tm="100000">
                                          <p:val>
                                            <p:fltVal val="0"/>
                                          </p:val>
                                        </p:tav>
                                      </p:tavLst>
                                    </p:anim>
                                    <p:animEffect transition="in" filter="fade">
                                      <p:cBhvr>
                                        <p:cTn id="31" dur="2000"/>
                                        <p:tgtEl>
                                          <p:spTgt spid="23"/>
                                        </p:tgtEl>
                                      </p:cBhvr>
                                    </p:animEffect>
                                  </p:childTnLst>
                                </p:cTn>
                              </p:par>
                            </p:childTnLst>
                          </p:cTn>
                        </p:par>
                        <p:par>
                          <p:cTn id="32" fill="hold">
                            <p:stCondLst>
                              <p:cond delay="6000"/>
                            </p:stCondLst>
                            <p:childTnLst>
                              <p:par>
                                <p:cTn id="33" presetID="31"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2000" fill="hold"/>
                                        <p:tgtEl>
                                          <p:spTgt spid="24"/>
                                        </p:tgtEl>
                                        <p:attrNameLst>
                                          <p:attrName>ppt_w</p:attrName>
                                        </p:attrNameLst>
                                      </p:cBhvr>
                                      <p:tavLst>
                                        <p:tav tm="0">
                                          <p:val>
                                            <p:fltVal val="0"/>
                                          </p:val>
                                        </p:tav>
                                        <p:tav tm="100000">
                                          <p:val>
                                            <p:strVal val="#ppt_w"/>
                                          </p:val>
                                        </p:tav>
                                      </p:tavLst>
                                    </p:anim>
                                    <p:anim calcmode="lin" valueType="num">
                                      <p:cBhvr>
                                        <p:cTn id="36" dur="2000" fill="hold"/>
                                        <p:tgtEl>
                                          <p:spTgt spid="24"/>
                                        </p:tgtEl>
                                        <p:attrNameLst>
                                          <p:attrName>ppt_h</p:attrName>
                                        </p:attrNameLst>
                                      </p:cBhvr>
                                      <p:tavLst>
                                        <p:tav tm="0">
                                          <p:val>
                                            <p:fltVal val="0"/>
                                          </p:val>
                                        </p:tav>
                                        <p:tav tm="100000">
                                          <p:val>
                                            <p:strVal val="#ppt_h"/>
                                          </p:val>
                                        </p:tav>
                                      </p:tavLst>
                                    </p:anim>
                                    <p:anim calcmode="lin" valueType="num">
                                      <p:cBhvr>
                                        <p:cTn id="37" dur="2000" fill="hold"/>
                                        <p:tgtEl>
                                          <p:spTgt spid="24"/>
                                        </p:tgtEl>
                                        <p:attrNameLst>
                                          <p:attrName>style.rotation</p:attrName>
                                        </p:attrNameLst>
                                      </p:cBhvr>
                                      <p:tavLst>
                                        <p:tav tm="0">
                                          <p:val>
                                            <p:fltVal val="90"/>
                                          </p:val>
                                        </p:tav>
                                        <p:tav tm="100000">
                                          <p:val>
                                            <p:fltVal val="0"/>
                                          </p:val>
                                        </p:tav>
                                      </p:tavLst>
                                    </p:anim>
                                    <p:animEffect transition="in" filter="fade">
                                      <p:cBhvr>
                                        <p:cTn id="38"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080970" y="1398565"/>
            <a:ext cx="1728192" cy="584065"/>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400" dirty="0">
                <a:solidFill>
                  <a:srgbClr val="FFFFFF"/>
                </a:solidFill>
                <a:cs typeface="+mn-ea"/>
                <a:sym typeface="+mn-lt"/>
              </a:rPr>
              <a:t>政治建团</a:t>
            </a:r>
            <a:endParaRPr lang="zh-CN" altLang="en-US" sz="1400" dirty="0">
              <a:solidFill>
                <a:srgbClr val="FFFFFF"/>
              </a:solidFill>
              <a:cs typeface="+mn-ea"/>
              <a:sym typeface="+mn-lt"/>
            </a:endParaRPr>
          </a:p>
        </p:txBody>
      </p:sp>
      <p:sp>
        <p:nvSpPr>
          <p:cNvPr id="16" name="矩形 15"/>
          <p:cNvSpPr/>
          <p:nvPr/>
        </p:nvSpPr>
        <p:spPr>
          <a:xfrm>
            <a:off x="2080970" y="2056420"/>
            <a:ext cx="1728192" cy="584065"/>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400" dirty="0">
                <a:solidFill>
                  <a:srgbClr val="FFFFFF"/>
                </a:solidFill>
                <a:cs typeface="+mn-ea"/>
                <a:sym typeface="+mn-lt"/>
              </a:rPr>
              <a:t>思想立团</a:t>
            </a:r>
            <a:endParaRPr lang="zh-CN" altLang="en-US" sz="1400" dirty="0">
              <a:solidFill>
                <a:srgbClr val="FFFFFF"/>
              </a:solidFill>
              <a:cs typeface="+mn-ea"/>
              <a:sym typeface="+mn-lt"/>
            </a:endParaRPr>
          </a:p>
        </p:txBody>
      </p:sp>
      <p:sp>
        <p:nvSpPr>
          <p:cNvPr id="17" name="矩形 16"/>
          <p:cNvSpPr/>
          <p:nvPr/>
        </p:nvSpPr>
        <p:spPr>
          <a:xfrm>
            <a:off x="2080970" y="2714275"/>
            <a:ext cx="1728192" cy="584065"/>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400" dirty="0">
                <a:solidFill>
                  <a:srgbClr val="FFFFFF"/>
                </a:solidFill>
                <a:cs typeface="+mn-ea"/>
                <a:sym typeface="+mn-lt"/>
              </a:rPr>
              <a:t>固本兴团</a:t>
            </a:r>
            <a:endParaRPr lang="zh-CN" altLang="en-US" sz="1400" dirty="0">
              <a:solidFill>
                <a:srgbClr val="FFFFFF"/>
              </a:solidFill>
              <a:cs typeface="+mn-ea"/>
              <a:sym typeface="+mn-lt"/>
            </a:endParaRPr>
          </a:p>
        </p:txBody>
      </p:sp>
      <p:sp>
        <p:nvSpPr>
          <p:cNvPr id="18" name="矩形 17"/>
          <p:cNvSpPr/>
          <p:nvPr/>
        </p:nvSpPr>
        <p:spPr>
          <a:xfrm>
            <a:off x="2080970" y="3372130"/>
            <a:ext cx="1728192" cy="584065"/>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400" dirty="0">
                <a:solidFill>
                  <a:srgbClr val="FFFFFF"/>
                </a:solidFill>
                <a:cs typeface="+mn-ea"/>
                <a:sym typeface="+mn-lt"/>
              </a:rPr>
              <a:t>改革强团</a:t>
            </a:r>
            <a:endParaRPr lang="zh-CN" altLang="en-US" sz="1400" dirty="0">
              <a:solidFill>
                <a:srgbClr val="FFFFFF"/>
              </a:solidFill>
              <a:cs typeface="+mn-ea"/>
              <a:sym typeface="+mn-lt"/>
            </a:endParaRPr>
          </a:p>
        </p:txBody>
      </p:sp>
      <p:sp>
        <p:nvSpPr>
          <p:cNvPr id="19" name="矩形 18"/>
          <p:cNvSpPr/>
          <p:nvPr/>
        </p:nvSpPr>
        <p:spPr>
          <a:xfrm>
            <a:off x="2080970" y="4029987"/>
            <a:ext cx="1728192" cy="584065"/>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400" dirty="0">
                <a:solidFill>
                  <a:srgbClr val="FFFFFF"/>
                </a:solidFill>
                <a:cs typeface="+mn-ea"/>
                <a:sym typeface="+mn-lt"/>
              </a:rPr>
              <a:t>从严治团</a:t>
            </a:r>
            <a:endParaRPr lang="zh-CN" altLang="en-US" sz="1400" dirty="0">
              <a:solidFill>
                <a:srgbClr val="FFFFFF"/>
              </a:solidFill>
              <a:cs typeface="+mn-ea"/>
              <a:sym typeface="+mn-lt"/>
            </a:endParaRPr>
          </a:p>
        </p:txBody>
      </p:sp>
      <p:grpSp>
        <p:nvGrpSpPr>
          <p:cNvPr id="3" name="组合 2"/>
          <p:cNvGrpSpPr/>
          <p:nvPr/>
        </p:nvGrpSpPr>
        <p:grpSpPr bwMode="auto">
          <a:xfrm>
            <a:off x="88900" y="750888"/>
            <a:ext cx="7878763" cy="2497137"/>
            <a:chOff x="117407" y="725367"/>
            <a:chExt cx="7879079" cy="2497455"/>
          </a:xfrm>
        </p:grpSpPr>
        <p:sp>
          <p:nvSpPr>
            <p:cNvPr id="20" name="矩形 19"/>
            <p:cNvSpPr/>
            <p:nvPr/>
          </p:nvSpPr>
          <p:spPr>
            <a:xfrm>
              <a:off x="117407" y="2727522"/>
              <a:ext cx="1831975" cy="495300"/>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sp>
          <p:nvSpPr>
            <p:cNvPr id="4" name="矩形 3"/>
            <p:cNvSpPr/>
            <p:nvPr/>
          </p:nvSpPr>
          <p:spPr>
            <a:xfrm>
              <a:off x="182498" y="2775090"/>
              <a:ext cx="1766958" cy="400101"/>
            </a:xfrm>
            <a:prstGeom prst="rect">
              <a:avLst/>
            </a:prstGeom>
          </p:spPr>
          <p:txBody>
            <a:bodyPr>
              <a:spAutoFit/>
            </a:bodyPr>
            <a:lstStyle/>
            <a:p>
              <a:pPr algn="ctr" defTabSz="914400" fontAlgn="auto">
                <a:spcBef>
                  <a:spcPts val="0"/>
                </a:spcBef>
                <a:spcAft>
                  <a:spcPts val="0"/>
                </a:spcAft>
                <a:defRPr/>
              </a:pPr>
              <a:r>
                <a:rPr lang="zh-CN" altLang="en-US" sz="2000" b="1" dirty="0">
                  <a:solidFill>
                    <a:srgbClr val="9B0D13"/>
                  </a:solidFill>
                  <a:latin typeface="楷体" panose="02010609060101010101" charset="-122"/>
                  <a:ea typeface="楷体" panose="02010609060101010101" charset="-122"/>
                  <a:cs typeface="+mn-ea"/>
                  <a:sym typeface="+mn-lt"/>
                </a:rPr>
                <a:t>五个必须坚持</a:t>
              </a:r>
              <a:endParaRPr lang="zh-CN" altLang="en-US" sz="2000" b="1" dirty="0">
                <a:solidFill>
                  <a:srgbClr val="9B0D13"/>
                </a:solidFill>
                <a:latin typeface="楷体" panose="02010609060101010101" charset="-122"/>
                <a:ea typeface="楷体" panose="02010609060101010101" charset="-122"/>
                <a:cs typeface="+mn-ea"/>
                <a:sym typeface="+mn-lt"/>
              </a:endParaRPr>
            </a:p>
          </p:txBody>
        </p:sp>
        <p:sp>
          <p:nvSpPr>
            <p:cNvPr id="21" name="矩形 20"/>
            <p:cNvSpPr/>
            <p:nvPr/>
          </p:nvSpPr>
          <p:spPr>
            <a:xfrm>
              <a:off x="1415981" y="725367"/>
              <a:ext cx="6580505" cy="473075"/>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2000" b="1" dirty="0">
                  <a:solidFill>
                    <a:schemeClr val="bg1"/>
                  </a:solidFill>
                  <a:latin typeface="楷体" panose="02010609060101010101" charset="-122"/>
                  <a:ea typeface="楷体" panose="02010609060101010101" charset="-122"/>
                  <a:cs typeface="+mn-ea"/>
                  <a:sym typeface="+mn-lt"/>
                </a:rPr>
                <a:t>以习近平新时代中国特色社会主义思想为统领</a:t>
              </a:r>
              <a:endParaRPr lang="zh-CN" altLang="en-US" sz="2000" b="1" dirty="0">
                <a:solidFill>
                  <a:schemeClr val="bg1"/>
                </a:solidFill>
                <a:latin typeface="楷体" panose="02010609060101010101" charset="-122"/>
                <a:ea typeface="楷体" panose="02010609060101010101" charset="-122"/>
                <a:cs typeface="+mn-ea"/>
                <a:sym typeface="+mn-lt"/>
              </a:endParaRPr>
            </a:p>
          </p:txBody>
        </p:sp>
      </p:grpSp>
      <p:grpSp>
        <p:nvGrpSpPr>
          <p:cNvPr id="5" name="组合 4"/>
          <p:cNvGrpSpPr/>
          <p:nvPr/>
        </p:nvGrpSpPr>
        <p:grpSpPr bwMode="auto">
          <a:xfrm>
            <a:off x="4529138" y="1462088"/>
            <a:ext cx="4251325" cy="558800"/>
            <a:chOff x="4529048" y="1462013"/>
            <a:chExt cx="4251722" cy="558717"/>
          </a:xfrm>
        </p:grpSpPr>
        <p:sp>
          <p:nvSpPr>
            <p:cNvPr id="6" name="矩形 5"/>
            <p:cNvSpPr/>
            <p:nvPr/>
          </p:nvSpPr>
          <p:spPr>
            <a:xfrm>
              <a:off x="4529048" y="1462013"/>
              <a:ext cx="4251722" cy="460307"/>
            </a:xfrm>
            <a:prstGeom prst="rect">
              <a:avLst/>
            </a:prstGeom>
          </p:spPr>
          <p:txBody>
            <a:bodyPr>
              <a:spAutoFit/>
            </a:bodyPr>
            <a:lstStyle/>
            <a:p>
              <a:pPr algn="just" defTabSz="914400" fontAlgn="auto">
                <a:spcBef>
                  <a:spcPts val="0"/>
                </a:spcBef>
                <a:spcAft>
                  <a:spcPts val="0"/>
                </a:spcAft>
                <a:defRPr/>
              </a:pPr>
              <a:r>
                <a:rPr lang="en-US" altLang="zh-CN" sz="1200" dirty="0">
                  <a:solidFill>
                    <a:srgbClr val="000000"/>
                  </a:solidFill>
                  <a:latin typeface="+mn-lt"/>
                  <a:ea typeface="+mn-ea"/>
                  <a:cs typeface="+mn-ea"/>
                  <a:sym typeface="+mn-lt"/>
                </a:rPr>
                <a:t>   </a:t>
              </a:r>
              <a:r>
                <a:rPr lang="zh-CN" altLang="en-US" sz="1200" dirty="0">
                  <a:solidFill>
                    <a:srgbClr val="000000"/>
                  </a:solidFill>
                  <a:latin typeface="+mn-lt"/>
                  <a:ea typeface="+mn-ea"/>
                  <a:cs typeface="+mn-ea"/>
                  <a:sym typeface="+mn-lt"/>
                </a:rPr>
                <a:t>必须把政治建团作为最高原则。要切实增强“四个意识”，自觉同以习近平同志为核心的党中央保持高度一致。</a:t>
              </a:r>
              <a:endParaRPr lang="zh-CN" altLang="en-US" sz="1200" dirty="0">
                <a:solidFill>
                  <a:srgbClr val="000000"/>
                </a:solidFill>
                <a:latin typeface="+mn-lt"/>
                <a:ea typeface="+mn-ea"/>
                <a:cs typeface="+mn-ea"/>
                <a:sym typeface="+mn-lt"/>
              </a:endParaRPr>
            </a:p>
          </p:txBody>
        </p:sp>
        <p:cxnSp>
          <p:nvCxnSpPr>
            <p:cNvPr id="24" name="直接连接符 23"/>
            <p:cNvCxnSpPr/>
            <p:nvPr/>
          </p:nvCxnSpPr>
          <p:spPr>
            <a:xfrm rot="5400000">
              <a:off x="6623950" y="-31306"/>
              <a:ext cx="0" cy="4104071"/>
            </a:xfrm>
            <a:prstGeom prst="line">
              <a:avLst/>
            </a:prstGeom>
            <a:ln w="1270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bwMode="auto">
          <a:xfrm>
            <a:off x="4529138" y="2066925"/>
            <a:ext cx="4251325" cy="647700"/>
            <a:chOff x="4529048" y="2067695"/>
            <a:chExt cx="4251722" cy="646331"/>
          </a:xfrm>
        </p:grpSpPr>
        <p:sp>
          <p:nvSpPr>
            <p:cNvPr id="8" name="矩形 7"/>
            <p:cNvSpPr/>
            <p:nvPr/>
          </p:nvSpPr>
          <p:spPr>
            <a:xfrm>
              <a:off x="4529048" y="2067695"/>
              <a:ext cx="4251722" cy="644747"/>
            </a:xfrm>
            <a:prstGeom prst="rect">
              <a:avLst/>
            </a:prstGeom>
          </p:spPr>
          <p:txBody>
            <a:bodyPr>
              <a:spAutoFit/>
            </a:bodyPr>
            <a:lstStyle/>
            <a:p>
              <a:pPr algn="just" defTabSz="914400" fontAlgn="auto">
                <a:spcBef>
                  <a:spcPts val="0"/>
                </a:spcBef>
                <a:spcAft>
                  <a:spcPts val="0"/>
                </a:spcAft>
                <a:defRPr/>
              </a:pPr>
              <a:r>
                <a:rPr lang="en-US" altLang="zh-CN" sz="1200" dirty="0">
                  <a:solidFill>
                    <a:srgbClr val="000000"/>
                  </a:solidFill>
                  <a:latin typeface="+mn-lt"/>
                  <a:ea typeface="+mn-ea"/>
                  <a:cs typeface="+mn-ea"/>
                  <a:sym typeface="+mn-lt"/>
                </a:rPr>
                <a:t>   </a:t>
              </a:r>
              <a:r>
                <a:rPr lang="zh-CN" altLang="en-US" sz="1200" dirty="0">
                  <a:solidFill>
                    <a:srgbClr val="000000"/>
                  </a:solidFill>
                  <a:latin typeface="+mn-lt"/>
                  <a:ea typeface="+mn-ea"/>
                  <a:cs typeface="+mn-ea"/>
                  <a:sym typeface="+mn-lt"/>
                </a:rPr>
                <a:t>要坚持不懈用习近平新时代中国特色社会主义思想武装全团、教育青年，使共青团真正成为思想上高度统一、先进、纯洁的青年组织。</a:t>
              </a:r>
              <a:endParaRPr lang="zh-CN" altLang="en-US" sz="1200" dirty="0">
                <a:solidFill>
                  <a:srgbClr val="000000"/>
                </a:solidFill>
                <a:latin typeface="+mn-lt"/>
                <a:ea typeface="+mn-ea"/>
                <a:cs typeface="+mn-ea"/>
                <a:sym typeface="+mn-lt"/>
              </a:endParaRPr>
            </a:p>
          </p:txBody>
        </p:sp>
        <p:cxnSp>
          <p:nvCxnSpPr>
            <p:cNvPr id="26" name="直接连接符 25"/>
            <p:cNvCxnSpPr/>
            <p:nvPr/>
          </p:nvCxnSpPr>
          <p:spPr>
            <a:xfrm rot="5400000">
              <a:off x="6623950" y="661990"/>
              <a:ext cx="0" cy="4104071"/>
            </a:xfrm>
            <a:prstGeom prst="line">
              <a:avLst/>
            </a:prstGeom>
            <a:ln w="1270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bwMode="auto">
          <a:xfrm>
            <a:off x="4529138" y="2733675"/>
            <a:ext cx="4251325" cy="644525"/>
            <a:chOff x="4529048" y="2733334"/>
            <a:chExt cx="4251722" cy="645160"/>
          </a:xfrm>
        </p:grpSpPr>
        <p:sp>
          <p:nvSpPr>
            <p:cNvPr id="10" name="矩形 9"/>
            <p:cNvSpPr/>
            <p:nvPr/>
          </p:nvSpPr>
          <p:spPr>
            <a:xfrm>
              <a:off x="4529048" y="2733334"/>
              <a:ext cx="4251722" cy="645160"/>
            </a:xfrm>
            <a:prstGeom prst="rect">
              <a:avLst/>
            </a:prstGeom>
          </p:spPr>
          <p:txBody>
            <a:bodyPr>
              <a:spAutoFit/>
            </a:bodyPr>
            <a:lstStyle/>
            <a:p>
              <a:pPr algn="just" defTabSz="914400" fontAlgn="auto">
                <a:spcBef>
                  <a:spcPts val="0"/>
                </a:spcBef>
                <a:spcAft>
                  <a:spcPts val="0"/>
                </a:spcAft>
                <a:defRPr/>
              </a:pPr>
              <a:r>
                <a:rPr lang="en-US" altLang="zh-CN" sz="1200" dirty="0">
                  <a:solidFill>
                    <a:srgbClr val="000000"/>
                  </a:solidFill>
                  <a:latin typeface="+mn-lt"/>
                  <a:ea typeface="+mn-ea"/>
                  <a:cs typeface="+mn-ea"/>
                  <a:sym typeface="+mn-lt"/>
                </a:rPr>
                <a:t>   </a:t>
              </a:r>
              <a:r>
                <a:rPr lang="zh-CN" altLang="en-US" sz="1200" dirty="0">
                  <a:solidFill>
                    <a:srgbClr val="000000"/>
                  </a:solidFill>
                  <a:latin typeface="+mn-lt"/>
                  <a:ea typeface="+mn-ea"/>
                  <a:cs typeface="+mn-ea"/>
                  <a:sym typeface="+mn-lt"/>
                </a:rPr>
                <a:t>要广泛覆盖青年，持续加强基层基础工作，坚持青年在哪里，团组织就建在哪里，青年有什么需求，团组织就开展有针对性的工作。</a:t>
              </a:r>
              <a:endParaRPr lang="zh-CN" altLang="en-US" sz="1200" dirty="0">
                <a:solidFill>
                  <a:srgbClr val="000000"/>
                </a:solidFill>
                <a:latin typeface="+mn-lt"/>
                <a:ea typeface="+mn-ea"/>
                <a:cs typeface="+mn-ea"/>
                <a:sym typeface="+mn-lt"/>
              </a:endParaRPr>
            </a:p>
          </p:txBody>
        </p:sp>
        <p:cxnSp>
          <p:nvCxnSpPr>
            <p:cNvPr id="27" name="直接连接符 26"/>
            <p:cNvCxnSpPr/>
            <p:nvPr/>
          </p:nvCxnSpPr>
          <p:spPr>
            <a:xfrm rot="5400000">
              <a:off x="6623950" y="1286732"/>
              <a:ext cx="0" cy="4104071"/>
            </a:xfrm>
            <a:prstGeom prst="line">
              <a:avLst/>
            </a:prstGeom>
            <a:ln w="1270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bwMode="auto">
          <a:xfrm>
            <a:off x="4511675" y="3398838"/>
            <a:ext cx="4265613" cy="644525"/>
            <a:chOff x="4510994" y="3398973"/>
            <a:chExt cx="4266526" cy="645160"/>
          </a:xfrm>
        </p:grpSpPr>
        <p:sp>
          <p:nvSpPr>
            <p:cNvPr id="12" name="矩形 11"/>
            <p:cNvSpPr/>
            <p:nvPr/>
          </p:nvSpPr>
          <p:spPr>
            <a:xfrm>
              <a:off x="4510994" y="3398973"/>
              <a:ext cx="4266526" cy="645160"/>
            </a:xfrm>
            <a:prstGeom prst="rect">
              <a:avLst/>
            </a:prstGeom>
          </p:spPr>
          <p:txBody>
            <a:bodyPr>
              <a:spAutoFit/>
            </a:bodyPr>
            <a:lstStyle/>
            <a:p>
              <a:pPr algn="just" defTabSz="914400" fontAlgn="auto">
                <a:spcBef>
                  <a:spcPts val="0"/>
                </a:spcBef>
                <a:spcAft>
                  <a:spcPts val="0"/>
                </a:spcAft>
                <a:defRPr/>
              </a:pPr>
              <a:r>
                <a:rPr lang="en-US" altLang="zh-CN" sz="1200" dirty="0">
                  <a:solidFill>
                    <a:srgbClr val="000000"/>
                  </a:solidFill>
                  <a:latin typeface="+mn-lt"/>
                  <a:ea typeface="+mn-ea"/>
                  <a:cs typeface="+mn-ea"/>
                  <a:sym typeface="+mn-lt"/>
                </a:rPr>
                <a:t>   </a:t>
              </a:r>
              <a:r>
                <a:rPr lang="zh-CN" altLang="en-US" sz="1200" dirty="0">
                  <a:solidFill>
                    <a:srgbClr val="000000"/>
                  </a:solidFill>
                  <a:latin typeface="+mn-lt"/>
                  <a:ea typeface="+mn-ea"/>
                  <a:cs typeface="+mn-ea"/>
                  <a:sym typeface="+mn-lt"/>
                </a:rPr>
                <a:t>要切实转观念、转方式、转作风，进一步破解制约共青团发展的思维定势、重点难点和体制机制问题，不断增强政治性、先进性、群众性。</a:t>
              </a:r>
              <a:endParaRPr lang="zh-CN" altLang="en-US" sz="1200" dirty="0">
                <a:solidFill>
                  <a:srgbClr val="000000"/>
                </a:solidFill>
                <a:latin typeface="+mn-lt"/>
                <a:ea typeface="+mn-ea"/>
                <a:cs typeface="+mn-ea"/>
                <a:sym typeface="+mn-lt"/>
              </a:endParaRPr>
            </a:p>
          </p:txBody>
        </p:sp>
        <p:cxnSp>
          <p:nvCxnSpPr>
            <p:cNvPr id="28" name="直接连接符 27"/>
            <p:cNvCxnSpPr/>
            <p:nvPr/>
          </p:nvCxnSpPr>
          <p:spPr>
            <a:xfrm rot="5400000">
              <a:off x="6623615" y="1942588"/>
              <a:ext cx="0" cy="4104566"/>
            </a:xfrm>
            <a:prstGeom prst="line">
              <a:avLst/>
            </a:prstGeom>
            <a:ln w="1270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bwMode="auto">
          <a:xfrm>
            <a:off x="4511675" y="4064000"/>
            <a:ext cx="4265613" cy="646113"/>
            <a:chOff x="4510992" y="4064611"/>
            <a:chExt cx="4266528" cy="645160"/>
          </a:xfrm>
        </p:grpSpPr>
        <p:sp>
          <p:nvSpPr>
            <p:cNvPr id="14" name="矩形 13"/>
            <p:cNvSpPr/>
            <p:nvPr/>
          </p:nvSpPr>
          <p:spPr>
            <a:xfrm>
              <a:off x="4510992" y="4064611"/>
              <a:ext cx="4266528" cy="645160"/>
            </a:xfrm>
            <a:prstGeom prst="rect">
              <a:avLst/>
            </a:prstGeom>
          </p:spPr>
          <p:txBody>
            <a:bodyPr>
              <a:spAutoFit/>
            </a:bodyPr>
            <a:lstStyle/>
            <a:p>
              <a:pPr algn="just" defTabSz="914400" fontAlgn="auto">
                <a:spcBef>
                  <a:spcPts val="0"/>
                </a:spcBef>
                <a:spcAft>
                  <a:spcPts val="0"/>
                </a:spcAft>
                <a:defRPr/>
              </a:pPr>
              <a:r>
                <a:rPr lang="en-US" altLang="zh-CN" sz="1200" dirty="0">
                  <a:solidFill>
                    <a:srgbClr val="000000"/>
                  </a:solidFill>
                  <a:latin typeface="+mn-lt"/>
                  <a:ea typeface="+mn-ea"/>
                  <a:cs typeface="+mn-ea"/>
                  <a:sym typeface="+mn-lt"/>
                </a:rPr>
                <a:t>   </a:t>
              </a:r>
              <a:r>
                <a:rPr lang="zh-CN" altLang="en-US" sz="1200" dirty="0">
                  <a:solidFill>
                    <a:srgbClr val="000000"/>
                  </a:solidFill>
                  <a:latin typeface="+mn-lt"/>
                  <a:ea typeface="+mn-ea"/>
                  <a:cs typeface="+mn-ea"/>
                  <a:sym typeface="+mn-lt"/>
                </a:rPr>
                <a:t>新时代全面从严治党，必然要求全面从严治团。要抓住团干部这个关键和团员队伍这个基础，把组织生活严起来，把制度笼子扎起来，把纪律戒尺用起来。</a:t>
              </a:r>
              <a:endParaRPr lang="zh-CN" altLang="en-US" sz="1200" dirty="0">
                <a:solidFill>
                  <a:srgbClr val="000000"/>
                </a:solidFill>
                <a:latin typeface="+mn-lt"/>
                <a:ea typeface="+mn-ea"/>
                <a:cs typeface="+mn-ea"/>
                <a:sym typeface="+mn-lt"/>
              </a:endParaRPr>
            </a:p>
          </p:txBody>
        </p:sp>
        <p:cxnSp>
          <p:nvCxnSpPr>
            <p:cNvPr id="29" name="直接连接符 28"/>
            <p:cNvCxnSpPr/>
            <p:nvPr/>
          </p:nvCxnSpPr>
          <p:spPr>
            <a:xfrm rot="5400000">
              <a:off x="6623614" y="2624198"/>
              <a:ext cx="0" cy="4104568"/>
            </a:xfrm>
            <a:prstGeom prst="line">
              <a:avLst/>
            </a:prstGeom>
            <a:ln w="1270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30" name="Rectangle 5"/>
          <p:cNvSpPr>
            <a:spLocks noChangeArrowheads="1"/>
          </p:cNvSpPr>
          <p:nvPr/>
        </p:nvSpPr>
        <p:spPr bwMode="auto">
          <a:xfrm>
            <a:off x="725488" y="115888"/>
            <a:ext cx="5083175"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共青团十八大报告解读</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750" fill="hold"/>
                                        <p:tgtEl>
                                          <p:spTgt spid="3"/>
                                        </p:tgtEl>
                                        <p:attrNameLst>
                                          <p:attrName>ppt_x</p:attrName>
                                        </p:attrNameLst>
                                      </p:cBhvr>
                                      <p:tavLst>
                                        <p:tav tm="0">
                                          <p:val>
                                            <p:strVal val="0-#ppt_w/2"/>
                                          </p:val>
                                        </p:tav>
                                        <p:tav tm="100000">
                                          <p:val>
                                            <p:strVal val="#ppt_x"/>
                                          </p:val>
                                        </p:tav>
                                      </p:tavLst>
                                    </p:anim>
                                    <p:anim calcmode="lin" valueType="num">
                                      <p:cBhvr additive="base">
                                        <p:cTn id="8" dur="2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2250" fill="hold"/>
                                        <p:tgtEl>
                                          <p:spTgt spid="15"/>
                                        </p:tgtEl>
                                        <p:attrNameLst>
                                          <p:attrName>ppt_x</p:attrName>
                                        </p:attrNameLst>
                                      </p:cBhvr>
                                      <p:tavLst>
                                        <p:tav tm="0">
                                          <p:val>
                                            <p:strVal val="#ppt_x"/>
                                          </p:val>
                                        </p:tav>
                                        <p:tav tm="100000">
                                          <p:val>
                                            <p:strVal val="#ppt_x"/>
                                          </p:val>
                                        </p:tav>
                                      </p:tavLst>
                                    </p:anim>
                                    <p:anim calcmode="lin" valueType="num">
                                      <p:cBhvr additive="base">
                                        <p:cTn id="13" dur="225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2250" fill="hold"/>
                                        <p:tgtEl>
                                          <p:spTgt spid="16"/>
                                        </p:tgtEl>
                                        <p:attrNameLst>
                                          <p:attrName>ppt_x</p:attrName>
                                        </p:attrNameLst>
                                      </p:cBhvr>
                                      <p:tavLst>
                                        <p:tav tm="0">
                                          <p:val>
                                            <p:strVal val="#ppt_x"/>
                                          </p:val>
                                        </p:tav>
                                        <p:tav tm="100000">
                                          <p:val>
                                            <p:strVal val="#ppt_x"/>
                                          </p:val>
                                        </p:tav>
                                      </p:tavLst>
                                    </p:anim>
                                    <p:anim calcmode="lin" valueType="num">
                                      <p:cBhvr additive="base">
                                        <p:cTn id="17" dur="225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2250" fill="hold"/>
                                        <p:tgtEl>
                                          <p:spTgt spid="17"/>
                                        </p:tgtEl>
                                        <p:attrNameLst>
                                          <p:attrName>ppt_x</p:attrName>
                                        </p:attrNameLst>
                                      </p:cBhvr>
                                      <p:tavLst>
                                        <p:tav tm="0">
                                          <p:val>
                                            <p:strVal val="#ppt_x"/>
                                          </p:val>
                                        </p:tav>
                                        <p:tav tm="100000">
                                          <p:val>
                                            <p:strVal val="#ppt_x"/>
                                          </p:val>
                                        </p:tav>
                                      </p:tavLst>
                                    </p:anim>
                                    <p:anim calcmode="lin" valueType="num">
                                      <p:cBhvr additive="base">
                                        <p:cTn id="21" dur="225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2250" fill="hold"/>
                                        <p:tgtEl>
                                          <p:spTgt spid="18"/>
                                        </p:tgtEl>
                                        <p:attrNameLst>
                                          <p:attrName>ppt_x</p:attrName>
                                        </p:attrNameLst>
                                      </p:cBhvr>
                                      <p:tavLst>
                                        <p:tav tm="0">
                                          <p:val>
                                            <p:strVal val="#ppt_x"/>
                                          </p:val>
                                        </p:tav>
                                        <p:tav tm="100000">
                                          <p:val>
                                            <p:strVal val="#ppt_x"/>
                                          </p:val>
                                        </p:tav>
                                      </p:tavLst>
                                    </p:anim>
                                    <p:anim calcmode="lin" valueType="num">
                                      <p:cBhvr additive="base">
                                        <p:cTn id="25" dur="2250" fill="hold"/>
                                        <p:tgtEl>
                                          <p:spTgt spid="18"/>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2250" fill="hold"/>
                                        <p:tgtEl>
                                          <p:spTgt spid="19"/>
                                        </p:tgtEl>
                                        <p:attrNameLst>
                                          <p:attrName>ppt_x</p:attrName>
                                        </p:attrNameLst>
                                      </p:cBhvr>
                                      <p:tavLst>
                                        <p:tav tm="0">
                                          <p:val>
                                            <p:strVal val="#ppt_x"/>
                                          </p:val>
                                        </p:tav>
                                        <p:tav tm="100000">
                                          <p:val>
                                            <p:strVal val="#ppt_x"/>
                                          </p:val>
                                        </p:tav>
                                      </p:tavLst>
                                    </p:anim>
                                    <p:anim calcmode="lin" valueType="num">
                                      <p:cBhvr additive="base">
                                        <p:cTn id="29" dur="2250" fill="hold"/>
                                        <p:tgtEl>
                                          <p:spTgt spid="19"/>
                                        </p:tgtEl>
                                        <p:attrNameLst>
                                          <p:attrName>ppt_y</p:attrName>
                                        </p:attrNameLst>
                                      </p:cBhvr>
                                      <p:tavLst>
                                        <p:tav tm="0">
                                          <p:val>
                                            <p:strVal val="1+#ppt_h/2"/>
                                          </p:val>
                                        </p:tav>
                                        <p:tav tm="100000">
                                          <p:val>
                                            <p:strVal val="#ppt_y"/>
                                          </p:val>
                                        </p:tav>
                                      </p:tavLst>
                                    </p:anim>
                                  </p:childTnLst>
                                </p:cTn>
                              </p:par>
                            </p:childTnLst>
                          </p:cTn>
                        </p:par>
                        <p:par>
                          <p:cTn id="30" fill="hold">
                            <p:stCondLst>
                              <p:cond delay="5500"/>
                            </p:stCondLst>
                            <p:childTnLst>
                              <p:par>
                                <p:cTn id="31" presetID="31"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2000" fill="hold"/>
                                        <p:tgtEl>
                                          <p:spTgt spid="5"/>
                                        </p:tgtEl>
                                        <p:attrNameLst>
                                          <p:attrName>ppt_w</p:attrName>
                                        </p:attrNameLst>
                                      </p:cBhvr>
                                      <p:tavLst>
                                        <p:tav tm="0">
                                          <p:val>
                                            <p:fltVal val="0"/>
                                          </p:val>
                                        </p:tav>
                                        <p:tav tm="100000">
                                          <p:val>
                                            <p:strVal val="#ppt_w"/>
                                          </p:val>
                                        </p:tav>
                                      </p:tavLst>
                                    </p:anim>
                                    <p:anim calcmode="lin" valueType="num">
                                      <p:cBhvr>
                                        <p:cTn id="34" dur="2000" fill="hold"/>
                                        <p:tgtEl>
                                          <p:spTgt spid="5"/>
                                        </p:tgtEl>
                                        <p:attrNameLst>
                                          <p:attrName>ppt_h</p:attrName>
                                        </p:attrNameLst>
                                      </p:cBhvr>
                                      <p:tavLst>
                                        <p:tav tm="0">
                                          <p:val>
                                            <p:fltVal val="0"/>
                                          </p:val>
                                        </p:tav>
                                        <p:tav tm="100000">
                                          <p:val>
                                            <p:strVal val="#ppt_h"/>
                                          </p:val>
                                        </p:tav>
                                      </p:tavLst>
                                    </p:anim>
                                    <p:anim calcmode="lin" valueType="num">
                                      <p:cBhvr>
                                        <p:cTn id="35" dur="2000" fill="hold"/>
                                        <p:tgtEl>
                                          <p:spTgt spid="5"/>
                                        </p:tgtEl>
                                        <p:attrNameLst>
                                          <p:attrName>style.rotation</p:attrName>
                                        </p:attrNameLst>
                                      </p:cBhvr>
                                      <p:tavLst>
                                        <p:tav tm="0">
                                          <p:val>
                                            <p:fltVal val="90"/>
                                          </p:val>
                                        </p:tav>
                                        <p:tav tm="100000">
                                          <p:val>
                                            <p:fltVal val="0"/>
                                          </p:val>
                                        </p:tav>
                                      </p:tavLst>
                                    </p:anim>
                                    <p:animEffect transition="in" filter="fade">
                                      <p:cBhvr>
                                        <p:cTn id="36" dur="2000"/>
                                        <p:tgtEl>
                                          <p:spTgt spid="5"/>
                                        </p:tgtEl>
                                      </p:cBhvr>
                                    </p:animEffect>
                                  </p:childTnLst>
                                </p:cTn>
                              </p:par>
                            </p:childTnLst>
                          </p:cTn>
                        </p:par>
                        <p:par>
                          <p:cTn id="37" fill="hold">
                            <p:stCondLst>
                              <p:cond delay="7500"/>
                            </p:stCondLst>
                            <p:childTnLst>
                              <p:par>
                                <p:cTn id="38" presetID="31"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2000" fill="hold"/>
                                        <p:tgtEl>
                                          <p:spTgt spid="7"/>
                                        </p:tgtEl>
                                        <p:attrNameLst>
                                          <p:attrName>ppt_w</p:attrName>
                                        </p:attrNameLst>
                                      </p:cBhvr>
                                      <p:tavLst>
                                        <p:tav tm="0">
                                          <p:val>
                                            <p:fltVal val="0"/>
                                          </p:val>
                                        </p:tav>
                                        <p:tav tm="100000">
                                          <p:val>
                                            <p:strVal val="#ppt_w"/>
                                          </p:val>
                                        </p:tav>
                                      </p:tavLst>
                                    </p:anim>
                                    <p:anim calcmode="lin" valueType="num">
                                      <p:cBhvr>
                                        <p:cTn id="41" dur="2000" fill="hold"/>
                                        <p:tgtEl>
                                          <p:spTgt spid="7"/>
                                        </p:tgtEl>
                                        <p:attrNameLst>
                                          <p:attrName>ppt_h</p:attrName>
                                        </p:attrNameLst>
                                      </p:cBhvr>
                                      <p:tavLst>
                                        <p:tav tm="0">
                                          <p:val>
                                            <p:fltVal val="0"/>
                                          </p:val>
                                        </p:tav>
                                        <p:tav tm="100000">
                                          <p:val>
                                            <p:strVal val="#ppt_h"/>
                                          </p:val>
                                        </p:tav>
                                      </p:tavLst>
                                    </p:anim>
                                    <p:anim calcmode="lin" valueType="num">
                                      <p:cBhvr>
                                        <p:cTn id="42" dur="2000" fill="hold"/>
                                        <p:tgtEl>
                                          <p:spTgt spid="7"/>
                                        </p:tgtEl>
                                        <p:attrNameLst>
                                          <p:attrName>style.rotation</p:attrName>
                                        </p:attrNameLst>
                                      </p:cBhvr>
                                      <p:tavLst>
                                        <p:tav tm="0">
                                          <p:val>
                                            <p:fltVal val="90"/>
                                          </p:val>
                                        </p:tav>
                                        <p:tav tm="100000">
                                          <p:val>
                                            <p:fltVal val="0"/>
                                          </p:val>
                                        </p:tav>
                                      </p:tavLst>
                                    </p:anim>
                                    <p:animEffect transition="in" filter="fade">
                                      <p:cBhvr>
                                        <p:cTn id="43" dur="2000"/>
                                        <p:tgtEl>
                                          <p:spTgt spid="7"/>
                                        </p:tgtEl>
                                      </p:cBhvr>
                                    </p:animEffect>
                                  </p:childTnLst>
                                </p:cTn>
                              </p:par>
                            </p:childTnLst>
                          </p:cTn>
                        </p:par>
                        <p:par>
                          <p:cTn id="44" fill="hold">
                            <p:stCondLst>
                              <p:cond delay="9500"/>
                            </p:stCondLst>
                            <p:childTnLst>
                              <p:par>
                                <p:cTn id="45" presetID="31"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2000" fill="hold"/>
                                        <p:tgtEl>
                                          <p:spTgt spid="9"/>
                                        </p:tgtEl>
                                        <p:attrNameLst>
                                          <p:attrName>ppt_w</p:attrName>
                                        </p:attrNameLst>
                                      </p:cBhvr>
                                      <p:tavLst>
                                        <p:tav tm="0">
                                          <p:val>
                                            <p:fltVal val="0"/>
                                          </p:val>
                                        </p:tav>
                                        <p:tav tm="100000">
                                          <p:val>
                                            <p:strVal val="#ppt_w"/>
                                          </p:val>
                                        </p:tav>
                                      </p:tavLst>
                                    </p:anim>
                                    <p:anim calcmode="lin" valueType="num">
                                      <p:cBhvr>
                                        <p:cTn id="48" dur="2000" fill="hold"/>
                                        <p:tgtEl>
                                          <p:spTgt spid="9"/>
                                        </p:tgtEl>
                                        <p:attrNameLst>
                                          <p:attrName>ppt_h</p:attrName>
                                        </p:attrNameLst>
                                      </p:cBhvr>
                                      <p:tavLst>
                                        <p:tav tm="0">
                                          <p:val>
                                            <p:fltVal val="0"/>
                                          </p:val>
                                        </p:tav>
                                        <p:tav tm="100000">
                                          <p:val>
                                            <p:strVal val="#ppt_h"/>
                                          </p:val>
                                        </p:tav>
                                      </p:tavLst>
                                    </p:anim>
                                    <p:anim calcmode="lin" valueType="num">
                                      <p:cBhvr>
                                        <p:cTn id="49" dur="2000" fill="hold"/>
                                        <p:tgtEl>
                                          <p:spTgt spid="9"/>
                                        </p:tgtEl>
                                        <p:attrNameLst>
                                          <p:attrName>style.rotation</p:attrName>
                                        </p:attrNameLst>
                                      </p:cBhvr>
                                      <p:tavLst>
                                        <p:tav tm="0">
                                          <p:val>
                                            <p:fltVal val="90"/>
                                          </p:val>
                                        </p:tav>
                                        <p:tav tm="100000">
                                          <p:val>
                                            <p:fltVal val="0"/>
                                          </p:val>
                                        </p:tav>
                                      </p:tavLst>
                                    </p:anim>
                                    <p:animEffect transition="in" filter="fade">
                                      <p:cBhvr>
                                        <p:cTn id="50" dur="2000"/>
                                        <p:tgtEl>
                                          <p:spTgt spid="9"/>
                                        </p:tgtEl>
                                      </p:cBhvr>
                                    </p:animEffect>
                                  </p:childTnLst>
                                </p:cTn>
                              </p:par>
                            </p:childTnLst>
                          </p:cTn>
                        </p:par>
                        <p:par>
                          <p:cTn id="51" fill="hold">
                            <p:stCondLst>
                              <p:cond delay="11500"/>
                            </p:stCondLst>
                            <p:childTnLst>
                              <p:par>
                                <p:cTn id="52" presetID="31"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000" fill="hold"/>
                                        <p:tgtEl>
                                          <p:spTgt spid="11"/>
                                        </p:tgtEl>
                                        <p:attrNameLst>
                                          <p:attrName>ppt_w</p:attrName>
                                        </p:attrNameLst>
                                      </p:cBhvr>
                                      <p:tavLst>
                                        <p:tav tm="0">
                                          <p:val>
                                            <p:fltVal val="0"/>
                                          </p:val>
                                        </p:tav>
                                        <p:tav tm="100000">
                                          <p:val>
                                            <p:strVal val="#ppt_w"/>
                                          </p:val>
                                        </p:tav>
                                      </p:tavLst>
                                    </p:anim>
                                    <p:anim calcmode="lin" valueType="num">
                                      <p:cBhvr>
                                        <p:cTn id="55" dur="2000" fill="hold"/>
                                        <p:tgtEl>
                                          <p:spTgt spid="11"/>
                                        </p:tgtEl>
                                        <p:attrNameLst>
                                          <p:attrName>ppt_h</p:attrName>
                                        </p:attrNameLst>
                                      </p:cBhvr>
                                      <p:tavLst>
                                        <p:tav tm="0">
                                          <p:val>
                                            <p:fltVal val="0"/>
                                          </p:val>
                                        </p:tav>
                                        <p:tav tm="100000">
                                          <p:val>
                                            <p:strVal val="#ppt_h"/>
                                          </p:val>
                                        </p:tav>
                                      </p:tavLst>
                                    </p:anim>
                                    <p:anim calcmode="lin" valueType="num">
                                      <p:cBhvr>
                                        <p:cTn id="56" dur="2000" fill="hold"/>
                                        <p:tgtEl>
                                          <p:spTgt spid="11"/>
                                        </p:tgtEl>
                                        <p:attrNameLst>
                                          <p:attrName>style.rotation</p:attrName>
                                        </p:attrNameLst>
                                      </p:cBhvr>
                                      <p:tavLst>
                                        <p:tav tm="0">
                                          <p:val>
                                            <p:fltVal val="90"/>
                                          </p:val>
                                        </p:tav>
                                        <p:tav tm="100000">
                                          <p:val>
                                            <p:fltVal val="0"/>
                                          </p:val>
                                        </p:tav>
                                      </p:tavLst>
                                    </p:anim>
                                    <p:animEffect transition="in" filter="fade">
                                      <p:cBhvr>
                                        <p:cTn id="57" dur="2000"/>
                                        <p:tgtEl>
                                          <p:spTgt spid="11"/>
                                        </p:tgtEl>
                                      </p:cBhvr>
                                    </p:animEffect>
                                  </p:childTnLst>
                                </p:cTn>
                              </p:par>
                            </p:childTnLst>
                          </p:cTn>
                        </p:par>
                        <p:par>
                          <p:cTn id="58" fill="hold">
                            <p:stCondLst>
                              <p:cond delay="13500"/>
                            </p:stCondLst>
                            <p:childTnLst>
                              <p:par>
                                <p:cTn id="59" presetID="31" presetClass="entr" presetSubtype="0"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2000" fill="hold"/>
                                        <p:tgtEl>
                                          <p:spTgt spid="13"/>
                                        </p:tgtEl>
                                        <p:attrNameLst>
                                          <p:attrName>ppt_w</p:attrName>
                                        </p:attrNameLst>
                                      </p:cBhvr>
                                      <p:tavLst>
                                        <p:tav tm="0">
                                          <p:val>
                                            <p:fltVal val="0"/>
                                          </p:val>
                                        </p:tav>
                                        <p:tav tm="100000">
                                          <p:val>
                                            <p:strVal val="#ppt_w"/>
                                          </p:val>
                                        </p:tav>
                                      </p:tavLst>
                                    </p:anim>
                                    <p:anim calcmode="lin" valueType="num">
                                      <p:cBhvr>
                                        <p:cTn id="62" dur="2000" fill="hold"/>
                                        <p:tgtEl>
                                          <p:spTgt spid="13"/>
                                        </p:tgtEl>
                                        <p:attrNameLst>
                                          <p:attrName>ppt_h</p:attrName>
                                        </p:attrNameLst>
                                      </p:cBhvr>
                                      <p:tavLst>
                                        <p:tav tm="0">
                                          <p:val>
                                            <p:fltVal val="0"/>
                                          </p:val>
                                        </p:tav>
                                        <p:tav tm="100000">
                                          <p:val>
                                            <p:strVal val="#ppt_h"/>
                                          </p:val>
                                        </p:tav>
                                      </p:tavLst>
                                    </p:anim>
                                    <p:anim calcmode="lin" valueType="num">
                                      <p:cBhvr>
                                        <p:cTn id="63" dur="2000" fill="hold"/>
                                        <p:tgtEl>
                                          <p:spTgt spid="13"/>
                                        </p:tgtEl>
                                        <p:attrNameLst>
                                          <p:attrName>style.rotation</p:attrName>
                                        </p:attrNameLst>
                                      </p:cBhvr>
                                      <p:tavLst>
                                        <p:tav tm="0">
                                          <p:val>
                                            <p:fltVal val="90"/>
                                          </p:val>
                                        </p:tav>
                                        <p:tav tm="100000">
                                          <p:val>
                                            <p:fltVal val="0"/>
                                          </p:val>
                                        </p:tav>
                                      </p:tavLst>
                                    </p:anim>
                                    <p:animEffect transition="in" filter="fade">
                                      <p:cBhvr>
                                        <p:cTn id="6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76600" y="3060700"/>
            <a:ext cx="4824413" cy="954088"/>
          </a:xfrm>
          <a:prstGeom prst="rect">
            <a:avLst/>
          </a:prstGeom>
        </p:spPr>
        <p:txBody>
          <a:bodyPr>
            <a:spAutoFit/>
          </a:bodyPr>
          <a:lstStyle/>
          <a:p>
            <a:pPr algn="ctr" defTabSz="914400" fontAlgn="auto">
              <a:spcBef>
                <a:spcPts val="0"/>
              </a:spcBef>
              <a:spcAft>
                <a:spcPts val="0"/>
              </a:spcAft>
              <a:defRPr/>
            </a:pPr>
            <a:r>
              <a:rPr lang="zh-CN" altLang="en-US" sz="2800" dirty="0">
                <a:solidFill>
                  <a:srgbClr val="000000"/>
                </a:solidFill>
                <a:latin typeface="+mn-lt"/>
                <a:ea typeface="+mn-ea"/>
                <a:cs typeface="+mn-ea"/>
                <a:sym typeface="+mn-lt"/>
              </a:rPr>
              <a:t>培养担当民族复兴大任的</a:t>
            </a:r>
            <a:endParaRPr lang="en-US" altLang="zh-CN" sz="2800" dirty="0">
              <a:solidFill>
                <a:srgbClr val="000000"/>
              </a:solidFill>
              <a:latin typeface="+mn-lt"/>
              <a:ea typeface="+mn-ea"/>
              <a:cs typeface="+mn-ea"/>
              <a:sym typeface="+mn-lt"/>
            </a:endParaRPr>
          </a:p>
          <a:p>
            <a:pPr algn="ctr" defTabSz="914400" fontAlgn="auto">
              <a:spcBef>
                <a:spcPts val="0"/>
              </a:spcBef>
              <a:spcAft>
                <a:spcPts val="0"/>
              </a:spcAft>
              <a:defRPr/>
            </a:pPr>
            <a:r>
              <a:rPr lang="zh-CN" altLang="en-US" sz="2800" dirty="0">
                <a:solidFill>
                  <a:srgbClr val="000000"/>
                </a:solidFill>
                <a:latin typeface="+mn-lt"/>
                <a:ea typeface="+mn-ea"/>
                <a:cs typeface="+mn-ea"/>
                <a:sym typeface="+mn-lt"/>
              </a:rPr>
              <a:t>时代新人</a:t>
            </a:r>
            <a:endParaRPr lang="zh-CN" altLang="en-US" sz="2800" dirty="0">
              <a:solidFill>
                <a:srgbClr val="000000"/>
              </a:solidFill>
              <a:latin typeface="+mn-lt"/>
              <a:ea typeface="+mn-ea"/>
              <a:cs typeface="+mn-ea"/>
              <a:sym typeface="+mn-lt"/>
            </a:endParaRPr>
          </a:p>
        </p:txBody>
      </p:sp>
      <p:sp>
        <p:nvSpPr>
          <p:cNvPr id="4" name="文本框 3"/>
          <p:cNvSpPr txBox="1"/>
          <p:nvPr/>
        </p:nvSpPr>
        <p:spPr>
          <a:xfrm>
            <a:off x="2862263" y="1411288"/>
            <a:ext cx="3294062" cy="1016000"/>
          </a:xfrm>
          <a:prstGeom prst="rect">
            <a:avLst/>
          </a:prstGeom>
          <a:noFill/>
        </p:spPr>
        <p:txBody>
          <a:bodyPr wrap="none">
            <a:spAutoFit/>
          </a:bodyPr>
          <a:lstStyle/>
          <a:p>
            <a:pPr defTabSz="914400" fontAlgn="auto">
              <a:spcBef>
                <a:spcPts val="0"/>
              </a:spcBef>
              <a:spcAft>
                <a:spcPts val="0"/>
              </a:spcAft>
              <a:defRPr/>
            </a:pPr>
            <a:r>
              <a:rPr lang="zh-CN" altLang="en-US" sz="6000">
                <a:solidFill>
                  <a:srgbClr val="9B0D13"/>
                </a:solidFill>
                <a:latin typeface="+mn-lt"/>
                <a:ea typeface="+mn-ea"/>
                <a:cs typeface="+mn-ea"/>
                <a:sym typeface="+mn-lt"/>
              </a:rPr>
              <a:t>工作报告</a:t>
            </a:r>
            <a:endParaRPr lang="zh-CN" altLang="en-US" sz="6000">
              <a:solidFill>
                <a:srgbClr val="9B0D13"/>
              </a:solidFill>
              <a:latin typeface="+mn-lt"/>
              <a:ea typeface="+mn-ea"/>
              <a:cs typeface="+mn-ea"/>
              <a:sym typeface="+mn-lt"/>
            </a:endParaRPr>
          </a:p>
        </p:txBody>
      </p:sp>
      <p:sp>
        <p:nvSpPr>
          <p:cNvPr id="6" name="文本框 5"/>
          <p:cNvSpPr txBox="1"/>
          <p:nvPr/>
        </p:nvSpPr>
        <p:spPr>
          <a:xfrm>
            <a:off x="827088" y="1549400"/>
            <a:ext cx="2032000" cy="800100"/>
          </a:xfrm>
          <a:prstGeom prst="rect">
            <a:avLst/>
          </a:prstGeom>
          <a:noFill/>
        </p:spPr>
        <p:txBody>
          <a:bodyPr wrap="none">
            <a:spAutoFit/>
          </a:bodyPr>
          <a:lstStyle/>
          <a:p>
            <a:pPr algn="ctr" defTabSz="914400" fontAlgn="auto">
              <a:spcBef>
                <a:spcPts val="0"/>
              </a:spcBef>
              <a:spcAft>
                <a:spcPts val="0"/>
              </a:spcAft>
              <a:defRPr/>
            </a:pPr>
            <a:r>
              <a:rPr lang="zh-CN" altLang="en-US" sz="2800" dirty="0">
                <a:solidFill>
                  <a:srgbClr val="9B0D13"/>
                </a:solidFill>
                <a:latin typeface="+mn-lt"/>
                <a:ea typeface="+mn-ea"/>
                <a:cs typeface="+mn-ea"/>
                <a:sym typeface="+mn-lt"/>
              </a:rPr>
              <a:t>中国共青团</a:t>
            </a:r>
            <a:endParaRPr lang="en-US" altLang="zh-CN" sz="2800" dirty="0">
              <a:solidFill>
                <a:srgbClr val="9B0D13"/>
              </a:solidFill>
              <a:latin typeface="+mn-lt"/>
              <a:ea typeface="+mn-ea"/>
              <a:cs typeface="+mn-ea"/>
              <a:sym typeface="+mn-lt"/>
            </a:endParaRPr>
          </a:p>
          <a:p>
            <a:pPr algn="ctr" defTabSz="914400" fontAlgn="auto">
              <a:spcBef>
                <a:spcPts val="0"/>
              </a:spcBef>
              <a:spcAft>
                <a:spcPts val="0"/>
              </a:spcAft>
              <a:defRPr/>
            </a:pPr>
            <a:r>
              <a:rPr lang="zh-CN" altLang="en-US" dirty="0">
                <a:solidFill>
                  <a:srgbClr val="9B0D13"/>
                </a:solidFill>
                <a:latin typeface="+mn-lt"/>
                <a:ea typeface="+mn-ea"/>
                <a:cs typeface="+mn-ea"/>
                <a:sym typeface="+mn-lt"/>
              </a:rPr>
              <a:t>十七届中央委员会</a:t>
            </a:r>
            <a:endParaRPr lang="zh-CN" altLang="en-US" dirty="0">
              <a:solidFill>
                <a:srgbClr val="9B0D13"/>
              </a:solidFill>
              <a:latin typeface="+mn-lt"/>
              <a:ea typeface="+mn-ea"/>
              <a:cs typeface="+mn-ea"/>
              <a:sym typeface="+mn-lt"/>
            </a:endParaRPr>
          </a:p>
        </p:txBody>
      </p:sp>
      <p:sp>
        <p:nvSpPr>
          <p:cNvPr id="7" name="矩形 6"/>
          <p:cNvSpPr/>
          <p:nvPr/>
        </p:nvSpPr>
        <p:spPr>
          <a:xfrm>
            <a:off x="942975" y="2571750"/>
            <a:ext cx="1800225" cy="1800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11500" dirty="0">
                <a:solidFill>
                  <a:srgbClr val="FFFFFF"/>
                </a:solidFill>
                <a:cs typeface="+mn-ea"/>
                <a:sym typeface="+mn-lt"/>
              </a:rPr>
              <a:t>04</a:t>
            </a:r>
            <a:endParaRPr lang="zh-CN" altLang="en-US" sz="11500" dirty="0">
              <a:solidFill>
                <a:srgbClr val="FFFFFF"/>
              </a:solidFill>
              <a:cs typeface="+mn-ea"/>
              <a:sym typeface="+mn-lt"/>
            </a:endParaRPr>
          </a:p>
        </p:txBody>
      </p:sp>
      <p:sp>
        <p:nvSpPr>
          <p:cNvPr id="8" name="Rectangle 5"/>
          <p:cNvSpPr>
            <a:spLocks noChangeArrowheads="1"/>
          </p:cNvSpPr>
          <p:nvPr/>
        </p:nvSpPr>
        <p:spPr bwMode="auto">
          <a:xfrm>
            <a:off x="725488" y="115888"/>
            <a:ext cx="5083175"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共青团十八大报告解读</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 calcmode="lin" valueType="num">
                                      <p:cBhvr>
                                        <p:cTn id="15" dur="2000" fill="hold"/>
                                        <p:tgtEl>
                                          <p:spTgt spid="6"/>
                                        </p:tgtEl>
                                        <p:attrNameLst>
                                          <p:attrName>style.rotation</p:attrName>
                                        </p:attrNameLst>
                                      </p:cBhvr>
                                      <p:tavLst>
                                        <p:tav tm="0">
                                          <p:val>
                                            <p:fltVal val="90"/>
                                          </p:val>
                                        </p:tav>
                                        <p:tav tm="100000">
                                          <p:val>
                                            <p:fltVal val="0"/>
                                          </p:val>
                                        </p:tav>
                                      </p:tavLst>
                                    </p:anim>
                                    <p:animEffect transition="in" filter="fade">
                                      <p:cBhvr>
                                        <p:cTn id="16" dur="2000"/>
                                        <p:tgtEl>
                                          <p:spTgt spid="6"/>
                                        </p:tgtEl>
                                      </p:cBhvr>
                                    </p:animEffect>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2000"/>
                                        <p:tgtEl>
                                          <p:spTgt spid="7"/>
                                        </p:tgtEl>
                                      </p:cBhvr>
                                    </p:animEffect>
                                  </p:childTnLst>
                                </p:cTn>
                              </p:par>
                            </p:childTnLst>
                          </p:cTn>
                        </p:par>
                        <p:par>
                          <p:cTn id="21" fill="hold">
                            <p:stCondLst>
                              <p:cond delay="4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bwMode="auto">
          <a:xfrm>
            <a:off x="539750" y="1276350"/>
            <a:ext cx="8039100" cy="1085850"/>
            <a:chOff x="539552" y="1275606"/>
            <a:chExt cx="8038755" cy="1086365"/>
          </a:xfrm>
        </p:grpSpPr>
        <p:sp>
          <p:nvSpPr>
            <p:cNvPr id="3" name="矩形 2"/>
            <p:cNvSpPr/>
            <p:nvPr/>
          </p:nvSpPr>
          <p:spPr>
            <a:xfrm>
              <a:off x="872913" y="1717140"/>
              <a:ext cx="7705394" cy="644831"/>
            </a:xfrm>
            <a:prstGeom prst="rect">
              <a:avLst/>
            </a:prstGeom>
            <a:ln w="12700">
              <a:solidFill>
                <a:schemeClr val="accent1"/>
              </a:solidFill>
              <a:prstDash val="sysDash"/>
            </a:ln>
          </p:spPr>
          <p:txBody>
            <a:bodyPr>
              <a:spAutoFit/>
            </a:bodyPr>
            <a:lstStyle/>
            <a:p>
              <a:pPr defTabSz="914400" fontAlgn="auto">
                <a:spcBef>
                  <a:spcPts val="0"/>
                </a:spcBef>
                <a:spcAft>
                  <a:spcPts val="0"/>
                </a:spcAft>
                <a:defRPr/>
              </a:pPr>
              <a:r>
                <a:rPr lang="zh-CN" altLang="en-US" sz="1200" u="sng" dirty="0">
                  <a:solidFill>
                    <a:srgbClr val="000000"/>
                  </a:solidFill>
                  <a:latin typeface="+mn-lt"/>
                  <a:ea typeface="+mn-ea"/>
                  <a:cs typeface="+mn-ea"/>
                  <a:sym typeface="+mn-lt"/>
                </a:rPr>
                <a:t>要抓住改革开放</a:t>
              </a:r>
              <a:r>
                <a:rPr lang="en-US" altLang="zh-CN" sz="1200" u="sng" dirty="0">
                  <a:solidFill>
                    <a:srgbClr val="000000"/>
                  </a:solidFill>
                  <a:latin typeface="+mn-lt"/>
                  <a:ea typeface="+mn-ea"/>
                  <a:cs typeface="+mn-ea"/>
                  <a:sym typeface="+mn-lt"/>
                </a:rPr>
                <a:t>40</a:t>
              </a:r>
              <a:r>
                <a:rPr lang="zh-CN" altLang="en-US" sz="1200" u="sng" dirty="0">
                  <a:solidFill>
                    <a:srgbClr val="000000"/>
                  </a:solidFill>
                  <a:latin typeface="+mn-lt"/>
                  <a:ea typeface="+mn-ea"/>
                  <a:cs typeface="+mn-ea"/>
                  <a:sym typeface="+mn-lt"/>
                </a:rPr>
                <a:t>周年、五四运动</a:t>
              </a:r>
              <a:r>
                <a:rPr lang="en-US" altLang="zh-CN" sz="1200" u="sng" dirty="0">
                  <a:solidFill>
                    <a:srgbClr val="000000"/>
                  </a:solidFill>
                  <a:latin typeface="+mn-lt"/>
                  <a:ea typeface="+mn-ea"/>
                  <a:cs typeface="+mn-ea"/>
                  <a:sym typeface="+mn-lt"/>
                </a:rPr>
                <a:t>100</a:t>
              </a:r>
              <a:r>
                <a:rPr lang="zh-CN" altLang="en-US" sz="1200" u="sng" dirty="0">
                  <a:solidFill>
                    <a:srgbClr val="000000"/>
                  </a:solidFill>
                  <a:latin typeface="+mn-lt"/>
                  <a:ea typeface="+mn-ea"/>
                  <a:cs typeface="+mn-ea"/>
                  <a:sym typeface="+mn-lt"/>
                </a:rPr>
                <a:t>周年、新中国成立</a:t>
              </a:r>
              <a:r>
                <a:rPr lang="en-US" altLang="zh-CN" sz="1200" u="sng" dirty="0">
                  <a:solidFill>
                    <a:srgbClr val="000000"/>
                  </a:solidFill>
                  <a:latin typeface="+mn-lt"/>
                  <a:ea typeface="+mn-ea"/>
                  <a:cs typeface="+mn-ea"/>
                  <a:sym typeface="+mn-lt"/>
                </a:rPr>
                <a:t>70</a:t>
              </a:r>
              <a:r>
                <a:rPr lang="zh-CN" altLang="en-US" sz="1200" u="sng" dirty="0">
                  <a:solidFill>
                    <a:srgbClr val="000000"/>
                  </a:solidFill>
                  <a:latin typeface="+mn-lt"/>
                  <a:ea typeface="+mn-ea"/>
                  <a:cs typeface="+mn-ea"/>
                  <a:sym typeface="+mn-lt"/>
                </a:rPr>
                <a:t>周年、建党</a:t>
              </a:r>
              <a:r>
                <a:rPr lang="en-US" altLang="zh-CN" sz="1200" u="sng" dirty="0">
                  <a:solidFill>
                    <a:srgbClr val="000000"/>
                  </a:solidFill>
                  <a:latin typeface="+mn-lt"/>
                  <a:ea typeface="+mn-ea"/>
                  <a:cs typeface="+mn-ea"/>
                  <a:sym typeface="+mn-lt"/>
                </a:rPr>
                <a:t>100</a:t>
              </a:r>
              <a:r>
                <a:rPr lang="zh-CN" altLang="en-US" sz="1200" u="sng" dirty="0">
                  <a:solidFill>
                    <a:srgbClr val="000000"/>
                  </a:solidFill>
                  <a:latin typeface="+mn-lt"/>
                  <a:ea typeface="+mn-ea"/>
                  <a:cs typeface="+mn-ea"/>
                  <a:sym typeface="+mn-lt"/>
                </a:rPr>
                <a:t>周年、建团</a:t>
              </a:r>
              <a:r>
                <a:rPr lang="en-US" altLang="zh-CN" sz="1200" u="sng" dirty="0">
                  <a:solidFill>
                    <a:srgbClr val="000000"/>
                  </a:solidFill>
                  <a:latin typeface="+mn-lt"/>
                  <a:ea typeface="+mn-ea"/>
                  <a:cs typeface="+mn-ea"/>
                  <a:sym typeface="+mn-lt"/>
                </a:rPr>
                <a:t>100</a:t>
              </a:r>
              <a:r>
                <a:rPr lang="zh-CN" altLang="en-US" sz="1200" u="sng" dirty="0">
                  <a:solidFill>
                    <a:srgbClr val="000000"/>
                  </a:solidFill>
                  <a:latin typeface="+mn-lt"/>
                  <a:ea typeface="+mn-ea"/>
                  <a:cs typeface="+mn-ea"/>
                  <a:sym typeface="+mn-lt"/>
                </a:rPr>
                <a:t>周年等重要节点，广泛开展“新时代新气象新作为”等主题教育活动。</a:t>
              </a:r>
              <a:r>
                <a:rPr lang="zh-CN" altLang="en-US" sz="1200" dirty="0">
                  <a:solidFill>
                    <a:srgbClr val="000000"/>
                  </a:solidFill>
                  <a:latin typeface="+mn-lt"/>
                  <a:ea typeface="+mn-ea"/>
                  <a:cs typeface="+mn-ea"/>
                  <a:sym typeface="+mn-lt"/>
                </a:rPr>
                <a:t>要当好党的政策在青少年中的宣传员、讲解员，把党的主张全面、及时、准确传递给青少年。要引导青少年正确把握我国社会主义初级阶段基本国情。</a:t>
              </a:r>
              <a:endParaRPr lang="zh-CN" altLang="en-US" sz="1200" dirty="0">
                <a:solidFill>
                  <a:srgbClr val="000000"/>
                </a:solidFill>
                <a:latin typeface="+mn-lt"/>
                <a:ea typeface="+mn-ea"/>
                <a:cs typeface="+mn-ea"/>
                <a:sym typeface="+mn-lt"/>
              </a:endParaRPr>
            </a:p>
          </p:txBody>
        </p:sp>
        <p:sp>
          <p:nvSpPr>
            <p:cNvPr id="9" name="矩形 8"/>
            <p:cNvSpPr/>
            <p:nvPr/>
          </p:nvSpPr>
          <p:spPr>
            <a:xfrm>
              <a:off x="539552" y="1275606"/>
              <a:ext cx="4408299" cy="324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r>
                <a:rPr lang="zh-CN" altLang="en-US" sz="1600" dirty="0">
                  <a:solidFill>
                    <a:srgbClr val="FFFFFF"/>
                  </a:solidFill>
                  <a:cs typeface="+mn-ea"/>
                  <a:sym typeface="+mn-lt"/>
                </a:rPr>
                <a:t>    不断深化青少年党史和国情政策教育</a:t>
              </a:r>
              <a:endParaRPr lang="zh-CN" altLang="en-US" sz="1600" dirty="0">
                <a:solidFill>
                  <a:srgbClr val="FFFFFF"/>
                </a:solidFill>
                <a:cs typeface="+mn-ea"/>
                <a:sym typeface="+mn-lt"/>
              </a:endParaRPr>
            </a:p>
          </p:txBody>
        </p:sp>
        <p:cxnSp>
          <p:nvCxnSpPr>
            <p:cNvPr id="18" name="肘形连接符 17"/>
            <p:cNvCxnSpPr>
              <a:stCxn id="9" idx="1"/>
              <a:endCxn id="3" idx="1"/>
            </p:cNvCxnSpPr>
            <p:nvPr/>
          </p:nvCxnSpPr>
          <p:spPr>
            <a:xfrm rot="10800000" flipH="1" flipV="1">
              <a:off x="539552" y="1437608"/>
              <a:ext cx="334949" cy="601948"/>
            </a:xfrm>
            <a:prstGeom prst="bentConnector3">
              <a:avLst>
                <a:gd name="adj1" fmla="val -71233"/>
              </a:avLst>
            </a:prstGeom>
            <a:ln w="12700">
              <a:prstDash val="sysDash"/>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bwMode="auto">
          <a:xfrm>
            <a:off x="539750" y="2479675"/>
            <a:ext cx="8039100" cy="1087438"/>
            <a:chOff x="539552" y="2480347"/>
            <a:chExt cx="8038756" cy="1087536"/>
          </a:xfrm>
        </p:grpSpPr>
        <p:sp>
          <p:nvSpPr>
            <p:cNvPr id="5" name="矩形 4"/>
            <p:cNvSpPr/>
            <p:nvPr/>
          </p:nvSpPr>
          <p:spPr>
            <a:xfrm>
              <a:off x="872913" y="2921712"/>
              <a:ext cx="7705395" cy="646171"/>
            </a:xfrm>
            <a:prstGeom prst="rect">
              <a:avLst/>
            </a:prstGeom>
            <a:ln w="12700">
              <a:solidFill>
                <a:schemeClr val="accent1"/>
              </a:solidFill>
              <a:prstDash val="sysDash"/>
            </a:ln>
          </p:spPr>
          <p:txBody>
            <a:bodyPr>
              <a:spAutoFit/>
            </a:bodyPr>
            <a:lstStyle/>
            <a:p>
              <a:pPr defTabSz="914400" fontAlgn="auto">
                <a:spcBef>
                  <a:spcPts val="0"/>
                </a:spcBef>
                <a:spcAft>
                  <a:spcPts val="0"/>
                </a:spcAft>
                <a:defRPr/>
              </a:pPr>
              <a:r>
                <a:rPr lang="zh-CN" altLang="en-US" sz="1200" dirty="0">
                  <a:solidFill>
                    <a:srgbClr val="000000"/>
                  </a:solidFill>
                  <a:latin typeface="+mn-lt"/>
                  <a:ea typeface="+mn-ea"/>
                  <a:cs typeface="+mn-ea"/>
                  <a:sym typeface="+mn-lt"/>
                </a:rPr>
                <a:t>要深化宣传引导，加强仪式教育、文化熏陶，大力开展爱国主义教育、中华优秀传统文化教育，帮助青少年树立正确的世界观人生观价值观。要突出典型引路，深化“争做向上向善好青年</a:t>
              </a:r>
              <a:r>
                <a:rPr lang="en-US" altLang="zh-CN" sz="1200" dirty="0">
                  <a:solidFill>
                    <a:srgbClr val="000000"/>
                  </a:solidFill>
                  <a:latin typeface="+mn-lt"/>
                  <a:ea typeface="+mn-ea"/>
                  <a:cs typeface="+mn-ea"/>
                  <a:sym typeface="+mn-lt"/>
                </a:rPr>
                <a:t>·</a:t>
              </a:r>
              <a:r>
                <a:rPr lang="zh-CN" altLang="en-US" sz="1200" dirty="0">
                  <a:solidFill>
                    <a:srgbClr val="000000"/>
                  </a:solidFill>
                  <a:latin typeface="+mn-lt"/>
                  <a:ea typeface="+mn-ea"/>
                  <a:cs typeface="+mn-ea"/>
                  <a:sym typeface="+mn-lt"/>
                </a:rPr>
                <a:t>争做文明守法好网民”活动。要强化实践育人，广泛开展青少年群众性精神文明创建工作，完善深化军地团组织共建共育长效机制。</a:t>
              </a:r>
              <a:endParaRPr lang="zh-CN" altLang="en-US" sz="1200" dirty="0">
                <a:solidFill>
                  <a:srgbClr val="000000"/>
                </a:solidFill>
                <a:latin typeface="+mn-lt"/>
                <a:ea typeface="+mn-ea"/>
                <a:cs typeface="+mn-ea"/>
                <a:sym typeface="+mn-lt"/>
              </a:endParaRPr>
            </a:p>
          </p:txBody>
        </p:sp>
        <p:sp>
          <p:nvSpPr>
            <p:cNvPr id="10" name="矩形 9"/>
            <p:cNvSpPr/>
            <p:nvPr/>
          </p:nvSpPr>
          <p:spPr>
            <a:xfrm>
              <a:off x="539552" y="2480347"/>
              <a:ext cx="4408299" cy="323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r>
                <a:rPr lang="zh-CN" altLang="en-US" sz="1600" dirty="0">
                  <a:solidFill>
                    <a:srgbClr val="FFFFFF"/>
                  </a:solidFill>
                  <a:cs typeface="+mn-ea"/>
                  <a:sym typeface="+mn-lt"/>
                </a:rPr>
                <a:t>    在青少年中大力弘扬社会主义核心价值观</a:t>
              </a:r>
              <a:endParaRPr lang="zh-CN" altLang="en-US" sz="1600" dirty="0">
                <a:solidFill>
                  <a:srgbClr val="FFFFFF"/>
                </a:solidFill>
                <a:cs typeface="+mn-ea"/>
                <a:sym typeface="+mn-lt"/>
              </a:endParaRPr>
            </a:p>
          </p:txBody>
        </p:sp>
        <p:cxnSp>
          <p:nvCxnSpPr>
            <p:cNvPr id="19" name="肘形连接符 18"/>
            <p:cNvCxnSpPr/>
            <p:nvPr/>
          </p:nvCxnSpPr>
          <p:spPr>
            <a:xfrm rot="10800000" flipH="1" flipV="1">
              <a:off x="539552" y="2642287"/>
              <a:ext cx="333361" cy="601717"/>
            </a:xfrm>
            <a:prstGeom prst="bentConnector3">
              <a:avLst>
                <a:gd name="adj1" fmla="val -68464"/>
              </a:avLst>
            </a:prstGeom>
            <a:ln w="12700">
              <a:prstDash val="sysDash"/>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bwMode="auto">
          <a:xfrm>
            <a:off x="539750" y="3684588"/>
            <a:ext cx="8039100" cy="1087437"/>
            <a:chOff x="539552" y="3685088"/>
            <a:chExt cx="8038756" cy="1086367"/>
          </a:xfrm>
        </p:grpSpPr>
        <p:sp>
          <p:nvSpPr>
            <p:cNvPr id="7" name="矩形 6"/>
            <p:cNvSpPr/>
            <p:nvPr/>
          </p:nvSpPr>
          <p:spPr>
            <a:xfrm>
              <a:off x="872913" y="4125979"/>
              <a:ext cx="7705395" cy="645476"/>
            </a:xfrm>
            <a:prstGeom prst="rect">
              <a:avLst/>
            </a:prstGeom>
            <a:ln w="12700">
              <a:solidFill>
                <a:schemeClr val="accent1"/>
              </a:solidFill>
              <a:prstDash val="sysDash"/>
            </a:ln>
          </p:spPr>
          <p:txBody>
            <a:bodyPr>
              <a:spAutoFit/>
            </a:bodyPr>
            <a:lstStyle/>
            <a:p>
              <a:pPr defTabSz="914400" fontAlgn="auto">
                <a:spcBef>
                  <a:spcPts val="0"/>
                </a:spcBef>
                <a:spcAft>
                  <a:spcPts val="0"/>
                </a:spcAft>
                <a:defRPr/>
              </a:pPr>
              <a:r>
                <a:rPr lang="zh-CN" altLang="en-US" sz="1200" dirty="0">
                  <a:solidFill>
                    <a:srgbClr val="000000"/>
                  </a:solidFill>
                  <a:latin typeface="+mn-lt"/>
                  <a:ea typeface="+mn-ea"/>
                  <a:cs typeface="+mn-ea"/>
                  <a:sym typeface="+mn-lt"/>
                </a:rPr>
                <a:t>要坚持政治性、突出思想性、注重实践性，</a:t>
              </a:r>
              <a:r>
                <a:rPr lang="zh-CN" altLang="en-US" sz="1200" u="sng" dirty="0">
                  <a:solidFill>
                    <a:srgbClr val="000000"/>
                  </a:solidFill>
                  <a:latin typeface="+mn-lt"/>
                  <a:ea typeface="+mn-ea"/>
                  <a:cs typeface="+mn-ea"/>
                  <a:sym typeface="+mn-lt"/>
                </a:rPr>
                <a:t>深化青年马克思主义者培养工程，</a:t>
              </a:r>
              <a:r>
                <a:rPr lang="zh-CN" altLang="en-US" sz="1200" dirty="0">
                  <a:solidFill>
                    <a:srgbClr val="000000"/>
                  </a:solidFill>
                  <a:latin typeface="+mn-lt"/>
                  <a:ea typeface="+mn-ea"/>
                  <a:cs typeface="+mn-ea"/>
                  <a:sym typeface="+mn-lt"/>
                </a:rPr>
                <a:t>加强学员党性修养、理论学习、社会实践等系统化培养，使之成长为深入了解国情社情民情，具有较强思辨能力、创新能力、动员能力，对党忠诚、绝对可靠，关键时刻能够为党冲锋陷阵的青年政治骨干。</a:t>
              </a:r>
              <a:endParaRPr lang="zh-CN" altLang="en-US" sz="1200" dirty="0">
                <a:solidFill>
                  <a:srgbClr val="000000"/>
                </a:solidFill>
                <a:latin typeface="+mn-lt"/>
                <a:ea typeface="+mn-ea"/>
                <a:cs typeface="+mn-ea"/>
                <a:sym typeface="+mn-lt"/>
              </a:endParaRPr>
            </a:p>
          </p:txBody>
        </p:sp>
        <p:sp>
          <p:nvSpPr>
            <p:cNvPr id="11" name="矩形 10"/>
            <p:cNvSpPr/>
            <p:nvPr/>
          </p:nvSpPr>
          <p:spPr>
            <a:xfrm>
              <a:off x="539552" y="3685088"/>
              <a:ext cx="4408299" cy="323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r>
                <a:rPr lang="zh-CN" altLang="en-US" sz="1600" dirty="0">
                  <a:solidFill>
                    <a:srgbClr val="FFFFFF"/>
                  </a:solidFill>
                  <a:cs typeface="+mn-ea"/>
                  <a:sym typeface="+mn-lt"/>
                </a:rPr>
                <a:t>    积极为党培养新时代的青年马克思主义者</a:t>
              </a:r>
              <a:endParaRPr lang="zh-CN" altLang="en-US" sz="1600" dirty="0">
                <a:solidFill>
                  <a:srgbClr val="FFFFFF"/>
                </a:solidFill>
                <a:cs typeface="+mn-ea"/>
                <a:sym typeface="+mn-lt"/>
              </a:endParaRPr>
            </a:p>
          </p:txBody>
        </p:sp>
        <p:cxnSp>
          <p:nvCxnSpPr>
            <p:cNvPr id="20" name="肘形连接符 19"/>
            <p:cNvCxnSpPr/>
            <p:nvPr/>
          </p:nvCxnSpPr>
          <p:spPr>
            <a:xfrm rot="10800000" flipH="1" flipV="1">
              <a:off x="539552" y="3846854"/>
              <a:ext cx="333361" cy="602656"/>
            </a:xfrm>
            <a:prstGeom prst="bentConnector3">
              <a:avLst>
                <a:gd name="adj1" fmla="val -68464"/>
              </a:avLst>
            </a:prstGeom>
            <a:ln w="12700">
              <a:prstDash val="sysDash"/>
            </a:ln>
          </p:spPr>
          <p:style>
            <a:lnRef idx="1">
              <a:schemeClr val="accent1"/>
            </a:lnRef>
            <a:fillRef idx="0">
              <a:schemeClr val="accent1"/>
            </a:fillRef>
            <a:effectRef idx="0">
              <a:schemeClr val="accent1"/>
            </a:effectRef>
            <a:fontRef idx="minor">
              <a:schemeClr val="tx1"/>
            </a:fontRef>
          </p:style>
        </p:cxnSp>
      </p:grpSp>
      <p:sp>
        <p:nvSpPr>
          <p:cNvPr id="17" name="Rectangle 5"/>
          <p:cNvSpPr>
            <a:spLocks noChangeArrowheads="1"/>
          </p:cNvSpPr>
          <p:nvPr/>
        </p:nvSpPr>
        <p:spPr bwMode="auto">
          <a:xfrm>
            <a:off x="725488" y="115888"/>
            <a:ext cx="5083175"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共青团十八大报告解读</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750" fill="hold"/>
                                        <p:tgtEl>
                                          <p:spTgt spid="8"/>
                                        </p:tgtEl>
                                        <p:attrNameLst>
                                          <p:attrName>ppt_x</p:attrName>
                                        </p:attrNameLst>
                                      </p:cBhvr>
                                      <p:tavLst>
                                        <p:tav tm="0">
                                          <p:val>
                                            <p:strVal val="1+#ppt_w/2"/>
                                          </p:val>
                                        </p:tav>
                                        <p:tav tm="100000">
                                          <p:val>
                                            <p:strVal val="#ppt_x"/>
                                          </p:val>
                                        </p:tav>
                                      </p:tavLst>
                                    </p:anim>
                                    <p:anim calcmode="lin" valueType="num">
                                      <p:cBhvr additive="base">
                                        <p:cTn id="8" dur="2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750" fill="hold"/>
                                        <p:tgtEl>
                                          <p:spTgt spid="6"/>
                                        </p:tgtEl>
                                        <p:attrNameLst>
                                          <p:attrName>ppt_x</p:attrName>
                                        </p:attrNameLst>
                                      </p:cBhvr>
                                      <p:tavLst>
                                        <p:tav tm="0">
                                          <p:val>
                                            <p:strVal val="0-#ppt_w/2"/>
                                          </p:val>
                                        </p:tav>
                                        <p:tav tm="100000">
                                          <p:val>
                                            <p:strVal val="#ppt_x"/>
                                          </p:val>
                                        </p:tav>
                                      </p:tavLst>
                                    </p:anim>
                                    <p:anim calcmode="lin" valueType="num">
                                      <p:cBhvr additive="base">
                                        <p:cTn id="12" dur="27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750" fill="hold"/>
                                        <p:tgtEl>
                                          <p:spTgt spid="12"/>
                                        </p:tgtEl>
                                        <p:attrNameLst>
                                          <p:attrName>ppt_x</p:attrName>
                                        </p:attrNameLst>
                                      </p:cBhvr>
                                      <p:tavLst>
                                        <p:tav tm="0">
                                          <p:val>
                                            <p:strVal val="1+#ppt_w/2"/>
                                          </p:val>
                                        </p:tav>
                                        <p:tav tm="100000">
                                          <p:val>
                                            <p:strVal val="#ppt_x"/>
                                          </p:val>
                                        </p:tav>
                                      </p:tavLst>
                                    </p:anim>
                                    <p:anim calcmode="lin" valueType="num">
                                      <p:cBhvr additive="base">
                                        <p:cTn id="16" dur="2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bwMode="auto">
          <a:xfrm>
            <a:off x="539750" y="1360488"/>
            <a:ext cx="3059113" cy="3348037"/>
            <a:chOff x="539552" y="1360388"/>
            <a:chExt cx="3060000" cy="3348000"/>
          </a:xfrm>
        </p:grpSpPr>
        <p:grpSp>
          <p:nvGrpSpPr>
            <p:cNvPr id="23576" name="组合 2"/>
            <p:cNvGrpSpPr/>
            <p:nvPr/>
          </p:nvGrpSpPr>
          <p:grpSpPr bwMode="auto">
            <a:xfrm>
              <a:off x="539552" y="1360388"/>
              <a:ext cx="3060000" cy="3348000"/>
              <a:chOff x="539552" y="1360388"/>
              <a:chExt cx="3060000" cy="3348000"/>
            </a:xfrm>
          </p:grpSpPr>
          <p:sp>
            <p:nvSpPr>
              <p:cNvPr id="12" name="矩形 11"/>
              <p:cNvSpPr/>
              <p:nvPr/>
            </p:nvSpPr>
            <p:spPr>
              <a:xfrm>
                <a:off x="539552" y="1360388"/>
                <a:ext cx="3060000" cy="33480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sz="4400" dirty="0">
                  <a:solidFill>
                    <a:srgbClr val="FFFFFF"/>
                  </a:solidFill>
                  <a:cs typeface="+mn-ea"/>
                  <a:sym typeface="+mn-lt"/>
                </a:endParaRPr>
              </a:p>
            </p:txBody>
          </p:sp>
          <p:sp>
            <p:nvSpPr>
              <p:cNvPr id="9" name="圆角矩形 8"/>
              <p:cNvSpPr/>
              <p:nvPr/>
            </p:nvSpPr>
            <p:spPr>
              <a:xfrm>
                <a:off x="809552" y="3529529"/>
                <a:ext cx="2520000" cy="770413"/>
              </a:xfrm>
              <a:prstGeom prst="roundRect">
                <a:avLst>
                  <a:gd name="adj" fmla="val 23796"/>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3600" dirty="0">
                    <a:solidFill>
                      <a:srgbClr val="000000">
                        <a:lumMod val="85000"/>
                        <a:lumOff val="15000"/>
                      </a:srgbClr>
                    </a:solidFill>
                    <a:cs typeface="+mn-ea"/>
                    <a:sym typeface="+mn-lt"/>
                  </a:rPr>
                  <a:t>会议召开</a:t>
                </a:r>
                <a:endParaRPr lang="zh-CN" altLang="en-US" sz="3600" dirty="0">
                  <a:solidFill>
                    <a:srgbClr val="000000">
                      <a:lumMod val="85000"/>
                      <a:lumOff val="15000"/>
                    </a:srgbClr>
                  </a:solidFill>
                  <a:cs typeface="+mn-ea"/>
                  <a:sym typeface="+mn-lt"/>
                </a:endParaRPr>
              </a:p>
            </p:txBody>
          </p:sp>
          <p:pic>
            <p:nvPicPr>
              <p:cNvPr id="23584" name="Picture 2" descr="C:\Users\abc\Desktop\千图网_中国共青团团徽元素_图片编号27330696\国庆节PNG免扣元素(45).png"/>
              <p:cNvPicPr>
                <a:picLocks noChangeAspect="1" noChangeArrowheads="1"/>
              </p:cNvPicPr>
              <p:nvPr/>
            </p:nvPicPr>
            <p:blipFill>
              <a:blip r:embed="rId1"/>
              <a:srcRect/>
              <a:stretch>
                <a:fillRect/>
              </a:stretch>
            </p:blipFill>
            <p:spPr bwMode="auto">
              <a:xfrm>
                <a:off x="539552" y="1375163"/>
                <a:ext cx="1494386" cy="1340952"/>
              </a:xfrm>
              <a:prstGeom prst="rect">
                <a:avLst/>
              </a:prstGeom>
              <a:noFill/>
              <a:ln w="9525">
                <a:noFill/>
                <a:miter lim="800000"/>
                <a:headEnd/>
                <a:tailEnd/>
              </a:ln>
            </p:spPr>
          </p:pic>
          <p:sp>
            <p:nvSpPr>
              <p:cNvPr id="10" name="TextBox 9"/>
              <p:cNvSpPr txBox="1"/>
              <p:nvPr/>
            </p:nvSpPr>
            <p:spPr>
              <a:xfrm>
                <a:off x="823797" y="2922471"/>
                <a:ext cx="2491509" cy="369883"/>
              </a:xfrm>
              <a:prstGeom prst="rect">
                <a:avLst/>
              </a:prstGeom>
              <a:noFill/>
            </p:spPr>
            <p:txBody>
              <a:bodyPr wrap="none">
                <a:spAutoFit/>
              </a:bodyPr>
              <a:lstStyle/>
              <a:p>
                <a:pPr algn="ctr" defTabSz="914400" fontAlgn="auto">
                  <a:spcBef>
                    <a:spcPts val="0"/>
                  </a:spcBef>
                  <a:spcAft>
                    <a:spcPts val="0"/>
                  </a:spcAft>
                  <a:defRPr/>
                </a:pPr>
                <a:r>
                  <a:rPr lang="zh-CN" altLang="en-US" dirty="0">
                    <a:solidFill>
                      <a:srgbClr val="FFFFFF"/>
                    </a:solidFill>
                    <a:latin typeface="+mn-lt"/>
                    <a:ea typeface="+mn-ea"/>
                    <a:cs typeface="+mn-ea"/>
                    <a:sym typeface="+mn-lt"/>
                  </a:rPr>
                  <a:t>第十八次全国代表大会</a:t>
                </a:r>
                <a:endParaRPr lang="zh-CN" altLang="en-US" dirty="0">
                  <a:solidFill>
                    <a:srgbClr val="FFFFFF"/>
                  </a:solidFill>
                  <a:latin typeface="+mn-lt"/>
                  <a:ea typeface="+mn-ea"/>
                  <a:cs typeface="+mn-ea"/>
                  <a:sym typeface="+mn-lt"/>
                </a:endParaRPr>
              </a:p>
            </p:txBody>
          </p:sp>
          <p:sp>
            <p:nvSpPr>
              <p:cNvPr id="19" name="矩形 18"/>
              <p:cNvSpPr/>
              <p:nvPr/>
            </p:nvSpPr>
            <p:spPr>
              <a:xfrm>
                <a:off x="1487565" y="2270015"/>
                <a:ext cx="1840445" cy="446083"/>
              </a:xfrm>
              <a:prstGeom prst="rect">
                <a:avLst/>
              </a:prstGeom>
            </p:spPr>
            <p:txBody>
              <a:bodyPr>
                <a:spAutoFit/>
              </a:bodyPr>
              <a:lstStyle/>
              <a:p>
                <a:pPr algn="r" defTabSz="914400" fontAlgn="auto">
                  <a:spcBef>
                    <a:spcPts val="0"/>
                  </a:spcBef>
                  <a:spcAft>
                    <a:spcPts val="0"/>
                  </a:spcAft>
                  <a:defRPr/>
                </a:pPr>
                <a:r>
                  <a:rPr lang="en-US" altLang="zh-CN" sz="1150" dirty="0">
                    <a:solidFill>
                      <a:srgbClr val="FFFFFF"/>
                    </a:solidFill>
                    <a:latin typeface="+mn-lt"/>
                    <a:ea typeface="+mn-ea"/>
                    <a:cs typeface="+mn-ea"/>
                    <a:sym typeface="+mn-lt"/>
                  </a:rPr>
                  <a:t>the communist Youth League of China</a:t>
                </a:r>
                <a:endParaRPr lang="zh-CN" altLang="en-US" sz="1150" dirty="0">
                  <a:solidFill>
                    <a:srgbClr val="FFFFFF"/>
                  </a:solidFill>
                  <a:latin typeface="+mn-lt"/>
                  <a:ea typeface="+mn-ea"/>
                  <a:cs typeface="+mn-ea"/>
                  <a:sym typeface="+mn-lt"/>
                </a:endParaRPr>
              </a:p>
            </p:txBody>
          </p:sp>
        </p:grpSp>
        <p:sp>
          <p:nvSpPr>
            <p:cNvPr id="18" name="矩形 17"/>
            <p:cNvSpPr/>
            <p:nvPr/>
          </p:nvSpPr>
          <p:spPr>
            <a:xfrm>
              <a:off x="2070346" y="1850920"/>
              <a:ext cx="1529206" cy="401634"/>
            </a:xfrm>
            <a:prstGeom prst="rect">
              <a:avLst/>
            </a:prstGeom>
          </p:spPr>
          <p:txBody>
            <a:bodyPr>
              <a:spAutoFit/>
            </a:bodyPr>
            <a:lstStyle/>
            <a:p>
              <a:pPr defTabSz="914400" fontAlgn="auto">
                <a:spcBef>
                  <a:spcPts val="0"/>
                </a:spcBef>
                <a:spcAft>
                  <a:spcPts val="0"/>
                </a:spcAft>
                <a:defRPr/>
              </a:pPr>
              <a:r>
                <a:rPr lang="zh-CN" altLang="en-US" sz="2000" dirty="0">
                  <a:solidFill>
                    <a:srgbClr val="FFFFFF"/>
                  </a:solidFill>
                  <a:latin typeface="+mn-lt"/>
                  <a:ea typeface="+mn-ea"/>
                  <a:cs typeface="+mn-ea"/>
                  <a:sym typeface="+mn-lt"/>
                </a:rPr>
                <a:t>中国共青团</a:t>
              </a:r>
              <a:endParaRPr lang="en-US" altLang="zh-CN" sz="2000" dirty="0">
                <a:solidFill>
                  <a:srgbClr val="FFFFFF"/>
                </a:solidFill>
                <a:latin typeface="+mn-lt"/>
                <a:ea typeface="+mn-ea"/>
                <a:cs typeface="+mn-ea"/>
                <a:sym typeface="+mn-lt"/>
              </a:endParaRPr>
            </a:p>
          </p:txBody>
        </p:sp>
      </p:grpSp>
      <p:sp>
        <p:nvSpPr>
          <p:cNvPr id="6" name="矩形 5"/>
          <p:cNvSpPr/>
          <p:nvPr/>
        </p:nvSpPr>
        <p:spPr>
          <a:xfrm>
            <a:off x="3995936" y="1360388"/>
            <a:ext cx="1080000" cy="10800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3200" dirty="0">
                <a:solidFill>
                  <a:srgbClr val="FFFFFF"/>
                </a:solidFill>
                <a:cs typeface="+mn-ea"/>
                <a:sym typeface="+mn-lt"/>
              </a:rPr>
              <a:t>2018</a:t>
            </a:r>
            <a:endParaRPr lang="zh-CN" altLang="en-US" sz="3200" dirty="0">
              <a:solidFill>
                <a:srgbClr val="FFFFFF"/>
              </a:solidFill>
              <a:cs typeface="+mn-ea"/>
              <a:sym typeface="+mn-lt"/>
            </a:endParaRPr>
          </a:p>
        </p:txBody>
      </p:sp>
      <p:sp>
        <p:nvSpPr>
          <p:cNvPr id="21" name="矩形 20"/>
          <p:cNvSpPr/>
          <p:nvPr/>
        </p:nvSpPr>
        <p:spPr>
          <a:xfrm>
            <a:off x="5199844" y="1360388"/>
            <a:ext cx="1080000" cy="10800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2800" dirty="0">
                <a:solidFill>
                  <a:srgbClr val="FFFFFF"/>
                </a:solidFill>
                <a:cs typeface="+mn-ea"/>
                <a:sym typeface="+mn-lt"/>
              </a:rPr>
              <a:t>开幕</a:t>
            </a:r>
            <a:endParaRPr lang="en-US" altLang="zh-CN" sz="2800" dirty="0">
              <a:solidFill>
                <a:srgbClr val="FFFFFF"/>
              </a:solidFill>
              <a:cs typeface="+mn-ea"/>
              <a:sym typeface="+mn-lt"/>
            </a:endParaRPr>
          </a:p>
          <a:p>
            <a:pPr algn="ctr" defTabSz="914400" fontAlgn="auto">
              <a:spcBef>
                <a:spcPts val="0"/>
              </a:spcBef>
              <a:spcAft>
                <a:spcPts val="0"/>
              </a:spcAft>
              <a:defRPr/>
            </a:pPr>
            <a:r>
              <a:rPr lang="en-US" altLang="zh-CN" sz="2000" dirty="0">
                <a:solidFill>
                  <a:srgbClr val="FFFFFF"/>
                </a:solidFill>
                <a:cs typeface="+mn-ea"/>
                <a:sym typeface="+mn-lt"/>
              </a:rPr>
              <a:t>6</a:t>
            </a:r>
            <a:r>
              <a:rPr lang="zh-CN" altLang="en-US" sz="2000" dirty="0">
                <a:solidFill>
                  <a:srgbClr val="FFFFFF"/>
                </a:solidFill>
                <a:cs typeface="+mn-ea"/>
                <a:sym typeface="+mn-lt"/>
              </a:rPr>
              <a:t>月</a:t>
            </a:r>
            <a:r>
              <a:rPr lang="en-US" altLang="zh-CN" sz="2000" dirty="0">
                <a:solidFill>
                  <a:srgbClr val="FFFFFF"/>
                </a:solidFill>
                <a:cs typeface="+mn-ea"/>
                <a:sym typeface="+mn-lt"/>
              </a:rPr>
              <a:t>26</a:t>
            </a:r>
            <a:r>
              <a:rPr lang="zh-CN" altLang="en-US" sz="2000" dirty="0">
                <a:solidFill>
                  <a:srgbClr val="FFFFFF"/>
                </a:solidFill>
                <a:cs typeface="+mn-ea"/>
                <a:sym typeface="+mn-lt"/>
              </a:rPr>
              <a:t>日</a:t>
            </a:r>
            <a:endParaRPr lang="zh-CN" altLang="en-US" sz="2000" dirty="0">
              <a:solidFill>
                <a:srgbClr val="FFFFFF"/>
              </a:solidFill>
              <a:cs typeface="+mn-ea"/>
              <a:sym typeface="+mn-lt"/>
            </a:endParaRPr>
          </a:p>
        </p:txBody>
      </p:sp>
      <p:sp>
        <p:nvSpPr>
          <p:cNvPr id="22" name="矩形 21"/>
          <p:cNvSpPr/>
          <p:nvPr/>
        </p:nvSpPr>
        <p:spPr>
          <a:xfrm>
            <a:off x="6403752" y="1360388"/>
            <a:ext cx="1080000" cy="1080000"/>
          </a:xfrm>
          <a:prstGeom prst="rect">
            <a:avLst/>
          </a:prstGeom>
          <a:solidFill>
            <a:schemeClr val="tx1">
              <a:lumMod val="75000"/>
              <a:lumOff val="25000"/>
            </a:schemeClr>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2800" dirty="0">
                <a:solidFill>
                  <a:srgbClr val="FFFFFF"/>
                </a:solidFill>
                <a:cs typeface="+mn-ea"/>
                <a:sym typeface="+mn-lt"/>
              </a:rPr>
              <a:t>闭幕</a:t>
            </a:r>
            <a:endParaRPr lang="en-US" altLang="zh-CN" sz="2000" dirty="0">
              <a:solidFill>
                <a:srgbClr val="FFFFFF"/>
              </a:solidFill>
              <a:cs typeface="+mn-ea"/>
              <a:sym typeface="+mn-lt"/>
            </a:endParaRPr>
          </a:p>
          <a:p>
            <a:pPr algn="ctr" defTabSz="914400" fontAlgn="auto">
              <a:spcBef>
                <a:spcPts val="0"/>
              </a:spcBef>
              <a:spcAft>
                <a:spcPts val="0"/>
              </a:spcAft>
              <a:defRPr/>
            </a:pPr>
            <a:r>
              <a:rPr lang="en-US" altLang="zh-CN" sz="2000" dirty="0">
                <a:solidFill>
                  <a:srgbClr val="FFFFFF"/>
                </a:solidFill>
                <a:cs typeface="+mn-ea"/>
                <a:sym typeface="+mn-lt"/>
              </a:rPr>
              <a:t>6</a:t>
            </a:r>
            <a:r>
              <a:rPr lang="zh-CN" altLang="en-US" sz="2000" dirty="0">
                <a:solidFill>
                  <a:srgbClr val="FFFFFF"/>
                </a:solidFill>
                <a:cs typeface="+mn-ea"/>
                <a:sym typeface="+mn-lt"/>
              </a:rPr>
              <a:t>月</a:t>
            </a:r>
            <a:r>
              <a:rPr lang="en-US" altLang="zh-CN" sz="2000" dirty="0">
                <a:solidFill>
                  <a:srgbClr val="FFFFFF"/>
                </a:solidFill>
                <a:cs typeface="+mn-ea"/>
                <a:sym typeface="+mn-lt"/>
              </a:rPr>
              <a:t>29</a:t>
            </a:r>
            <a:r>
              <a:rPr lang="zh-CN" altLang="en-US" sz="2000" dirty="0">
                <a:solidFill>
                  <a:srgbClr val="FFFFFF"/>
                </a:solidFill>
                <a:cs typeface="+mn-ea"/>
                <a:sym typeface="+mn-lt"/>
              </a:rPr>
              <a:t>日</a:t>
            </a:r>
            <a:endParaRPr lang="zh-CN" altLang="en-US" sz="2000" dirty="0">
              <a:solidFill>
                <a:srgbClr val="FFFFFF"/>
              </a:solidFill>
              <a:cs typeface="+mn-ea"/>
              <a:sym typeface="+mn-lt"/>
            </a:endParaRPr>
          </a:p>
        </p:txBody>
      </p:sp>
      <p:sp>
        <p:nvSpPr>
          <p:cNvPr id="23" name="矩形 22"/>
          <p:cNvSpPr/>
          <p:nvPr/>
        </p:nvSpPr>
        <p:spPr>
          <a:xfrm>
            <a:off x="7607660" y="1360388"/>
            <a:ext cx="1080000" cy="1080000"/>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2400" dirty="0">
                <a:solidFill>
                  <a:srgbClr val="9B0D13"/>
                </a:solidFill>
                <a:cs typeface="+mn-ea"/>
                <a:sym typeface="+mn-lt"/>
              </a:rPr>
              <a:t>会期</a:t>
            </a:r>
            <a:endParaRPr lang="en-US" altLang="zh-CN" sz="2400" dirty="0">
              <a:solidFill>
                <a:srgbClr val="9B0D13"/>
              </a:solidFill>
              <a:cs typeface="+mn-ea"/>
              <a:sym typeface="+mn-lt"/>
            </a:endParaRPr>
          </a:p>
          <a:p>
            <a:pPr algn="ctr" defTabSz="914400" fontAlgn="auto">
              <a:spcBef>
                <a:spcPts val="0"/>
              </a:spcBef>
              <a:spcAft>
                <a:spcPts val="0"/>
              </a:spcAft>
              <a:defRPr/>
            </a:pPr>
            <a:r>
              <a:rPr lang="zh-CN" altLang="en-US" sz="2400" dirty="0">
                <a:solidFill>
                  <a:srgbClr val="9B0D13"/>
                </a:solidFill>
                <a:cs typeface="+mn-ea"/>
                <a:sym typeface="+mn-lt"/>
              </a:rPr>
              <a:t>四天</a:t>
            </a:r>
            <a:endParaRPr lang="zh-CN" altLang="en-US" sz="2400" dirty="0">
              <a:solidFill>
                <a:srgbClr val="9B0D13"/>
              </a:solidFill>
              <a:cs typeface="+mn-ea"/>
              <a:sym typeface="+mn-lt"/>
            </a:endParaRPr>
          </a:p>
        </p:txBody>
      </p:sp>
      <p:grpSp>
        <p:nvGrpSpPr>
          <p:cNvPr id="11" name="组合 10"/>
          <p:cNvGrpSpPr/>
          <p:nvPr/>
        </p:nvGrpSpPr>
        <p:grpSpPr bwMode="auto">
          <a:xfrm>
            <a:off x="4067175" y="2755900"/>
            <a:ext cx="4621213" cy="585788"/>
            <a:chOff x="4067944" y="2755765"/>
            <a:chExt cx="4619715" cy="585160"/>
          </a:xfrm>
        </p:grpSpPr>
        <p:sp>
          <p:nvSpPr>
            <p:cNvPr id="20" name="TextBox 19"/>
            <p:cNvSpPr txBox="1"/>
            <p:nvPr/>
          </p:nvSpPr>
          <p:spPr>
            <a:xfrm>
              <a:off x="4353601" y="2755765"/>
              <a:ext cx="4334058" cy="585160"/>
            </a:xfrm>
            <a:prstGeom prst="rect">
              <a:avLst/>
            </a:prstGeom>
            <a:noFill/>
          </p:spPr>
          <p:txBody>
            <a:bodyPr>
              <a:spAutoFit/>
            </a:bodyPr>
            <a:lstStyle/>
            <a:p>
              <a:pPr defTabSz="914400" fontAlgn="auto">
                <a:lnSpc>
                  <a:spcPct val="120000"/>
                </a:lnSpc>
                <a:spcBef>
                  <a:spcPts val="0"/>
                </a:spcBef>
                <a:spcAft>
                  <a:spcPts val="0"/>
                </a:spcAft>
                <a:defRPr/>
              </a:pPr>
              <a:r>
                <a:rPr lang="en-US" altLang="zh-CN" sz="1400" dirty="0">
                  <a:solidFill>
                    <a:srgbClr val="000000"/>
                  </a:solidFill>
                  <a:latin typeface="+mn-lt"/>
                  <a:ea typeface="+mn-ea"/>
                  <a:cs typeface="+mn-ea"/>
                  <a:sym typeface="+mn-lt"/>
                </a:rPr>
                <a:t>2018</a:t>
              </a:r>
              <a:r>
                <a:rPr lang="zh-CN" altLang="en-US" sz="1400" dirty="0">
                  <a:solidFill>
                    <a:srgbClr val="000000"/>
                  </a:solidFill>
                  <a:latin typeface="+mn-lt"/>
                  <a:ea typeface="+mn-ea"/>
                  <a:cs typeface="+mn-ea"/>
                  <a:sym typeface="+mn-lt"/>
                </a:rPr>
                <a:t>年</a:t>
              </a:r>
              <a:r>
                <a:rPr lang="en-US" altLang="zh-CN" sz="1400" dirty="0">
                  <a:solidFill>
                    <a:srgbClr val="000000"/>
                  </a:solidFill>
                  <a:latin typeface="+mn-lt"/>
                  <a:ea typeface="+mn-ea"/>
                  <a:cs typeface="+mn-ea"/>
                  <a:sym typeface="+mn-lt"/>
                </a:rPr>
                <a:t>6</a:t>
              </a:r>
              <a:r>
                <a:rPr lang="zh-CN" altLang="en-US" sz="1400" dirty="0">
                  <a:solidFill>
                    <a:srgbClr val="000000"/>
                  </a:solidFill>
                  <a:latin typeface="+mn-lt"/>
                  <a:ea typeface="+mn-ea"/>
                  <a:cs typeface="+mn-ea"/>
                  <a:sym typeface="+mn-lt"/>
                </a:rPr>
                <a:t>月</a:t>
              </a:r>
              <a:r>
                <a:rPr lang="en-US" altLang="zh-CN" sz="1400" dirty="0">
                  <a:solidFill>
                    <a:srgbClr val="000000"/>
                  </a:solidFill>
                  <a:latin typeface="+mn-lt"/>
                  <a:ea typeface="+mn-ea"/>
                  <a:cs typeface="+mn-ea"/>
                  <a:sym typeface="+mn-lt"/>
                </a:rPr>
                <a:t>26</a:t>
              </a:r>
              <a:r>
                <a:rPr lang="zh-CN" altLang="en-US" sz="1400" dirty="0">
                  <a:solidFill>
                    <a:srgbClr val="000000"/>
                  </a:solidFill>
                  <a:latin typeface="+mn-lt"/>
                  <a:ea typeface="+mn-ea"/>
                  <a:cs typeface="+mn-ea"/>
                  <a:sym typeface="+mn-lt"/>
                </a:rPr>
                <a:t>日，中国共产主义青年团第十八次全国代表大会，在人民大会堂开幕。</a:t>
              </a:r>
              <a:endParaRPr lang="en-US" altLang="zh-CN" sz="1400" dirty="0">
                <a:solidFill>
                  <a:srgbClr val="000000"/>
                </a:solidFill>
                <a:latin typeface="+mn-lt"/>
                <a:ea typeface="+mn-ea"/>
                <a:cs typeface="+mn-ea"/>
                <a:sym typeface="+mn-lt"/>
              </a:endParaRPr>
            </a:p>
          </p:txBody>
        </p:sp>
        <p:sp>
          <p:nvSpPr>
            <p:cNvPr id="7" name="椭圆 6"/>
            <p:cNvSpPr/>
            <p:nvPr/>
          </p:nvSpPr>
          <p:spPr>
            <a:xfrm>
              <a:off x="4067944" y="2854084"/>
              <a:ext cx="179330" cy="180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grpSp>
      <p:grpSp>
        <p:nvGrpSpPr>
          <p:cNvPr id="13" name="组合 12"/>
          <p:cNvGrpSpPr/>
          <p:nvPr/>
        </p:nvGrpSpPr>
        <p:grpSpPr bwMode="auto">
          <a:xfrm>
            <a:off x="4067175" y="3392488"/>
            <a:ext cx="4621213" cy="585787"/>
            <a:chOff x="4067944" y="3392820"/>
            <a:chExt cx="4619716" cy="585160"/>
          </a:xfrm>
        </p:grpSpPr>
        <p:sp>
          <p:nvSpPr>
            <p:cNvPr id="5" name="矩形 4"/>
            <p:cNvSpPr/>
            <p:nvPr/>
          </p:nvSpPr>
          <p:spPr>
            <a:xfrm>
              <a:off x="4355189" y="3392820"/>
              <a:ext cx="4332471" cy="585160"/>
            </a:xfrm>
            <a:prstGeom prst="rect">
              <a:avLst/>
            </a:prstGeom>
          </p:spPr>
          <p:txBody>
            <a:bodyPr>
              <a:spAutoFit/>
            </a:bodyPr>
            <a:lstStyle/>
            <a:p>
              <a:pPr defTabSz="914400" fontAlgn="auto">
                <a:lnSpc>
                  <a:spcPct val="120000"/>
                </a:lnSpc>
                <a:spcBef>
                  <a:spcPts val="0"/>
                </a:spcBef>
                <a:spcAft>
                  <a:spcPts val="0"/>
                </a:spcAft>
                <a:defRPr/>
              </a:pPr>
              <a:r>
                <a:rPr lang="zh-CN" altLang="en-US" sz="1400" dirty="0">
                  <a:solidFill>
                    <a:srgbClr val="9B0D13"/>
                  </a:solidFill>
                  <a:latin typeface="+mn-lt"/>
                  <a:ea typeface="+mn-ea"/>
                  <a:cs typeface="+mn-ea"/>
                  <a:sym typeface="+mn-lt"/>
                </a:rPr>
                <a:t>习近平、李克强、栗战书、汪洋、赵乐际、韩正</a:t>
              </a:r>
              <a:r>
                <a:rPr lang="zh-CN" altLang="en-US" sz="1400" dirty="0">
                  <a:solidFill>
                    <a:srgbClr val="000000"/>
                  </a:solidFill>
                  <a:latin typeface="+mn-lt"/>
                  <a:ea typeface="+mn-ea"/>
                  <a:cs typeface="+mn-ea"/>
                  <a:sym typeface="+mn-lt"/>
                </a:rPr>
                <a:t>等党和国家领导人到会祝贺，王沪宁代表党中央致词。</a:t>
              </a:r>
              <a:endParaRPr lang="en-US" altLang="zh-CN" sz="1400" dirty="0">
                <a:solidFill>
                  <a:srgbClr val="000000"/>
                </a:solidFill>
                <a:latin typeface="+mn-lt"/>
                <a:ea typeface="+mn-ea"/>
                <a:cs typeface="+mn-ea"/>
                <a:sym typeface="+mn-lt"/>
              </a:endParaRPr>
            </a:p>
          </p:txBody>
        </p:sp>
        <p:sp>
          <p:nvSpPr>
            <p:cNvPr id="24" name="椭圆 23"/>
            <p:cNvSpPr/>
            <p:nvPr/>
          </p:nvSpPr>
          <p:spPr>
            <a:xfrm>
              <a:off x="4067944" y="3438808"/>
              <a:ext cx="179330" cy="180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grpSp>
      <p:grpSp>
        <p:nvGrpSpPr>
          <p:cNvPr id="14" name="组合 13"/>
          <p:cNvGrpSpPr/>
          <p:nvPr/>
        </p:nvGrpSpPr>
        <p:grpSpPr bwMode="auto">
          <a:xfrm>
            <a:off x="4067175" y="4056063"/>
            <a:ext cx="4621213" cy="608012"/>
            <a:chOff x="4067944" y="4056395"/>
            <a:chExt cx="4619716" cy="607695"/>
          </a:xfrm>
        </p:grpSpPr>
        <p:sp>
          <p:nvSpPr>
            <p:cNvPr id="4" name="矩形 3"/>
            <p:cNvSpPr/>
            <p:nvPr/>
          </p:nvSpPr>
          <p:spPr>
            <a:xfrm>
              <a:off x="4355189" y="4056395"/>
              <a:ext cx="4332471" cy="607695"/>
            </a:xfrm>
            <a:prstGeom prst="rect">
              <a:avLst/>
            </a:prstGeom>
          </p:spPr>
          <p:txBody>
            <a:bodyPr>
              <a:spAutoFit/>
            </a:bodyPr>
            <a:lstStyle/>
            <a:p>
              <a:pPr defTabSz="914400" fontAlgn="auto">
                <a:lnSpc>
                  <a:spcPct val="120000"/>
                </a:lnSpc>
                <a:spcBef>
                  <a:spcPts val="0"/>
                </a:spcBef>
                <a:spcAft>
                  <a:spcPts val="0"/>
                </a:spcAft>
                <a:defRPr/>
              </a:pPr>
              <a:r>
                <a:rPr lang="en-US" altLang="zh-CN" sz="1400" dirty="0">
                  <a:solidFill>
                    <a:srgbClr val="000000"/>
                  </a:solidFill>
                  <a:latin typeface="+mn-lt"/>
                  <a:ea typeface="+mn-ea"/>
                  <a:cs typeface="+mn-ea"/>
                  <a:sym typeface="+mn-lt"/>
                </a:rPr>
                <a:t>15</a:t>
              </a:r>
              <a:r>
                <a:rPr lang="en-US" sz="1400" dirty="0">
                  <a:solidFill>
                    <a:srgbClr val="000000"/>
                  </a:solidFill>
                  <a:latin typeface="+mn-lt"/>
                  <a:ea typeface="+mn-ea"/>
                  <a:cs typeface="+mn-ea"/>
                  <a:sym typeface="+mn-lt"/>
                </a:rPr>
                <a:t>29</a:t>
              </a:r>
              <a:r>
                <a:rPr lang="zh-CN" altLang="en-US" sz="1400" dirty="0">
                  <a:solidFill>
                    <a:srgbClr val="000000"/>
                  </a:solidFill>
                  <a:latin typeface="+mn-lt"/>
                  <a:ea typeface="+mn-ea"/>
                  <a:cs typeface="+mn-ea"/>
                  <a:sym typeface="+mn-lt"/>
                </a:rPr>
                <a:t>名来自全国各地的团十八大代表，肩负着</a:t>
              </a:r>
              <a:r>
                <a:rPr lang="en-US" altLang="zh-CN" sz="1400" dirty="0">
                  <a:solidFill>
                    <a:srgbClr val="000000"/>
                  </a:solidFill>
                  <a:latin typeface="+mn-lt"/>
                  <a:ea typeface="+mn-ea"/>
                  <a:cs typeface="+mn-ea"/>
                  <a:sym typeface="+mn-lt"/>
                </a:rPr>
                <a:t>8100</a:t>
              </a:r>
              <a:r>
                <a:rPr lang="zh-CN" altLang="en-US" sz="1400" dirty="0">
                  <a:solidFill>
                    <a:srgbClr val="000000"/>
                  </a:solidFill>
                  <a:latin typeface="+mn-lt"/>
                  <a:ea typeface="+mn-ea"/>
                  <a:cs typeface="+mn-ea"/>
                  <a:sym typeface="+mn-lt"/>
                </a:rPr>
                <a:t>多万共青团员的重托出席大会。</a:t>
              </a:r>
              <a:endParaRPr lang="zh-CN" altLang="en-US" sz="1400" dirty="0">
                <a:solidFill>
                  <a:srgbClr val="000000"/>
                </a:solidFill>
                <a:latin typeface="+mn-lt"/>
                <a:ea typeface="+mn-ea"/>
                <a:cs typeface="+mn-ea"/>
                <a:sym typeface="+mn-lt"/>
              </a:endParaRPr>
            </a:p>
          </p:txBody>
        </p:sp>
        <p:sp>
          <p:nvSpPr>
            <p:cNvPr id="25" name="椭圆 24"/>
            <p:cNvSpPr/>
            <p:nvPr/>
          </p:nvSpPr>
          <p:spPr>
            <a:xfrm>
              <a:off x="4067944" y="4119862"/>
              <a:ext cx="179330" cy="179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grpSp>
      <p:sp>
        <p:nvSpPr>
          <p:cNvPr id="26" name="Rectangle 5"/>
          <p:cNvSpPr>
            <a:spLocks noChangeArrowheads="1"/>
          </p:cNvSpPr>
          <p:nvPr/>
        </p:nvSpPr>
        <p:spPr bwMode="auto">
          <a:xfrm>
            <a:off x="720725" y="128588"/>
            <a:ext cx="5081588"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共青团十八大大会概况</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750" fill="hold"/>
                                        <p:tgtEl>
                                          <p:spTgt spid="8"/>
                                        </p:tgtEl>
                                        <p:attrNameLst>
                                          <p:attrName>ppt_x</p:attrName>
                                        </p:attrNameLst>
                                      </p:cBhvr>
                                      <p:tavLst>
                                        <p:tav tm="0">
                                          <p:val>
                                            <p:strVal val="0-#ppt_w/2"/>
                                          </p:val>
                                        </p:tav>
                                        <p:tav tm="100000">
                                          <p:val>
                                            <p:strVal val="#ppt_x"/>
                                          </p:val>
                                        </p:tav>
                                      </p:tavLst>
                                    </p:anim>
                                    <p:anim calcmode="lin" valueType="num">
                                      <p:cBhvr additive="base">
                                        <p:cTn id="8" dur="27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31"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 calcmode="lin" valueType="num">
                                      <p:cBhvr>
                                        <p:cTn id="14" dur="2000" fill="hold"/>
                                        <p:tgtEl>
                                          <p:spTgt spid="6"/>
                                        </p:tgtEl>
                                        <p:attrNameLst>
                                          <p:attrName>style.rotation</p:attrName>
                                        </p:attrNameLst>
                                      </p:cBhvr>
                                      <p:tavLst>
                                        <p:tav tm="0">
                                          <p:val>
                                            <p:fltVal val="90"/>
                                          </p:val>
                                        </p:tav>
                                        <p:tav tm="100000">
                                          <p:val>
                                            <p:fltVal val="0"/>
                                          </p:val>
                                        </p:tav>
                                      </p:tavLst>
                                    </p:anim>
                                    <p:animEffect transition="in" filter="fade">
                                      <p:cBhvr>
                                        <p:cTn id="15" dur="2000"/>
                                        <p:tgtEl>
                                          <p:spTgt spid="6"/>
                                        </p:tgtEl>
                                      </p:cBhvr>
                                    </p:animEffect>
                                  </p:childTnLst>
                                </p:cTn>
                              </p:par>
                            </p:childTnLst>
                          </p:cTn>
                        </p:par>
                        <p:par>
                          <p:cTn id="16" fill="hold">
                            <p:stCondLst>
                              <p:cond delay="5000"/>
                            </p:stCondLst>
                            <p:childTnLst>
                              <p:par>
                                <p:cTn id="17" presetID="31"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2000" fill="hold"/>
                                        <p:tgtEl>
                                          <p:spTgt spid="21"/>
                                        </p:tgtEl>
                                        <p:attrNameLst>
                                          <p:attrName>ppt_w</p:attrName>
                                        </p:attrNameLst>
                                      </p:cBhvr>
                                      <p:tavLst>
                                        <p:tav tm="0">
                                          <p:val>
                                            <p:fltVal val="0"/>
                                          </p:val>
                                        </p:tav>
                                        <p:tav tm="100000">
                                          <p:val>
                                            <p:strVal val="#ppt_w"/>
                                          </p:val>
                                        </p:tav>
                                      </p:tavLst>
                                    </p:anim>
                                    <p:anim calcmode="lin" valueType="num">
                                      <p:cBhvr>
                                        <p:cTn id="20" dur="2000" fill="hold"/>
                                        <p:tgtEl>
                                          <p:spTgt spid="21"/>
                                        </p:tgtEl>
                                        <p:attrNameLst>
                                          <p:attrName>ppt_h</p:attrName>
                                        </p:attrNameLst>
                                      </p:cBhvr>
                                      <p:tavLst>
                                        <p:tav tm="0">
                                          <p:val>
                                            <p:fltVal val="0"/>
                                          </p:val>
                                        </p:tav>
                                        <p:tav tm="100000">
                                          <p:val>
                                            <p:strVal val="#ppt_h"/>
                                          </p:val>
                                        </p:tav>
                                      </p:tavLst>
                                    </p:anim>
                                    <p:anim calcmode="lin" valueType="num">
                                      <p:cBhvr>
                                        <p:cTn id="21" dur="2000" fill="hold"/>
                                        <p:tgtEl>
                                          <p:spTgt spid="21"/>
                                        </p:tgtEl>
                                        <p:attrNameLst>
                                          <p:attrName>style.rotation</p:attrName>
                                        </p:attrNameLst>
                                      </p:cBhvr>
                                      <p:tavLst>
                                        <p:tav tm="0">
                                          <p:val>
                                            <p:fltVal val="90"/>
                                          </p:val>
                                        </p:tav>
                                        <p:tav tm="100000">
                                          <p:val>
                                            <p:fltVal val="0"/>
                                          </p:val>
                                        </p:tav>
                                      </p:tavLst>
                                    </p:anim>
                                    <p:animEffect transition="in" filter="fade">
                                      <p:cBhvr>
                                        <p:cTn id="22" dur="2000"/>
                                        <p:tgtEl>
                                          <p:spTgt spid="21"/>
                                        </p:tgtEl>
                                      </p:cBhvr>
                                    </p:animEffect>
                                  </p:childTnLst>
                                </p:cTn>
                              </p:par>
                            </p:childTnLst>
                          </p:cTn>
                        </p:par>
                        <p:par>
                          <p:cTn id="23" fill="hold">
                            <p:stCondLst>
                              <p:cond delay="7000"/>
                            </p:stCondLst>
                            <p:childTnLst>
                              <p:par>
                                <p:cTn id="24" presetID="31"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2000" fill="hold"/>
                                        <p:tgtEl>
                                          <p:spTgt spid="22"/>
                                        </p:tgtEl>
                                        <p:attrNameLst>
                                          <p:attrName>ppt_w</p:attrName>
                                        </p:attrNameLst>
                                      </p:cBhvr>
                                      <p:tavLst>
                                        <p:tav tm="0">
                                          <p:val>
                                            <p:fltVal val="0"/>
                                          </p:val>
                                        </p:tav>
                                        <p:tav tm="100000">
                                          <p:val>
                                            <p:strVal val="#ppt_w"/>
                                          </p:val>
                                        </p:tav>
                                      </p:tavLst>
                                    </p:anim>
                                    <p:anim calcmode="lin" valueType="num">
                                      <p:cBhvr>
                                        <p:cTn id="27" dur="2000" fill="hold"/>
                                        <p:tgtEl>
                                          <p:spTgt spid="22"/>
                                        </p:tgtEl>
                                        <p:attrNameLst>
                                          <p:attrName>ppt_h</p:attrName>
                                        </p:attrNameLst>
                                      </p:cBhvr>
                                      <p:tavLst>
                                        <p:tav tm="0">
                                          <p:val>
                                            <p:fltVal val="0"/>
                                          </p:val>
                                        </p:tav>
                                        <p:tav tm="100000">
                                          <p:val>
                                            <p:strVal val="#ppt_h"/>
                                          </p:val>
                                        </p:tav>
                                      </p:tavLst>
                                    </p:anim>
                                    <p:anim calcmode="lin" valueType="num">
                                      <p:cBhvr>
                                        <p:cTn id="28" dur="2000" fill="hold"/>
                                        <p:tgtEl>
                                          <p:spTgt spid="22"/>
                                        </p:tgtEl>
                                        <p:attrNameLst>
                                          <p:attrName>style.rotation</p:attrName>
                                        </p:attrNameLst>
                                      </p:cBhvr>
                                      <p:tavLst>
                                        <p:tav tm="0">
                                          <p:val>
                                            <p:fltVal val="90"/>
                                          </p:val>
                                        </p:tav>
                                        <p:tav tm="100000">
                                          <p:val>
                                            <p:fltVal val="0"/>
                                          </p:val>
                                        </p:tav>
                                      </p:tavLst>
                                    </p:anim>
                                    <p:animEffect transition="in" filter="fade">
                                      <p:cBhvr>
                                        <p:cTn id="29" dur="2000"/>
                                        <p:tgtEl>
                                          <p:spTgt spid="22"/>
                                        </p:tgtEl>
                                      </p:cBhvr>
                                    </p:animEffect>
                                  </p:childTnLst>
                                </p:cTn>
                              </p:par>
                            </p:childTnLst>
                          </p:cTn>
                        </p:par>
                        <p:par>
                          <p:cTn id="30" fill="hold">
                            <p:stCondLst>
                              <p:cond delay="9000"/>
                            </p:stCondLst>
                            <p:childTnLst>
                              <p:par>
                                <p:cTn id="31" presetID="31" presetClass="entr" presetSubtype="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2000" fill="hold"/>
                                        <p:tgtEl>
                                          <p:spTgt spid="23"/>
                                        </p:tgtEl>
                                        <p:attrNameLst>
                                          <p:attrName>ppt_w</p:attrName>
                                        </p:attrNameLst>
                                      </p:cBhvr>
                                      <p:tavLst>
                                        <p:tav tm="0">
                                          <p:val>
                                            <p:fltVal val="0"/>
                                          </p:val>
                                        </p:tav>
                                        <p:tav tm="100000">
                                          <p:val>
                                            <p:strVal val="#ppt_w"/>
                                          </p:val>
                                        </p:tav>
                                      </p:tavLst>
                                    </p:anim>
                                    <p:anim calcmode="lin" valueType="num">
                                      <p:cBhvr>
                                        <p:cTn id="34" dur="2000" fill="hold"/>
                                        <p:tgtEl>
                                          <p:spTgt spid="23"/>
                                        </p:tgtEl>
                                        <p:attrNameLst>
                                          <p:attrName>ppt_h</p:attrName>
                                        </p:attrNameLst>
                                      </p:cBhvr>
                                      <p:tavLst>
                                        <p:tav tm="0">
                                          <p:val>
                                            <p:fltVal val="0"/>
                                          </p:val>
                                        </p:tav>
                                        <p:tav tm="100000">
                                          <p:val>
                                            <p:strVal val="#ppt_h"/>
                                          </p:val>
                                        </p:tav>
                                      </p:tavLst>
                                    </p:anim>
                                    <p:anim calcmode="lin" valueType="num">
                                      <p:cBhvr>
                                        <p:cTn id="35" dur="2000" fill="hold"/>
                                        <p:tgtEl>
                                          <p:spTgt spid="23"/>
                                        </p:tgtEl>
                                        <p:attrNameLst>
                                          <p:attrName>style.rotation</p:attrName>
                                        </p:attrNameLst>
                                      </p:cBhvr>
                                      <p:tavLst>
                                        <p:tav tm="0">
                                          <p:val>
                                            <p:fltVal val="90"/>
                                          </p:val>
                                        </p:tav>
                                        <p:tav tm="100000">
                                          <p:val>
                                            <p:fltVal val="0"/>
                                          </p:val>
                                        </p:tav>
                                      </p:tavLst>
                                    </p:anim>
                                    <p:animEffect transition="in" filter="fade">
                                      <p:cBhvr>
                                        <p:cTn id="36" dur="2000"/>
                                        <p:tgtEl>
                                          <p:spTgt spid="23"/>
                                        </p:tgtEl>
                                      </p:cBhvr>
                                    </p:animEffect>
                                  </p:childTnLst>
                                </p:cTn>
                              </p:par>
                            </p:childTnLst>
                          </p:cTn>
                        </p:par>
                        <p:par>
                          <p:cTn id="37" fill="hold">
                            <p:stCondLst>
                              <p:cond delay="11000"/>
                            </p:stCondLst>
                            <p:childTnLst>
                              <p:par>
                                <p:cTn id="38" presetID="42"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2000"/>
                                        <p:tgtEl>
                                          <p:spTgt spid="11"/>
                                        </p:tgtEl>
                                      </p:cBhvr>
                                    </p:animEffect>
                                    <p:anim calcmode="lin" valueType="num">
                                      <p:cBhvr>
                                        <p:cTn id="41" dur="2000" fill="hold"/>
                                        <p:tgtEl>
                                          <p:spTgt spid="11"/>
                                        </p:tgtEl>
                                        <p:attrNameLst>
                                          <p:attrName>ppt_x</p:attrName>
                                        </p:attrNameLst>
                                      </p:cBhvr>
                                      <p:tavLst>
                                        <p:tav tm="0">
                                          <p:val>
                                            <p:strVal val="#ppt_x"/>
                                          </p:val>
                                        </p:tav>
                                        <p:tav tm="100000">
                                          <p:val>
                                            <p:strVal val="#ppt_x"/>
                                          </p:val>
                                        </p:tav>
                                      </p:tavLst>
                                    </p:anim>
                                    <p:anim calcmode="lin" valueType="num">
                                      <p:cBhvr>
                                        <p:cTn id="42" dur="2000" fill="hold"/>
                                        <p:tgtEl>
                                          <p:spTgt spid="11"/>
                                        </p:tgtEl>
                                        <p:attrNameLst>
                                          <p:attrName>ppt_y</p:attrName>
                                        </p:attrNameLst>
                                      </p:cBhvr>
                                      <p:tavLst>
                                        <p:tav tm="0">
                                          <p:val>
                                            <p:strVal val="#ppt_y+.1"/>
                                          </p:val>
                                        </p:tav>
                                        <p:tav tm="100000">
                                          <p:val>
                                            <p:strVal val="#ppt_y"/>
                                          </p:val>
                                        </p:tav>
                                      </p:tavLst>
                                    </p:anim>
                                  </p:childTnLst>
                                </p:cTn>
                              </p:par>
                            </p:childTnLst>
                          </p:cTn>
                        </p:par>
                        <p:par>
                          <p:cTn id="43" fill="hold">
                            <p:stCondLst>
                              <p:cond delay="13000"/>
                            </p:stCondLst>
                            <p:childTnLst>
                              <p:par>
                                <p:cTn id="44" presetID="42"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2000"/>
                                        <p:tgtEl>
                                          <p:spTgt spid="13"/>
                                        </p:tgtEl>
                                      </p:cBhvr>
                                    </p:animEffect>
                                    <p:anim calcmode="lin" valueType="num">
                                      <p:cBhvr>
                                        <p:cTn id="47" dur="2000" fill="hold"/>
                                        <p:tgtEl>
                                          <p:spTgt spid="13"/>
                                        </p:tgtEl>
                                        <p:attrNameLst>
                                          <p:attrName>ppt_x</p:attrName>
                                        </p:attrNameLst>
                                      </p:cBhvr>
                                      <p:tavLst>
                                        <p:tav tm="0">
                                          <p:val>
                                            <p:strVal val="#ppt_x"/>
                                          </p:val>
                                        </p:tav>
                                        <p:tav tm="100000">
                                          <p:val>
                                            <p:strVal val="#ppt_x"/>
                                          </p:val>
                                        </p:tav>
                                      </p:tavLst>
                                    </p:anim>
                                    <p:anim calcmode="lin" valueType="num">
                                      <p:cBhvr>
                                        <p:cTn id="48" dur="2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15000"/>
                            </p:stCondLst>
                            <p:childTnLst>
                              <p:par>
                                <p:cTn id="50" presetID="42" presetClass="entr" presetSubtype="0"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2000"/>
                                        <p:tgtEl>
                                          <p:spTgt spid="14"/>
                                        </p:tgtEl>
                                      </p:cBhvr>
                                    </p:animEffect>
                                    <p:anim calcmode="lin" valueType="num">
                                      <p:cBhvr>
                                        <p:cTn id="53" dur="2000" fill="hold"/>
                                        <p:tgtEl>
                                          <p:spTgt spid="14"/>
                                        </p:tgtEl>
                                        <p:attrNameLst>
                                          <p:attrName>ppt_x</p:attrName>
                                        </p:attrNameLst>
                                      </p:cBhvr>
                                      <p:tavLst>
                                        <p:tav tm="0">
                                          <p:val>
                                            <p:strVal val="#ppt_x"/>
                                          </p:val>
                                        </p:tav>
                                        <p:tav tm="100000">
                                          <p:val>
                                            <p:strVal val="#ppt_x"/>
                                          </p:val>
                                        </p:tav>
                                      </p:tavLst>
                                    </p:anim>
                                    <p:anim calcmode="lin" valueType="num">
                                      <p:cBhvr>
                                        <p:cTn id="54" dur="2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76600" y="3060700"/>
            <a:ext cx="4824413" cy="708025"/>
          </a:xfrm>
          <a:prstGeom prst="rect">
            <a:avLst/>
          </a:prstGeom>
        </p:spPr>
        <p:txBody>
          <a:bodyPr>
            <a:spAutoFit/>
          </a:bodyPr>
          <a:lstStyle/>
          <a:p>
            <a:pPr algn="ctr" defTabSz="914400" fontAlgn="auto">
              <a:spcBef>
                <a:spcPts val="0"/>
              </a:spcBef>
              <a:spcAft>
                <a:spcPts val="0"/>
              </a:spcAft>
              <a:defRPr/>
            </a:pPr>
            <a:r>
              <a:rPr lang="zh-CN" altLang="en-US" sz="4000" dirty="0">
                <a:solidFill>
                  <a:srgbClr val="000000"/>
                </a:solidFill>
                <a:latin typeface="+mn-lt"/>
                <a:ea typeface="+mn-ea"/>
                <a:cs typeface="+mn-ea"/>
                <a:sym typeface="+mn-lt"/>
              </a:rPr>
              <a:t>青春建功新时代</a:t>
            </a:r>
            <a:endParaRPr lang="zh-CN" altLang="en-US" sz="4000" dirty="0">
              <a:solidFill>
                <a:srgbClr val="000000"/>
              </a:solidFill>
              <a:latin typeface="+mn-lt"/>
              <a:ea typeface="+mn-ea"/>
              <a:cs typeface="+mn-ea"/>
              <a:sym typeface="+mn-lt"/>
            </a:endParaRPr>
          </a:p>
        </p:txBody>
      </p:sp>
      <p:sp>
        <p:nvSpPr>
          <p:cNvPr id="4" name="文本框 3"/>
          <p:cNvSpPr txBox="1"/>
          <p:nvPr/>
        </p:nvSpPr>
        <p:spPr>
          <a:xfrm>
            <a:off x="2862263" y="1411288"/>
            <a:ext cx="3294062" cy="1016000"/>
          </a:xfrm>
          <a:prstGeom prst="rect">
            <a:avLst/>
          </a:prstGeom>
          <a:noFill/>
        </p:spPr>
        <p:txBody>
          <a:bodyPr wrap="none">
            <a:spAutoFit/>
          </a:bodyPr>
          <a:lstStyle/>
          <a:p>
            <a:pPr defTabSz="914400" fontAlgn="auto">
              <a:spcBef>
                <a:spcPts val="0"/>
              </a:spcBef>
              <a:spcAft>
                <a:spcPts val="0"/>
              </a:spcAft>
              <a:defRPr/>
            </a:pPr>
            <a:r>
              <a:rPr lang="zh-CN" altLang="en-US" sz="6000">
                <a:solidFill>
                  <a:srgbClr val="9B0D13"/>
                </a:solidFill>
                <a:latin typeface="+mn-lt"/>
                <a:ea typeface="+mn-ea"/>
                <a:cs typeface="+mn-ea"/>
                <a:sym typeface="+mn-lt"/>
              </a:rPr>
              <a:t>工作报告</a:t>
            </a:r>
            <a:endParaRPr lang="zh-CN" altLang="en-US" sz="6000">
              <a:solidFill>
                <a:srgbClr val="9B0D13"/>
              </a:solidFill>
              <a:latin typeface="+mn-lt"/>
              <a:ea typeface="+mn-ea"/>
              <a:cs typeface="+mn-ea"/>
              <a:sym typeface="+mn-lt"/>
            </a:endParaRPr>
          </a:p>
        </p:txBody>
      </p:sp>
      <p:sp>
        <p:nvSpPr>
          <p:cNvPr id="6" name="文本框 5"/>
          <p:cNvSpPr txBox="1"/>
          <p:nvPr/>
        </p:nvSpPr>
        <p:spPr>
          <a:xfrm>
            <a:off x="827088" y="1549400"/>
            <a:ext cx="2032000" cy="800100"/>
          </a:xfrm>
          <a:prstGeom prst="rect">
            <a:avLst/>
          </a:prstGeom>
          <a:noFill/>
        </p:spPr>
        <p:txBody>
          <a:bodyPr wrap="none">
            <a:spAutoFit/>
          </a:bodyPr>
          <a:lstStyle/>
          <a:p>
            <a:pPr algn="ctr" defTabSz="914400" fontAlgn="auto">
              <a:spcBef>
                <a:spcPts val="0"/>
              </a:spcBef>
              <a:spcAft>
                <a:spcPts val="0"/>
              </a:spcAft>
              <a:defRPr/>
            </a:pPr>
            <a:r>
              <a:rPr lang="zh-CN" altLang="en-US" sz="2800" dirty="0">
                <a:solidFill>
                  <a:srgbClr val="9B0D13"/>
                </a:solidFill>
                <a:latin typeface="+mn-lt"/>
                <a:ea typeface="+mn-ea"/>
                <a:cs typeface="+mn-ea"/>
                <a:sym typeface="+mn-lt"/>
              </a:rPr>
              <a:t>中国共青团</a:t>
            </a:r>
            <a:endParaRPr lang="en-US" altLang="zh-CN" sz="2800" dirty="0">
              <a:solidFill>
                <a:srgbClr val="9B0D13"/>
              </a:solidFill>
              <a:latin typeface="+mn-lt"/>
              <a:ea typeface="+mn-ea"/>
              <a:cs typeface="+mn-ea"/>
              <a:sym typeface="+mn-lt"/>
            </a:endParaRPr>
          </a:p>
          <a:p>
            <a:pPr algn="ctr" defTabSz="914400" fontAlgn="auto">
              <a:spcBef>
                <a:spcPts val="0"/>
              </a:spcBef>
              <a:spcAft>
                <a:spcPts val="0"/>
              </a:spcAft>
              <a:defRPr/>
            </a:pPr>
            <a:r>
              <a:rPr lang="zh-CN" altLang="en-US" dirty="0">
                <a:solidFill>
                  <a:srgbClr val="9B0D13"/>
                </a:solidFill>
                <a:latin typeface="+mn-lt"/>
                <a:ea typeface="+mn-ea"/>
                <a:cs typeface="+mn-ea"/>
                <a:sym typeface="+mn-lt"/>
              </a:rPr>
              <a:t>十七届中央委员会</a:t>
            </a:r>
            <a:endParaRPr lang="zh-CN" altLang="en-US" dirty="0">
              <a:solidFill>
                <a:srgbClr val="9B0D13"/>
              </a:solidFill>
              <a:latin typeface="+mn-lt"/>
              <a:ea typeface="+mn-ea"/>
              <a:cs typeface="+mn-ea"/>
              <a:sym typeface="+mn-lt"/>
            </a:endParaRPr>
          </a:p>
        </p:txBody>
      </p:sp>
      <p:sp>
        <p:nvSpPr>
          <p:cNvPr id="7" name="矩形 6"/>
          <p:cNvSpPr/>
          <p:nvPr/>
        </p:nvSpPr>
        <p:spPr>
          <a:xfrm>
            <a:off x="942975" y="2571750"/>
            <a:ext cx="1800225" cy="1800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11500" dirty="0">
                <a:solidFill>
                  <a:srgbClr val="FFFFFF"/>
                </a:solidFill>
                <a:cs typeface="+mn-ea"/>
                <a:sym typeface="+mn-lt"/>
              </a:rPr>
              <a:t>05</a:t>
            </a:r>
            <a:endParaRPr lang="zh-CN" altLang="en-US" sz="11500" dirty="0">
              <a:solidFill>
                <a:srgbClr val="FFFFFF"/>
              </a:solidFill>
              <a:cs typeface="+mn-ea"/>
              <a:sym typeface="+mn-lt"/>
            </a:endParaRPr>
          </a:p>
        </p:txBody>
      </p:sp>
      <p:sp>
        <p:nvSpPr>
          <p:cNvPr id="8" name="Rectangle 5"/>
          <p:cNvSpPr>
            <a:spLocks noChangeArrowheads="1"/>
          </p:cNvSpPr>
          <p:nvPr/>
        </p:nvSpPr>
        <p:spPr bwMode="auto">
          <a:xfrm>
            <a:off x="725488" y="115888"/>
            <a:ext cx="5083175"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共青团十八大报告解读</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 calcmode="lin" valueType="num">
                                      <p:cBhvr>
                                        <p:cTn id="15" dur="2000" fill="hold"/>
                                        <p:tgtEl>
                                          <p:spTgt spid="6"/>
                                        </p:tgtEl>
                                        <p:attrNameLst>
                                          <p:attrName>style.rotation</p:attrName>
                                        </p:attrNameLst>
                                      </p:cBhvr>
                                      <p:tavLst>
                                        <p:tav tm="0">
                                          <p:val>
                                            <p:fltVal val="90"/>
                                          </p:val>
                                        </p:tav>
                                        <p:tav tm="100000">
                                          <p:val>
                                            <p:fltVal val="0"/>
                                          </p:val>
                                        </p:tav>
                                      </p:tavLst>
                                    </p:anim>
                                    <p:animEffect transition="in" filter="fade">
                                      <p:cBhvr>
                                        <p:cTn id="16" dur="2000"/>
                                        <p:tgtEl>
                                          <p:spTgt spid="6"/>
                                        </p:tgtEl>
                                      </p:cBhvr>
                                    </p:animEffect>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2000"/>
                                        <p:tgtEl>
                                          <p:spTgt spid="7"/>
                                        </p:tgtEl>
                                      </p:cBhvr>
                                    </p:animEffect>
                                  </p:childTnLst>
                                </p:cTn>
                              </p:par>
                            </p:childTnLst>
                          </p:cTn>
                        </p:par>
                        <p:par>
                          <p:cTn id="21" fill="hold">
                            <p:stCondLst>
                              <p:cond delay="4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79613" y="1204913"/>
            <a:ext cx="6553200" cy="1169987"/>
          </a:xfrm>
          <a:prstGeom prst="rect">
            <a:avLst/>
          </a:prstGeom>
        </p:spPr>
        <p:txBody>
          <a:bodyPr>
            <a:spAutoFit/>
          </a:bodyPr>
          <a:lstStyle/>
          <a:p>
            <a:pPr defTabSz="914400" fontAlgn="auto">
              <a:spcBef>
                <a:spcPts val="0"/>
              </a:spcBef>
              <a:spcAft>
                <a:spcPts val="0"/>
              </a:spcAft>
              <a:defRPr/>
            </a:pPr>
            <a:r>
              <a:rPr lang="zh-CN" altLang="en-US" sz="1400" dirty="0">
                <a:solidFill>
                  <a:srgbClr val="000000"/>
                </a:solidFill>
                <a:latin typeface="+mn-lt"/>
                <a:ea typeface="+mn-ea"/>
                <a:cs typeface="+mn-ea"/>
                <a:sym typeface="+mn-lt"/>
              </a:rPr>
              <a:t>新时代为青年施展才华、建功奉献开辟了更加广阔的舞台。全团要紧扣党的十九大战略部署，围绕统筹推进“五位一体”总体布局、协调推进“四个全面”战略布局，聚焦打好“三大攻坚战”，找准服务大局的切入点、结合点、着力点，找准新时代发挥青年生力军和突击队作用的新领域，推进共青团工作形成社会功能，奏响青春建功新时代的最强音。</a:t>
            </a:r>
            <a:endParaRPr lang="zh-CN" altLang="en-US" sz="1400" dirty="0">
              <a:solidFill>
                <a:srgbClr val="000000"/>
              </a:solidFill>
              <a:latin typeface="+mn-lt"/>
              <a:ea typeface="+mn-ea"/>
              <a:cs typeface="+mn-ea"/>
              <a:sym typeface="+mn-lt"/>
            </a:endParaRPr>
          </a:p>
        </p:txBody>
      </p:sp>
      <p:grpSp>
        <p:nvGrpSpPr>
          <p:cNvPr id="5" name="组合 4"/>
          <p:cNvGrpSpPr/>
          <p:nvPr/>
        </p:nvGrpSpPr>
        <p:grpSpPr bwMode="auto">
          <a:xfrm>
            <a:off x="3708400" y="2916238"/>
            <a:ext cx="1619250" cy="1620837"/>
            <a:chOff x="3707904" y="2916558"/>
            <a:chExt cx="1620000" cy="1620000"/>
          </a:xfrm>
        </p:grpSpPr>
        <p:sp>
          <p:nvSpPr>
            <p:cNvPr id="10" name="椭圆 9"/>
            <p:cNvSpPr/>
            <p:nvPr/>
          </p:nvSpPr>
          <p:spPr>
            <a:xfrm>
              <a:off x="3707904" y="2916558"/>
              <a:ext cx="1620000" cy="1620000"/>
            </a:xfrm>
            <a:prstGeom prst="ellipse">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9B0D13"/>
                </a:solidFill>
                <a:cs typeface="+mn-ea"/>
                <a:sym typeface="+mn-lt"/>
              </a:endParaRPr>
            </a:p>
          </p:txBody>
        </p:sp>
        <p:sp>
          <p:nvSpPr>
            <p:cNvPr id="11" name="文本框 10"/>
            <p:cNvSpPr txBox="1"/>
            <p:nvPr/>
          </p:nvSpPr>
          <p:spPr>
            <a:xfrm>
              <a:off x="3849257" y="3279907"/>
              <a:ext cx="1337294" cy="369697"/>
            </a:xfrm>
            <a:prstGeom prst="rect">
              <a:avLst/>
            </a:prstGeom>
            <a:noFill/>
          </p:spPr>
          <p:txBody>
            <a:bodyPr wrap="none">
              <a:spAutoFit/>
            </a:bodyPr>
            <a:lstStyle/>
            <a:p>
              <a:pPr defTabSz="914400" fontAlgn="auto">
                <a:spcBef>
                  <a:spcPts val="0"/>
                </a:spcBef>
                <a:spcAft>
                  <a:spcPts val="0"/>
                </a:spcAft>
                <a:defRPr/>
              </a:pPr>
              <a:r>
                <a:rPr lang="zh-CN" altLang="en-US">
                  <a:solidFill>
                    <a:srgbClr val="9B0D13"/>
                  </a:solidFill>
                  <a:latin typeface="+mn-lt"/>
                  <a:ea typeface="+mn-ea"/>
                  <a:cs typeface="+mn-ea"/>
                  <a:sym typeface="+mn-lt"/>
                </a:rPr>
                <a:t>建功新时代</a:t>
              </a:r>
              <a:endParaRPr lang="zh-CN" altLang="en-US">
                <a:solidFill>
                  <a:srgbClr val="9B0D13"/>
                </a:solidFill>
                <a:latin typeface="+mn-lt"/>
                <a:ea typeface="+mn-ea"/>
                <a:cs typeface="+mn-ea"/>
                <a:sym typeface="+mn-lt"/>
              </a:endParaRPr>
            </a:p>
          </p:txBody>
        </p:sp>
        <p:sp>
          <p:nvSpPr>
            <p:cNvPr id="12" name="文本框 11"/>
            <p:cNvSpPr txBox="1"/>
            <p:nvPr/>
          </p:nvSpPr>
          <p:spPr>
            <a:xfrm>
              <a:off x="3963610" y="3773365"/>
              <a:ext cx="1108588" cy="369696"/>
            </a:xfrm>
            <a:prstGeom prst="rect">
              <a:avLst/>
            </a:prstGeom>
            <a:noFill/>
          </p:spPr>
          <p:txBody>
            <a:bodyPr wrap="none">
              <a:spAutoFit/>
            </a:bodyPr>
            <a:lstStyle/>
            <a:p>
              <a:pPr defTabSz="914400" fontAlgn="auto">
                <a:spcBef>
                  <a:spcPts val="0"/>
                </a:spcBef>
                <a:spcAft>
                  <a:spcPts val="0"/>
                </a:spcAft>
                <a:defRPr/>
              </a:pPr>
              <a:r>
                <a:rPr lang="zh-CN" altLang="en-US" dirty="0">
                  <a:solidFill>
                    <a:srgbClr val="9B0D13"/>
                  </a:solidFill>
                  <a:latin typeface="+mn-lt"/>
                  <a:ea typeface="+mn-ea"/>
                  <a:cs typeface="+mn-ea"/>
                  <a:sym typeface="+mn-lt"/>
                </a:rPr>
                <a:t>六个围绕</a:t>
              </a:r>
              <a:endParaRPr lang="zh-CN" altLang="en-US" dirty="0">
                <a:solidFill>
                  <a:srgbClr val="9B0D13"/>
                </a:solidFill>
                <a:latin typeface="+mn-lt"/>
                <a:ea typeface="+mn-ea"/>
                <a:cs typeface="+mn-ea"/>
                <a:sym typeface="+mn-lt"/>
              </a:endParaRPr>
            </a:p>
          </p:txBody>
        </p:sp>
      </p:grpSp>
      <p:grpSp>
        <p:nvGrpSpPr>
          <p:cNvPr id="6" name="组合 5"/>
          <p:cNvGrpSpPr/>
          <p:nvPr/>
        </p:nvGrpSpPr>
        <p:grpSpPr bwMode="auto">
          <a:xfrm>
            <a:off x="611188" y="2643188"/>
            <a:ext cx="3240087" cy="612775"/>
            <a:chOff x="424350" y="2672583"/>
            <a:chExt cx="3240360" cy="612000"/>
          </a:xfrm>
        </p:grpSpPr>
        <p:sp>
          <p:nvSpPr>
            <p:cNvPr id="13" name="圆角矩形 12"/>
            <p:cNvSpPr/>
            <p:nvPr/>
          </p:nvSpPr>
          <p:spPr>
            <a:xfrm>
              <a:off x="424350" y="2672583"/>
              <a:ext cx="3065505" cy="612000"/>
            </a:xfrm>
            <a:prstGeom prst="roundRect">
              <a:avLst>
                <a:gd name="adj" fmla="val 50000"/>
              </a:avLst>
            </a:prstGeom>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r>
                <a:rPr lang="zh-CN" altLang="en-US" sz="1200" dirty="0">
                  <a:solidFill>
                    <a:srgbClr val="FFFFFF"/>
                  </a:solidFill>
                  <a:cs typeface="+mn-ea"/>
                  <a:sym typeface="+mn-lt"/>
                </a:rPr>
                <a:t>围绕打好“三大攻坚战”</a:t>
              </a:r>
              <a:endParaRPr lang="en-US" altLang="zh-CN" sz="1200" dirty="0">
                <a:solidFill>
                  <a:srgbClr val="FFFFFF"/>
                </a:solidFill>
                <a:cs typeface="+mn-ea"/>
                <a:sym typeface="+mn-lt"/>
              </a:endParaRPr>
            </a:p>
            <a:p>
              <a:pPr algn="ctr" defTabSz="914400" fontAlgn="auto">
                <a:spcBef>
                  <a:spcPts val="0"/>
                </a:spcBef>
                <a:spcAft>
                  <a:spcPts val="0"/>
                </a:spcAft>
                <a:defRPr/>
              </a:pPr>
              <a:r>
                <a:rPr lang="zh-CN" altLang="en-US" sz="1200" dirty="0">
                  <a:solidFill>
                    <a:srgbClr val="FFFFFF"/>
                  </a:solidFill>
                  <a:cs typeface="+mn-ea"/>
                  <a:sym typeface="+mn-lt"/>
                </a:rPr>
                <a:t>      组织动员青年奋战在前</a:t>
              </a:r>
              <a:endParaRPr lang="zh-CN" altLang="en-US" sz="1200" dirty="0">
                <a:solidFill>
                  <a:srgbClr val="FFFFFF"/>
                </a:solidFill>
                <a:cs typeface="+mn-ea"/>
                <a:sym typeface="+mn-lt"/>
              </a:endParaRPr>
            </a:p>
          </p:txBody>
        </p:sp>
        <p:sp>
          <p:nvSpPr>
            <p:cNvPr id="19" name="椭圆 18"/>
            <p:cNvSpPr/>
            <p:nvPr/>
          </p:nvSpPr>
          <p:spPr>
            <a:xfrm>
              <a:off x="3088646" y="2676674"/>
              <a:ext cx="576064" cy="576064"/>
            </a:xfrm>
            <a:prstGeom prst="ellipse">
              <a:avLst/>
            </a:prstGeom>
            <a:solidFill>
              <a:schemeClr val="bg1"/>
            </a:solidFill>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1600" dirty="0">
                  <a:solidFill>
                    <a:srgbClr val="000000">
                      <a:lumMod val="85000"/>
                      <a:lumOff val="15000"/>
                    </a:srgbClr>
                  </a:solidFill>
                  <a:cs typeface="+mn-ea"/>
                  <a:sym typeface="+mn-lt"/>
                </a:rPr>
                <a:t>01</a:t>
              </a:r>
              <a:endParaRPr lang="zh-CN" altLang="en-US" sz="1600" dirty="0">
                <a:solidFill>
                  <a:srgbClr val="000000">
                    <a:lumMod val="85000"/>
                    <a:lumOff val="15000"/>
                  </a:srgbClr>
                </a:solidFill>
                <a:cs typeface="+mn-ea"/>
                <a:sym typeface="+mn-lt"/>
              </a:endParaRPr>
            </a:p>
          </p:txBody>
        </p:sp>
      </p:grpSp>
      <p:grpSp>
        <p:nvGrpSpPr>
          <p:cNvPr id="9" name="组合 8"/>
          <p:cNvGrpSpPr/>
          <p:nvPr/>
        </p:nvGrpSpPr>
        <p:grpSpPr bwMode="auto">
          <a:xfrm>
            <a:off x="5219700" y="2643188"/>
            <a:ext cx="3379788" cy="612775"/>
            <a:chOff x="5400448" y="2672583"/>
            <a:chExt cx="3378854" cy="612000"/>
          </a:xfrm>
        </p:grpSpPr>
        <p:sp>
          <p:nvSpPr>
            <p:cNvPr id="16" name="圆角矩形 15"/>
            <p:cNvSpPr/>
            <p:nvPr/>
          </p:nvSpPr>
          <p:spPr>
            <a:xfrm flipH="1">
              <a:off x="5575302" y="2672583"/>
              <a:ext cx="3204000" cy="612000"/>
            </a:xfrm>
            <a:prstGeom prst="roundRect">
              <a:avLst>
                <a:gd name="adj" fmla="val 50000"/>
              </a:avLst>
            </a:prstGeom>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200" dirty="0">
                  <a:solidFill>
                    <a:srgbClr val="FFFFFF"/>
                  </a:solidFill>
                  <a:cs typeface="+mn-ea"/>
                  <a:sym typeface="+mn-lt"/>
                </a:rPr>
                <a:t>围绕繁荣兴盛社会主义文化</a:t>
              </a:r>
              <a:endParaRPr lang="en-US" altLang="zh-CN" sz="1200" dirty="0">
                <a:solidFill>
                  <a:srgbClr val="FFFFFF"/>
                </a:solidFill>
                <a:cs typeface="+mn-ea"/>
                <a:sym typeface="+mn-lt"/>
              </a:endParaRPr>
            </a:p>
            <a:p>
              <a:pPr algn="ctr" defTabSz="914400" fontAlgn="auto">
                <a:spcBef>
                  <a:spcPts val="0"/>
                </a:spcBef>
                <a:spcAft>
                  <a:spcPts val="0"/>
                </a:spcAft>
                <a:defRPr/>
              </a:pPr>
              <a:r>
                <a:rPr lang="zh-CN" altLang="en-US" sz="1200" dirty="0">
                  <a:solidFill>
                    <a:srgbClr val="FFFFFF"/>
                  </a:solidFill>
                  <a:cs typeface="+mn-ea"/>
                  <a:sym typeface="+mn-lt"/>
                </a:rPr>
                <a:t>               激发青年的文化创造活力</a:t>
              </a:r>
              <a:endParaRPr lang="zh-CN" altLang="en-US" sz="1200" dirty="0">
                <a:solidFill>
                  <a:srgbClr val="FFFFFF"/>
                </a:solidFill>
                <a:cs typeface="+mn-ea"/>
                <a:sym typeface="+mn-lt"/>
              </a:endParaRPr>
            </a:p>
          </p:txBody>
        </p:sp>
        <p:sp>
          <p:nvSpPr>
            <p:cNvPr id="20" name="椭圆 19"/>
            <p:cNvSpPr/>
            <p:nvPr/>
          </p:nvSpPr>
          <p:spPr>
            <a:xfrm>
              <a:off x="5400448" y="2676674"/>
              <a:ext cx="576064" cy="576064"/>
            </a:xfrm>
            <a:prstGeom prst="ellipse">
              <a:avLst/>
            </a:prstGeom>
            <a:solidFill>
              <a:schemeClr val="bg1"/>
            </a:solidFill>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1600" dirty="0">
                  <a:solidFill>
                    <a:srgbClr val="000000">
                      <a:lumMod val="85000"/>
                      <a:lumOff val="15000"/>
                    </a:srgbClr>
                  </a:solidFill>
                  <a:cs typeface="+mn-ea"/>
                  <a:sym typeface="+mn-lt"/>
                </a:rPr>
                <a:t>04</a:t>
              </a:r>
              <a:endParaRPr lang="zh-CN" altLang="en-US" sz="1600" dirty="0">
                <a:solidFill>
                  <a:srgbClr val="000000">
                    <a:lumMod val="85000"/>
                    <a:lumOff val="15000"/>
                  </a:srgbClr>
                </a:solidFill>
                <a:cs typeface="+mn-ea"/>
                <a:sym typeface="+mn-lt"/>
              </a:endParaRPr>
            </a:p>
          </p:txBody>
        </p:sp>
      </p:grpSp>
      <p:grpSp>
        <p:nvGrpSpPr>
          <p:cNvPr id="7" name="组合 6"/>
          <p:cNvGrpSpPr/>
          <p:nvPr/>
        </p:nvGrpSpPr>
        <p:grpSpPr bwMode="auto">
          <a:xfrm>
            <a:off x="468313" y="3417888"/>
            <a:ext cx="3195637" cy="612775"/>
            <a:chOff x="467544" y="3388546"/>
            <a:chExt cx="3197166" cy="612000"/>
          </a:xfrm>
        </p:grpSpPr>
        <p:sp>
          <p:nvSpPr>
            <p:cNvPr id="14" name="圆角矩形 13"/>
            <p:cNvSpPr/>
            <p:nvPr/>
          </p:nvSpPr>
          <p:spPr>
            <a:xfrm>
              <a:off x="467544" y="3388546"/>
              <a:ext cx="3022311" cy="612000"/>
            </a:xfrm>
            <a:prstGeom prst="roundRect">
              <a:avLst>
                <a:gd name="adj" fmla="val 50000"/>
              </a:avLst>
            </a:prstGeom>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r>
                <a:rPr lang="zh-CN" altLang="en-US" sz="1200" dirty="0">
                  <a:solidFill>
                    <a:srgbClr val="FFFFFF"/>
                  </a:solidFill>
                  <a:cs typeface="+mn-ea"/>
                  <a:sym typeface="+mn-lt"/>
                </a:rPr>
                <a:t>围绕促进经济高质量发展</a:t>
              </a:r>
              <a:endParaRPr lang="en-US" altLang="zh-CN" sz="1200" dirty="0">
                <a:solidFill>
                  <a:srgbClr val="FFFFFF"/>
                </a:solidFill>
                <a:cs typeface="+mn-ea"/>
                <a:sym typeface="+mn-lt"/>
              </a:endParaRPr>
            </a:p>
            <a:p>
              <a:pPr algn="ctr" defTabSz="914400" fontAlgn="auto">
                <a:spcBef>
                  <a:spcPts val="0"/>
                </a:spcBef>
                <a:spcAft>
                  <a:spcPts val="0"/>
                </a:spcAft>
                <a:defRPr/>
              </a:pPr>
              <a:r>
                <a:rPr lang="zh-CN" altLang="en-US" sz="1200" dirty="0">
                  <a:solidFill>
                    <a:srgbClr val="FFFFFF"/>
                  </a:solidFill>
                  <a:cs typeface="+mn-ea"/>
                  <a:sym typeface="+mn-lt"/>
                </a:rPr>
                <a:t>     组织青年创新创业创优</a:t>
              </a:r>
              <a:endParaRPr lang="zh-CN" altLang="en-US" sz="1200" dirty="0">
                <a:solidFill>
                  <a:srgbClr val="FFFFFF"/>
                </a:solidFill>
                <a:cs typeface="+mn-ea"/>
                <a:sym typeface="+mn-lt"/>
              </a:endParaRPr>
            </a:p>
          </p:txBody>
        </p:sp>
        <p:sp>
          <p:nvSpPr>
            <p:cNvPr id="21" name="椭圆 20"/>
            <p:cNvSpPr/>
            <p:nvPr/>
          </p:nvSpPr>
          <p:spPr>
            <a:xfrm>
              <a:off x="3088646" y="3402794"/>
              <a:ext cx="576064" cy="576064"/>
            </a:xfrm>
            <a:prstGeom prst="ellipse">
              <a:avLst/>
            </a:prstGeom>
            <a:solidFill>
              <a:schemeClr val="bg1"/>
            </a:solidFill>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1600" dirty="0">
                  <a:solidFill>
                    <a:srgbClr val="000000">
                      <a:lumMod val="85000"/>
                      <a:lumOff val="15000"/>
                    </a:srgbClr>
                  </a:solidFill>
                  <a:cs typeface="+mn-ea"/>
                  <a:sym typeface="+mn-lt"/>
                </a:rPr>
                <a:t>02</a:t>
              </a:r>
              <a:endParaRPr lang="zh-CN" altLang="en-US" sz="1600" dirty="0">
                <a:solidFill>
                  <a:srgbClr val="000000">
                    <a:lumMod val="85000"/>
                    <a:lumOff val="15000"/>
                  </a:srgbClr>
                </a:solidFill>
                <a:cs typeface="+mn-ea"/>
                <a:sym typeface="+mn-lt"/>
              </a:endParaRPr>
            </a:p>
          </p:txBody>
        </p:sp>
      </p:grpSp>
      <p:grpSp>
        <p:nvGrpSpPr>
          <p:cNvPr id="26" name="组合 25"/>
          <p:cNvGrpSpPr/>
          <p:nvPr/>
        </p:nvGrpSpPr>
        <p:grpSpPr bwMode="auto">
          <a:xfrm>
            <a:off x="5400675" y="3417888"/>
            <a:ext cx="3378200" cy="612775"/>
            <a:chOff x="5400448" y="3388546"/>
            <a:chExt cx="3378854" cy="612000"/>
          </a:xfrm>
        </p:grpSpPr>
        <p:sp>
          <p:nvSpPr>
            <p:cNvPr id="17" name="圆角矩形 16"/>
            <p:cNvSpPr/>
            <p:nvPr/>
          </p:nvSpPr>
          <p:spPr>
            <a:xfrm flipH="1">
              <a:off x="5575302" y="3388546"/>
              <a:ext cx="3204000" cy="612000"/>
            </a:xfrm>
            <a:prstGeom prst="roundRect">
              <a:avLst>
                <a:gd name="adj" fmla="val 50000"/>
              </a:avLst>
            </a:prstGeom>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200" dirty="0">
                  <a:solidFill>
                    <a:srgbClr val="FFFFFF"/>
                  </a:solidFill>
                  <a:cs typeface="+mn-ea"/>
                  <a:sym typeface="+mn-lt"/>
                </a:rPr>
                <a:t>围绕加强和创新社会治理</a:t>
              </a:r>
              <a:endParaRPr lang="en-US" altLang="zh-CN" sz="1200" dirty="0">
                <a:solidFill>
                  <a:srgbClr val="FFFFFF"/>
                </a:solidFill>
                <a:cs typeface="+mn-ea"/>
                <a:sym typeface="+mn-lt"/>
              </a:endParaRPr>
            </a:p>
            <a:p>
              <a:pPr algn="ctr" defTabSz="914400" fontAlgn="auto">
                <a:spcBef>
                  <a:spcPts val="0"/>
                </a:spcBef>
                <a:spcAft>
                  <a:spcPts val="0"/>
                </a:spcAft>
                <a:defRPr/>
              </a:pPr>
              <a:r>
                <a:rPr lang="zh-CN" altLang="en-US" sz="1200" dirty="0">
                  <a:solidFill>
                    <a:srgbClr val="FFFFFF"/>
                  </a:solidFill>
                  <a:cs typeface="+mn-ea"/>
                  <a:sym typeface="+mn-lt"/>
                </a:rPr>
                <a:t>            带领青年参与共建共治共享</a:t>
              </a:r>
              <a:endParaRPr lang="zh-CN" altLang="en-US" sz="1200" dirty="0">
                <a:solidFill>
                  <a:srgbClr val="FFFFFF"/>
                </a:solidFill>
                <a:cs typeface="+mn-ea"/>
                <a:sym typeface="+mn-lt"/>
              </a:endParaRPr>
            </a:p>
          </p:txBody>
        </p:sp>
        <p:sp>
          <p:nvSpPr>
            <p:cNvPr id="22" name="椭圆 21"/>
            <p:cNvSpPr/>
            <p:nvPr/>
          </p:nvSpPr>
          <p:spPr>
            <a:xfrm>
              <a:off x="5400448" y="3402794"/>
              <a:ext cx="576064" cy="576064"/>
            </a:xfrm>
            <a:prstGeom prst="ellipse">
              <a:avLst/>
            </a:prstGeom>
            <a:solidFill>
              <a:schemeClr val="bg1"/>
            </a:solidFill>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1600" dirty="0">
                  <a:solidFill>
                    <a:srgbClr val="000000">
                      <a:lumMod val="85000"/>
                      <a:lumOff val="15000"/>
                    </a:srgbClr>
                  </a:solidFill>
                  <a:cs typeface="+mn-ea"/>
                  <a:sym typeface="+mn-lt"/>
                </a:rPr>
                <a:t>05</a:t>
              </a:r>
              <a:endParaRPr lang="zh-CN" altLang="en-US" sz="1600" dirty="0">
                <a:solidFill>
                  <a:srgbClr val="000000">
                    <a:lumMod val="85000"/>
                    <a:lumOff val="15000"/>
                  </a:srgbClr>
                </a:solidFill>
                <a:cs typeface="+mn-ea"/>
                <a:sym typeface="+mn-lt"/>
              </a:endParaRPr>
            </a:p>
          </p:txBody>
        </p:sp>
      </p:grpSp>
      <p:grpSp>
        <p:nvGrpSpPr>
          <p:cNvPr id="8" name="组合 7"/>
          <p:cNvGrpSpPr/>
          <p:nvPr/>
        </p:nvGrpSpPr>
        <p:grpSpPr bwMode="auto">
          <a:xfrm>
            <a:off x="611188" y="4192588"/>
            <a:ext cx="3240087" cy="611187"/>
            <a:chOff x="424350" y="4119990"/>
            <a:chExt cx="3240360" cy="612000"/>
          </a:xfrm>
        </p:grpSpPr>
        <p:sp>
          <p:nvSpPr>
            <p:cNvPr id="15" name="圆角矩形 14"/>
            <p:cNvSpPr/>
            <p:nvPr/>
          </p:nvSpPr>
          <p:spPr>
            <a:xfrm>
              <a:off x="424350" y="4119990"/>
              <a:ext cx="3065505" cy="612000"/>
            </a:xfrm>
            <a:prstGeom prst="roundRect">
              <a:avLst>
                <a:gd name="adj" fmla="val 50000"/>
              </a:avLst>
            </a:prstGeom>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r>
                <a:rPr lang="zh-CN" altLang="en-US" sz="1200" dirty="0">
                  <a:solidFill>
                    <a:srgbClr val="FFFFFF"/>
                  </a:solidFill>
                  <a:cs typeface="+mn-ea"/>
                  <a:sym typeface="+mn-lt"/>
                </a:rPr>
                <a:t>围绕促进社会主义民主政治建设</a:t>
              </a:r>
              <a:endParaRPr lang="en-US" altLang="zh-CN" sz="1200" dirty="0">
                <a:solidFill>
                  <a:srgbClr val="FFFFFF"/>
                </a:solidFill>
                <a:cs typeface="+mn-ea"/>
                <a:sym typeface="+mn-lt"/>
              </a:endParaRPr>
            </a:p>
            <a:p>
              <a:pPr algn="ctr" defTabSz="914400" fontAlgn="auto">
                <a:spcBef>
                  <a:spcPts val="0"/>
                </a:spcBef>
                <a:spcAft>
                  <a:spcPts val="0"/>
                </a:spcAft>
                <a:defRPr/>
              </a:pPr>
              <a:r>
                <a:rPr lang="zh-CN" altLang="en-US" sz="1200" dirty="0">
                  <a:solidFill>
                    <a:srgbClr val="FFFFFF"/>
                  </a:solidFill>
                  <a:cs typeface="+mn-ea"/>
                  <a:sym typeface="+mn-lt"/>
                </a:rPr>
                <a:t>    引导青年有序政治参与</a:t>
              </a:r>
              <a:endParaRPr lang="zh-CN" altLang="en-US" sz="1200" dirty="0">
                <a:solidFill>
                  <a:srgbClr val="FFFFFF"/>
                </a:solidFill>
                <a:cs typeface="+mn-ea"/>
                <a:sym typeface="+mn-lt"/>
              </a:endParaRPr>
            </a:p>
          </p:txBody>
        </p:sp>
        <p:sp>
          <p:nvSpPr>
            <p:cNvPr id="23" name="椭圆 22"/>
            <p:cNvSpPr/>
            <p:nvPr/>
          </p:nvSpPr>
          <p:spPr>
            <a:xfrm>
              <a:off x="3088646" y="4123657"/>
              <a:ext cx="576064" cy="576064"/>
            </a:xfrm>
            <a:prstGeom prst="ellipse">
              <a:avLst/>
            </a:prstGeom>
            <a:solidFill>
              <a:schemeClr val="bg1"/>
            </a:solidFill>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1600" dirty="0">
                  <a:solidFill>
                    <a:srgbClr val="000000">
                      <a:lumMod val="85000"/>
                      <a:lumOff val="15000"/>
                    </a:srgbClr>
                  </a:solidFill>
                  <a:cs typeface="+mn-ea"/>
                  <a:sym typeface="+mn-lt"/>
                </a:rPr>
                <a:t>03</a:t>
              </a:r>
              <a:endParaRPr lang="zh-CN" altLang="en-US" sz="1600" dirty="0">
                <a:solidFill>
                  <a:srgbClr val="000000">
                    <a:lumMod val="85000"/>
                    <a:lumOff val="15000"/>
                  </a:srgbClr>
                </a:solidFill>
                <a:cs typeface="+mn-ea"/>
                <a:sym typeface="+mn-lt"/>
              </a:endParaRPr>
            </a:p>
          </p:txBody>
        </p:sp>
      </p:grpSp>
      <p:grpSp>
        <p:nvGrpSpPr>
          <p:cNvPr id="25" name="组合 24"/>
          <p:cNvGrpSpPr/>
          <p:nvPr/>
        </p:nvGrpSpPr>
        <p:grpSpPr bwMode="auto">
          <a:xfrm>
            <a:off x="5219700" y="4192588"/>
            <a:ext cx="3414713" cy="611187"/>
            <a:chOff x="5400448" y="4119990"/>
            <a:chExt cx="3414853" cy="612000"/>
          </a:xfrm>
        </p:grpSpPr>
        <p:sp>
          <p:nvSpPr>
            <p:cNvPr id="18" name="圆角矩形 17"/>
            <p:cNvSpPr/>
            <p:nvPr/>
          </p:nvSpPr>
          <p:spPr>
            <a:xfrm flipH="1">
              <a:off x="5575301" y="4119990"/>
              <a:ext cx="3240000" cy="612000"/>
            </a:xfrm>
            <a:prstGeom prst="roundRect">
              <a:avLst>
                <a:gd name="adj" fmla="val 50000"/>
              </a:avLst>
            </a:prstGeom>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200" dirty="0">
                  <a:solidFill>
                    <a:srgbClr val="FFFFFF"/>
                  </a:solidFill>
                  <a:cs typeface="+mn-ea"/>
                  <a:sym typeface="+mn-lt"/>
                </a:rPr>
                <a:t>围绕建设美丽中国</a:t>
              </a:r>
              <a:endParaRPr lang="en-US" altLang="zh-CN" sz="1200" dirty="0">
                <a:solidFill>
                  <a:srgbClr val="FFFFFF"/>
                </a:solidFill>
                <a:cs typeface="+mn-ea"/>
                <a:sym typeface="+mn-lt"/>
              </a:endParaRPr>
            </a:p>
            <a:p>
              <a:pPr algn="ctr" defTabSz="914400" fontAlgn="auto">
                <a:spcBef>
                  <a:spcPts val="0"/>
                </a:spcBef>
                <a:spcAft>
                  <a:spcPts val="0"/>
                </a:spcAft>
                <a:defRPr/>
              </a:pPr>
              <a:r>
                <a:rPr lang="zh-CN" altLang="en-US" sz="1200" dirty="0">
                  <a:solidFill>
                    <a:srgbClr val="FFFFFF"/>
                  </a:solidFill>
                  <a:cs typeface="+mn-ea"/>
                  <a:sym typeface="+mn-lt"/>
                </a:rPr>
                <a:t>               组织动员青少年投身生态文明实践</a:t>
              </a:r>
              <a:endParaRPr lang="zh-CN" altLang="en-US" sz="1200" dirty="0">
                <a:solidFill>
                  <a:srgbClr val="FFFFFF"/>
                </a:solidFill>
                <a:cs typeface="+mn-ea"/>
                <a:sym typeface="+mn-lt"/>
              </a:endParaRPr>
            </a:p>
          </p:txBody>
        </p:sp>
        <p:sp>
          <p:nvSpPr>
            <p:cNvPr id="24" name="椭圆 23"/>
            <p:cNvSpPr/>
            <p:nvPr/>
          </p:nvSpPr>
          <p:spPr>
            <a:xfrm>
              <a:off x="5400448" y="4123657"/>
              <a:ext cx="576064" cy="576064"/>
            </a:xfrm>
            <a:prstGeom prst="ellipse">
              <a:avLst/>
            </a:prstGeom>
            <a:solidFill>
              <a:schemeClr val="bg1"/>
            </a:solidFill>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1600" dirty="0">
                  <a:solidFill>
                    <a:srgbClr val="000000">
                      <a:lumMod val="85000"/>
                      <a:lumOff val="15000"/>
                    </a:srgbClr>
                  </a:solidFill>
                  <a:cs typeface="+mn-ea"/>
                  <a:sym typeface="+mn-lt"/>
                </a:rPr>
                <a:t>06</a:t>
              </a:r>
              <a:endParaRPr lang="zh-CN" altLang="en-US" sz="1600" dirty="0">
                <a:solidFill>
                  <a:srgbClr val="000000">
                    <a:lumMod val="85000"/>
                    <a:lumOff val="15000"/>
                  </a:srgbClr>
                </a:solidFill>
                <a:cs typeface="+mn-ea"/>
                <a:sym typeface="+mn-lt"/>
              </a:endParaRPr>
            </a:p>
          </p:txBody>
        </p:sp>
      </p:grpSp>
      <p:sp>
        <p:nvSpPr>
          <p:cNvPr id="4" name="矩形 3"/>
          <p:cNvSpPr/>
          <p:nvPr/>
        </p:nvSpPr>
        <p:spPr>
          <a:xfrm>
            <a:off x="532718" y="1152786"/>
            <a:ext cx="1224000" cy="1224000"/>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2800">
                <a:solidFill>
                  <a:srgbClr val="9B0D13"/>
                </a:solidFill>
                <a:cs typeface="+mn-ea"/>
                <a:sym typeface="+mn-lt"/>
              </a:rPr>
              <a:t>报告</a:t>
            </a:r>
            <a:endParaRPr lang="en-US" altLang="zh-CN" sz="2800" dirty="0">
              <a:solidFill>
                <a:srgbClr val="9B0D13"/>
              </a:solidFill>
              <a:cs typeface="+mn-ea"/>
              <a:sym typeface="+mn-lt"/>
            </a:endParaRPr>
          </a:p>
          <a:p>
            <a:pPr algn="ctr" defTabSz="914400" fontAlgn="auto">
              <a:spcBef>
                <a:spcPts val="0"/>
              </a:spcBef>
              <a:spcAft>
                <a:spcPts val="0"/>
              </a:spcAft>
              <a:defRPr/>
            </a:pPr>
            <a:r>
              <a:rPr lang="zh-CN" altLang="en-US" sz="2800" dirty="0">
                <a:solidFill>
                  <a:srgbClr val="9B0D13"/>
                </a:solidFill>
                <a:cs typeface="+mn-ea"/>
                <a:sym typeface="+mn-lt"/>
              </a:rPr>
              <a:t>指出</a:t>
            </a:r>
            <a:endParaRPr lang="zh-CN" altLang="en-US" sz="2800" dirty="0">
              <a:solidFill>
                <a:srgbClr val="9B0D13"/>
              </a:solidFill>
              <a:cs typeface="+mn-ea"/>
              <a:sym typeface="+mn-lt"/>
            </a:endParaRPr>
          </a:p>
        </p:txBody>
      </p:sp>
      <p:sp>
        <p:nvSpPr>
          <p:cNvPr id="27" name="Rectangle 5"/>
          <p:cNvSpPr>
            <a:spLocks noChangeArrowheads="1"/>
          </p:cNvSpPr>
          <p:nvPr/>
        </p:nvSpPr>
        <p:spPr bwMode="auto">
          <a:xfrm>
            <a:off x="725488" y="115888"/>
            <a:ext cx="5083175"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共青团十八大报告解读</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par>
                          <p:cTn id="11" fill="hold">
                            <p:stCondLst>
                              <p:cond delay="2000"/>
                            </p:stCondLst>
                            <p:childTnLst>
                              <p:par>
                                <p:cTn id="12" presetID="22" presetClass="entr" presetSubtype="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2000"/>
                                        <p:tgtEl>
                                          <p:spTgt spid="3"/>
                                        </p:tgtEl>
                                      </p:cBhvr>
                                    </p:animEffect>
                                  </p:childTnLst>
                                </p:cTn>
                              </p:par>
                            </p:childTnLst>
                          </p:cTn>
                        </p:par>
                        <p:par>
                          <p:cTn id="15" fill="hold">
                            <p:stCondLst>
                              <p:cond delay="40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3000" fill="hold"/>
                                        <p:tgtEl>
                                          <p:spTgt spid="5"/>
                                        </p:tgtEl>
                                        <p:attrNameLst>
                                          <p:attrName>ppt_x</p:attrName>
                                        </p:attrNameLst>
                                      </p:cBhvr>
                                      <p:tavLst>
                                        <p:tav tm="0">
                                          <p:val>
                                            <p:strVal val="#ppt_x"/>
                                          </p:val>
                                        </p:tav>
                                        <p:tav tm="100000">
                                          <p:val>
                                            <p:strVal val="#ppt_x"/>
                                          </p:val>
                                        </p:tav>
                                      </p:tavLst>
                                    </p:anim>
                                    <p:anim calcmode="lin" valueType="num">
                                      <p:cBhvr additive="base">
                                        <p:cTn id="19" dur="30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7000"/>
                            </p:stCondLst>
                            <p:childTnLst>
                              <p:par>
                                <p:cTn id="21" presetID="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2750" fill="hold"/>
                                        <p:tgtEl>
                                          <p:spTgt spid="6"/>
                                        </p:tgtEl>
                                        <p:attrNameLst>
                                          <p:attrName>ppt_x</p:attrName>
                                        </p:attrNameLst>
                                      </p:cBhvr>
                                      <p:tavLst>
                                        <p:tav tm="0">
                                          <p:val>
                                            <p:strVal val="0-#ppt_w/2"/>
                                          </p:val>
                                        </p:tav>
                                        <p:tav tm="100000">
                                          <p:val>
                                            <p:strVal val="#ppt_x"/>
                                          </p:val>
                                        </p:tav>
                                      </p:tavLst>
                                    </p:anim>
                                    <p:anim calcmode="lin" valueType="num">
                                      <p:cBhvr additive="base">
                                        <p:cTn id="24" dur="275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750" fill="hold"/>
                                        <p:tgtEl>
                                          <p:spTgt spid="7"/>
                                        </p:tgtEl>
                                        <p:attrNameLst>
                                          <p:attrName>ppt_x</p:attrName>
                                        </p:attrNameLst>
                                      </p:cBhvr>
                                      <p:tavLst>
                                        <p:tav tm="0">
                                          <p:val>
                                            <p:strVal val="0-#ppt_w/2"/>
                                          </p:val>
                                        </p:tav>
                                        <p:tav tm="100000">
                                          <p:val>
                                            <p:strVal val="#ppt_x"/>
                                          </p:val>
                                        </p:tav>
                                      </p:tavLst>
                                    </p:anim>
                                    <p:anim calcmode="lin" valueType="num">
                                      <p:cBhvr additive="base">
                                        <p:cTn id="28" dur="275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10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2750" fill="hold"/>
                                        <p:tgtEl>
                                          <p:spTgt spid="8"/>
                                        </p:tgtEl>
                                        <p:attrNameLst>
                                          <p:attrName>ppt_x</p:attrName>
                                        </p:attrNameLst>
                                      </p:cBhvr>
                                      <p:tavLst>
                                        <p:tav tm="0">
                                          <p:val>
                                            <p:strVal val="0-#ppt_w/2"/>
                                          </p:val>
                                        </p:tav>
                                        <p:tav tm="100000">
                                          <p:val>
                                            <p:strVal val="#ppt_x"/>
                                          </p:val>
                                        </p:tav>
                                      </p:tavLst>
                                    </p:anim>
                                    <p:anim calcmode="lin" valueType="num">
                                      <p:cBhvr additive="base">
                                        <p:cTn id="32" dur="275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2750" fill="hold"/>
                                        <p:tgtEl>
                                          <p:spTgt spid="9"/>
                                        </p:tgtEl>
                                        <p:attrNameLst>
                                          <p:attrName>ppt_x</p:attrName>
                                        </p:attrNameLst>
                                      </p:cBhvr>
                                      <p:tavLst>
                                        <p:tav tm="0">
                                          <p:val>
                                            <p:strVal val="1+#ppt_w/2"/>
                                          </p:val>
                                        </p:tav>
                                        <p:tav tm="100000">
                                          <p:val>
                                            <p:strVal val="#ppt_x"/>
                                          </p:val>
                                        </p:tav>
                                      </p:tavLst>
                                    </p:anim>
                                    <p:anim calcmode="lin" valueType="num">
                                      <p:cBhvr additive="base">
                                        <p:cTn id="36" dur="275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50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2750" fill="hold"/>
                                        <p:tgtEl>
                                          <p:spTgt spid="26"/>
                                        </p:tgtEl>
                                        <p:attrNameLst>
                                          <p:attrName>ppt_x</p:attrName>
                                        </p:attrNameLst>
                                      </p:cBhvr>
                                      <p:tavLst>
                                        <p:tav tm="0">
                                          <p:val>
                                            <p:strVal val="1+#ppt_w/2"/>
                                          </p:val>
                                        </p:tav>
                                        <p:tav tm="100000">
                                          <p:val>
                                            <p:strVal val="#ppt_x"/>
                                          </p:val>
                                        </p:tav>
                                      </p:tavLst>
                                    </p:anim>
                                    <p:anim calcmode="lin" valueType="num">
                                      <p:cBhvr additive="base">
                                        <p:cTn id="40" dur="2750" fill="hold"/>
                                        <p:tgtEl>
                                          <p:spTgt spid="2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100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2750" fill="hold"/>
                                        <p:tgtEl>
                                          <p:spTgt spid="25"/>
                                        </p:tgtEl>
                                        <p:attrNameLst>
                                          <p:attrName>ppt_x</p:attrName>
                                        </p:attrNameLst>
                                      </p:cBhvr>
                                      <p:tavLst>
                                        <p:tav tm="0">
                                          <p:val>
                                            <p:strVal val="1+#ppt_w/2"/>
                                          </p:val>
                                        </p:tav>
                                        <p:tav tm="100000">
                                          <p:val>
                                            <p:strVal val="#ppt_x"/>
                                          </p:val>
                                        </p:tav>
                                      </p:tavLst>
                                    </p:anim>
                                    <p:anim calcmode="lin" valueType="num">
                                      <p:cBhvr additive="base">
                                        <p:cTn id="44" dur="2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76600" y="3060700"/>
            <a:ext cx="4824413" cy="708025"/>
          </a:xfrm>
          <a:prstGeom prst="rect">
            <a:avLst/>
          </a:prstGeom>
        </p:spPr>
        <p:txBody>
          <a:bodyPr>
            <a:spAutoFit/>
          </a:bodyPr>
          <a:lstStyle/>
          <a:p>
            <a:pPr algn="ctr" defTabSz="914400" fontAlgn="auto">
              <a:spcBef>
                <a:spcPts val="0"/>
              </a:spcBef>
              <a:spcAft>
                <a:spcPts val="0"/>
              </a:spcAft>
              <a:defRPr/>
            </a:pPr>
            <a:r>
              <a:rPr lang="zh-CN" altLang="en-US" sz="4000" dirty="0">
                <a:solidFill>
                  <a:srgbClr val="000000"/>
                </a:solidFill>
                <a:latin typeface="+mn-lt"/>
                <a:ea typeface="+mn-ea"/>
                <a:cs typeface="+mn-ea"/>
                <a:sym typeface="+mn-lt"/>
              </a:rPr>
              <a:t>大力促进青年发展</a:t>
            </a:r>
            <a:endParaRPr lang="zh-CN" altLang="en-US" sz="4000" dirty="0">
              <a:solidFill>
                <a:srgbClr val="000000"/>
              </a:solidFill>
              <a:latin typeface="+mn-lt"/>
              <a:ea typeface="+mn-ea"/>
              <a:cs typeface="+mn-ea"/>
              <a:sym typeface="+mn-lt"/>
            </a:endParaRPr>
          </a:p>
        </p:txBody>
      </p:sp>
      <p:sp>
        <p:nvSpPr>
          <p:cNvPr id="4" name="文本框 3"/>
          <p:cNvSpPr txBox="1"/>
          <p:nvPr/>
        </p:nvSpPr>
        <p:spPr>
          <a:xfrm>
            <a:off x="2862263" y="1411288"/>
            <a:ext cx="3294062" cy="1016000"/>
          </a:xfrm>
          <a:prstGeom prst="rect">
            <a:avLst/>
          </a:prstGeom>
          <a:noFill/>
        </p:spPr>
        <p:txBody>
          <a:bodyPr wrap="none">
            <a:spAutoFit/>
          </a:bodyPr>
          <a:lstStyle/>
          <a:p>
            <a:pPr defTabSz="914400" fontAlgn="auto">
              <a:spcBef>
                <a:spcPts val="0"/>
              </a:spcBef>
              <a:spcAft>
                <a:spcPts val="0"/>
              </a:spcAft>
              <a:defRPr/>
            </a:pPr>
            <a:r>
              <a:rPr lang="zh-CN" altLang="en-US" sz="6000">
                <a:solidFill>
                  <a:srgbClr val="9B0D13"/>
                </a:solidFill>
                <a:latin typeface="+mn-lt"/>
                <a:ea typeface="+mn-ea"/>
                <a:cs typeface="+mn-ea"/>
                <a:sym typeface="+mn-lt"/>
              </a:rPr>
              <a:t>工作报告</a:t>
            </a:r>
            <a:endParaRPr lang="zh-CN" altLang="en-US" sz="6000">
              <a:solidFill>
                <a:srgbClr val="9B0D13"/>
              </a:solidFill>
              <a:latin typeface="+mn-lt"/>
              <a:ea typeface="+mn-ea"/>
              <a:cs typeface="+mn-ea"/>
              <a:sym typeface="+mn-lt"/>
            </a:endParaRPr>
          </a:p>
        </p:txBody>
      </p:sp>
      <p:sp>
        <p:nvSpPr>
          <p:cNvPr id="6" name="文本框 5"/>
          <p:cNvSpPr txBox="1"/>
          <p:nvPr/>
        </p:nvSpPr>
        <p:spPr>
          <a:xfrm>
            <a:off x="827088" y="1549400"/>
            <a:ext cx="2032000" cy="800100"/>
          </a:xfrm>
          <a:prstGeom prst="rect">
            <a:avLst/>
          </a:prstGeom>
          <a:noFill/>
        </p:spPr>
        <p:txBody>
          <a:bodyPr wrap="none">
            <a:spAutoFit/>
          </a:bodyPr>
          <a:lstStyle/>
          <a:p>
            <a:pPr algn="ctr" defTabSz="914400" fontAlgn="auto">
              <a:spcBef>
                <a:spcPts val="0"/>
              </a:spcBef>
              <a:spcAft>
                <a:spcPts val="0"/>
              </a:spcAft>
              <a:defRPr/>
            </a:pPr>
            <a:r>
              <a:rPr lang="zh-CN" altLang="en-US" sz="2800" dirty="0">
                <a:solidFill>
                  <a:srgbClr val="9B0D13"/>
                </a:solidFill>
                <a:latin typeface="+mn-lt"/>
                <a:ea typeface="+mn-ea"/>
                <a:cs typeface="+mn-ea"/>
                <a:sym typeface="+mn-lt"/>
              </a:rPr>
              <a:t>中国共青团</a:t>
            </a:r>
            <a:endParaRPr lang="en-US" altLang="zh-CN" sz="2800" dirty="0">
              <a:solidFill>
                <a:srgbClr val="9B0D13"/>
              </a:solidFill>
              <a:latin typeface="+mn-lt"/>
              <a:ea typeface="+mn-ea"/>
              <a:cs typeface="+mn-ea"/>
              <a:sym typeface="+mn-lt"/>
            </a:endParaRPr>
          </a:p>
          <a:p>
            <a:pPr algn="ctr" defTabSz="914400" fontAlgn="auto">
              <a:spcBef>
                <a:spcPts val="0"/>
              </a:spcBef>
              <a:spcAft>
                <a:spcPts val="0"/>
              </a:spcAft>
              <a:defRPr/>
            </a:pPr>
            <a:r>
              <a:rPr lang="zh-CN" altLang="en-US" dirty="0">
                <a:solidFill>
                  <a:srgbClr val="9B0D13"/>
                </a:solidFill>
                <a:latin typeface="+mn-lt"/>
                <a:ea typeface="+mn-ea"/>
                <a:cs typeface="+mn-ea"/>
                <a:sym typeface="+mn-lt"/>
              </a:rPr>
              <a:t>十七届中央委员会</a:t>
            </a:r>
            <a:endParaRPr lang="zh-CN" altLang="en-US" dirty="0">
              <a:solidFill>
                <a:srgbClr val="9B0D13"/>
              </a:solidFill>
              <a:latin typeface="+mn-lt"/>
              <a:ea typeface="+mn-ea"/>
              <a:cs typeface="+mn-ea"/>
              <a:sym typeface="+mn-lt"/>
            </a:endParaRPr>
          </a:p>
        </p:txBody>
      </p:sp>
      <p:sp>
        <p:nvSpPr>
          <p:cNvPr id="7" name="矩形 6"/>
          <p:cNvSpPr/>
          <p:nvPr/>
        </p:nvSpPr>
        <p:spPr>
          <a:xfrm>
            <a:off x="942975" y="2571750"/>
            <a:ext cx="1800225" cy="1800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11500" dirty="0">
                <a:solidFill>
                  <a:srgbClr val="FFFFFF"/>
                </a:solidFill>
                <a:cs typeface="+mn-ea"/>
                <a:sym typeface="+mn-lt"/>
              </a:rPr>
              <a:t>06</a:t>
            </a:r>
            <a:endParaRPr lang="zh-CN" altLang="en-US" sz="11500" dirty="0">
              <a:solidFill>
                <a:srgbClr val="FFFFFF"/>
              </a:solidFill>
              <a:cs typeface="+mn-ea"/>
              <a:sym typeface="+mn-lt"/>
            </a:endParaRPr>
          </a:p>
        </p:txBody>
      </p:sp>
      <p:sp>
        <p:nvSpPr>
          <p:cNvPr id="8" name="Rectangle 5"/>
          <p:cNvSpPr>
            <a:spLocks noChangeArrowheads="1"/>
          </p:cNvSpPr>
          <p:nvPr/>
        </p:nvSpPr>
        <p:spPr bwMode="auto">
          <a:xfrm>
            <a:off x="725488" y="115888"/>
            <a:ext cx="5083175"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共青团十八大报告解读</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 calcmode="lin" valueType="num">
                                      <p:cBhvr>
                                        <p:cTn id="15" dur="2000" fill="hold"/>
                                        <p:tgtEl>
                                          <p:spTgt spid="6"/>
                                        </p:tgtEl>
                                        <p:attrNameLst>
                                          <p:attrName>style.rotation</p:attrName>
                                        </p:attrNameLst>
                                      </p:cBhvr>
                                      <p:tavLst>
                                        <p:tav tm="0">
                                          <p:val>
                                            <p:fltVal val="90"/>
                                          </p:val>
                                        </p:tav>
                                        <p:tav tm="100000">
                                          <p:val>
                                            <p:fltVal val="0"/>
                                          </p:val>
                                        </p:tav>
                                      </p:tavLst>
                                    </p:anim>
                                    <p:animEffect transition="in" filter="fade">
                                      <p:cBhvr>
                                        <p:cTn id="16" dur="2000"/>
                                        <p:tgtEl>
                                          <p:spTgt spid="6"/>
                                        </p:tgtEl>
                                      </p:cBhvr>
                                    </p:animEffect>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2000"/>
                                        <p:tgtEl>
                                          <p:spTgt spid="7"/>
                                        </p:tgtEl>
                                      </p:cBhvr>
                                    </p:animEffect>
                                  </p:childTnLst>
                                </p:cTn>
                              </p:par>
                            </p:childTnLst>
                          </p:cTn>
                        </p:par>
                        <p:par>
                          <p:cTn id="21" fill="hold">
                            <p:stCondLst>
                              <p:cond delay="4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156175" y="2067694"/>
            <a:ext cx="2679723" cy="5040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400" dirty="0">
                <a:solidFill>
                  <a:srgbClr val="FFFFFF"/>
                </a:solidFill>
                <a:cs typeface="+mn-ea"/>
                <a:sym typeface="+mn-lt"/>
              </a:rPr>
              <a:t>竭诚为青少年排忧解难</a:t>
            </a:r>
            <a:endParaRPr lang="zh-CN" altLang="en-US" sz="1400" dirty="0">
              <a:solidFill>
                <a:srgbClr val="FFFFFF"/>
              </a:solidFill>
              <a:cs typeface="+mn-ea"/>
              <a:sym typeface="+mn-lt"/>
            </a:endParaRPr>
          </a:p>
        </p:txBody>
      </p:sp>
      <p:sp>
        <p:nvSpPr>
          <p:cNvPr id="10" name="矩形 9"/>
          <p:cNvSpPr/>
          <p:nvPr/>
        </p:nvSpPr>
        <p:spPr>
          <a:xfrm>
            <a:off x="377280" y="2067694"/>
            <a:ext cx="2682552" cy="5040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400" dirty="0">
                <a:solidFill>
                  <a:srgbClr val="FFFFFF"/>
                </a:solidFill>
                <a:cs typeface="+mn-ea"/>
                <a:sym typeface="+mn-lt"/>
              </a:rPr>
              <a:t>健全落实规划的工作机制</a:t>
            </a:r>
            <a:endParaRPr lang="zh-CN" altLang="en-US" sz="1400" dirty="0">
              <a:solidFill>
                <a:srgbClr val="FFFFFF"/>
              </a:solidFill>
              <a:cs typeface="+mn-ea"/>
              <a:sym typeface="+mn-lt"/>
            </a:endParaRPr>
          </a:p>
        </p:txBody>
      </p:sp>
      <p:grpSp>
        <p:nvGrpSpPr>
          <p:cNvPr id="15" name="组合 14"/>
          <p:cNvGrpSpPr/>
          <p:nvPr/>
        </p:nvGrpSpPr>
        <p:grpSpPr bwMode="auto">
          <a:xfrm>
            <a:off x="6156325" y="2641600"/>
            <a:ext cx="2736850" cy="2162175"/>
            <a:chOff x="6156175" y="2640848"/>
            <a:chExt cx="2736305" cy="2163150"/>
          </a:xfrm>
        </p:grpSpPr>
        <p:sp>
          <p:nvSpPr>
            <p:cNvPr id="14" name="矩形 13"/>
            <p:cNvSpPr/>
            <p:nvPr/>
          </p:nvSpPr>
          <p:spPr>
            <a:xfrm>
              <a:off x="6156175" y="2640848"/>
              <a:ext cx="2679723" cy="2163150"/>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sp>
          <p:nvSpPr>
            <p:cNvPr id="3" name="矩形 2"/>
            <p:cNvSpPr/>
            <p:nvPr/>
          </p:nvSpPr>
          <p:spPr>
            <a:xfrm>
              <a:off x="6156175" y="2712318"/>
              <a:ext cx="2736305" cy="1939211"/>
            </a:xfrm>
            <a:prstGeom prst="rect">
              <a:avLst/>
            </a:prstGeom>
          </p:spPr>
          <p:txBody>
            <a:bodyPr>
              <a:spAutoFit/>
            </a:bodyPr>
            <a:lstStyle/>
            <a:p>
              <a:pPr defTabSz="914400" fontAlgn="auto">
                <a:spcBef>
                  <a:spcPts val="0"/>
                </a:spcBef>
                <a:spcAft>
                  <a:spcPts val="0"/>
                </a:spcAft>
                <a:defRPr/>
              </a:pPr>
              <a:r>
                <a:rPr lang="zh-CN" altLang="en-US" sz="1200" dirty="0">
                  <a:solidFill>
                    <a:srgbClr val="000000"/>
                  </a:solidFill>
                  <a:latin typeface="+mn-lt"/>
                  <a:ea typeface="+mn-ea"/>
                  <a:cs typeface="+mn-ea"/>
                  <a:sym typeface="+mn-lt"/>
                </a:rPr>
                <a:t>各级团组织要主动关心和掌握青少年特别是贫困家庭青少年、残疾青少年、城乡间流动的农村青年、农村留守儿童等群体的成长需求，积极争取社会支持，多提供常态化、接力式服务，真心帮助他们感受温暖、健康成长。要深入调查研究，切实维护青少年的发展权益。要加强青少年法律服务和未成年人司法保护，深化青少年维权网络平台和</a:t>
              </a:r>
              <a:r>
                <a:rPr lang="en-US" altLang="zh-CN" sz="1200" dirty="0">
                  <a:solidFill>
                    <a:srgbClr val="000000"/>
                  </a:solidFill>
                  <a:latin typeface="+mn-lt"/>
                  <a:ea typeface="+mn-ea"/>
                  <a:cs typeface="+mn-ea"/>
                  <a:sym typeface="+mn-lt"/>
                </a:rPr>
                <a:t>12355</a:t>
              </a:r>
              <a:r>
                <a:rPr lang="zh-CN" altLang="en-US" sz="1200" dirty="0">
                  <a:solidFill>
                    <a:srgbClr val="000000"/>
                  </a:solidFill>
                  <a:latin typeface="+mn-lt"/>
                  <a:ea typeface="+mn-ea"/>
                  <a:cs typeface="+mn-ea"/>
                  <a:sym typeface="+mn-lt"/>
                </a:rPr>
                <a:t>服务台建设。</a:t>
              </a:r>
              <a:endParaRPr lang="zh-CN" altLang="en-US" sz="1200" dirty="0">
                <a:solidFill>
                  <a:srgbClr val="000000"/>
                </a:solidFill>
                <a:latin typeface="+mn-lt"/>
                <a:ea typeface="+mn-ea"/>
                <a:cs typeface="+mn-ea"/>
                <a:sym typeface="+mn-lt"/>
              </a:endParaRPr>
            </a:p>
          </p:txBody>
        </p:sp>
      </p:grpSp>
      <p:sp>
        <p:nvSpPr>
          <p:cNvPr id="4" name="矩形 3"/>
          <p:cNvSpPr/>
          <p:nvPr/>
        </p:nvSpPr>
        <p:spPr>
          <a:xfrm>
            <a:off x="395288" y="1035050"/>
            <a:ext cx="8208962" cy="738188"/>
          </a:xfrm>
          <a:prstGeom prst="rect">
            <a:avLst/>
          </a:prstGeom>
        </p:spPr>
        <p:txBody>
          <a:bodyPr>
            <a:spAutoFit/>
          </a:bodyPr>
          <a:lstStyle/>
          <a:p>
            <a:pPr defTabSz="914400" fontAlgn="auto">
              <a:spcBef>
                <a:spcPts val="0"/>
              </a:spcBef>
              <a:spcAft>
                <a:spcPts val="0"/>
              </a:spcAft>
              <a:defRPr/>
            </a:pPr>
            <a:r>
              <a:rPr lang="zh-CN" altLang="en-US" sz="1400" dirty="0">
                <a:solidFill>
                  <a:srgbClr val="000000"/>
                </a:solidFill>
                <a:latin typeface="+mn-lt"/>
                <a:ea typeface="+mn-ea"/>
                <a:cs typeface="+mn-ea"/>
                <a:sym typeface="+mn-lt"/>
              </a:rPr>
              <a:t>共青团要着眼不断巩固和扩大党执政的青年群众基础，发挥好党联系青年的桥梁纽带作用，坚持服务青年这一工作生命线，突出维护青少年发展权这一重要职能，抓好规划的协调实施，把广大青年群众更加紧密地团结在党的周围。</a:t>
            </a:r>
            <a:endParaRPr lang="zh-CN" altLang="en-US" sz="1400" dirty="0">
              <a:solidFill>
                <a:srgbClr val="000000"/>
              </a:solidFill>
              <a:latin typeface="+mn-lt"/>
              <a:ea typeface="+mn-ea"/>
              <a:cs typeface="+mn-ea"/>
              <a:sym typeface="+mn-lt"/>
            </a:endParaRPr>
          </a:p>
        </p:txBody>
      </p:sp>
      <p:grpSp>
        <p:nvGrpSpPr>
          <p:cNvPr id="8" name="组合 7"/>
          <p:cNvGrpSpPr/>
          <p:nvPr/>
        </p:nvGrpSpPr>
        <p:grpSpPr bwMode="auto">
          <a:xfrm>
            <a:off x="377825" y="2641600"/>
            <a:ext cx="2681288" cy="2162175"/>
            <a:chOff x="377280" y="2640848"/>
            <a:chExt cx="2682552" cy="2163150"/>
          </a:xfrm>
        </p:grpSpPr>
        <p:sp>
          <p:nvSpPr>
            <p:cNvPr id="7" name="矩形 6"/>
            <p:cNvSpPr/>
            <p:nvPr/>
          </p:nvSpPr>
          <p:spPr>
            <a:xfrm>
              <a:off x="377280" y="2640848"/>
              <a:ext cx="2682552" cy="2163150"/>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sp>
          <p:nvSpPr>
            <p:cNvPr id="5" name="矩形 4"/>
            <p:cNvSpPr/>
            <p:nvPr/>
          </p:nvSpPr>
          <p:spPr>
            <a:xfrm>
              <a:off x="377280" y="2712318"/>
              <a:ext cx="2682552" cy="1939211"/>
            </a:xfrm>
            <a:prstGeom prst="rect">
              <a:avLst/>
            </a:prstGeom>
          </p:spPr>
          <p:txBody>
            <a:bodyPr>
              <a:spAutoFit/>
            </a:bodyPr>
            <a:lstStyle/>
            <a:p>
              <a:pPr defTabSz="914400" fontAlgn="auto">
                <a:spcBef>
                  <a:spcPts val="0"/>
                </a:spcBef>
                <a:spcAft>
                  <a:spcPts val="0"/>
                </a:spcAft>
                <a:defRPr/>
              </a:pPr>
              <a:r>
                <a:rPr lang="zh-CN" altLang="en-US" sz="1200" dirty="0">
                  <a:solidFill>
                    <a:srgbClr val="000000"/>
                  </a:solidFill>
                  <a:latin typeface="+mn-lt"/>
                  <a:ea typeface="+mn-ea"/>
                  <a:cs typeface="+mn-ea"/>
                  <a:sym typeface="+mn-lt"/>
                </a:rPr>
                <a:t>要遵照党委领导、政府主责、共青团协调、各方齐抓共管青年事务的机制安排，推动县级以上党委和政府建立青年工作联席会议机制，保障青年发展政策措施落到实处。要坚持“青年优先发展”理念。要抓住深化党和国家机构改革的契机，结合规划实施，实现与党政机构有关职能的有机衔接。要建立科学的监测评估机制，引导规划落到实处。</a:t>
              </a:r>
              <a:endParaRPr lang="zh-CN" altLang="en-US" sz="1200" dirty="0">
                <a:solidFill>
                  <a:srgbClr val="000000"/>
                </a:solidFill>
                <a:latin typeface="+mn-lt"/>
                <a:ea typeface="+mn-ea"/>
                <a:cs typeface="+mn-ea"/>
                <a:sym typeface="+mn-lt"/>
              </a:endParaRPr>
            </a:p>
          </p:txBody>
        </p:sp>
      </p:grpSp>
      <p:grpSp>
        <p:nvGrpSpPr>
          <p:cNvPr id="9" name="组合 8"/>
          <p:cNvGrpSpPr/>
          <p:nvPr/>
        </p:nvGrpSpPr>
        <p:grpSpPr bwMode="auto">
          <a:xfrm>
            <a:off x="3203575" y="2641600"/>
            <a:ext cx="2859088" cy="2162175"/>
            <a:chOff x="3203511" y="2640848"/>
            <a:chExt cx="2858698" cy="2163150"/>
          </a:xfrm>
        </p:grpSpPr>
        <p:sp>
          <p:nvSpPr>
            <p:cNvPr id="13" name="矩形 12"/>
            <p:cNvSpPr/>
            <p:nvPr/>
          </p:nvSpPr>
          <p:spPr>
            <a:xfrm>
              <a:off x="3203847" y="2640848"/>
              <a:ext cx="2814507" cy="2163150"/>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sp>
          <p:nvSpPr>
            <p:cNvPr id="6" name="矩形 5"/>
            <p:cNvSpPr/>
            <p:nvPr/>
          </p:nvSpPr>
          <p:spPr>
            <a:xfrm>
              <a:off x="3203511" y="2720259"/>
              <a:ext cx="2858698" cy="1939212"/>
            </a:xfrm>
            <a:prstGeom prst="rect">
              <a:avLst/>
            </a:prstGeom>
          </p:spPr>
          <p:txBody>
            <a:bodyPr>
              <a:spAutoFit/>
            </a:bodyPr>
            <a:lstStyle/>
            <a:p>
              <a:pPr defTabSz="914400" fontAlgn="auto">
                <a:spcBef>
                  <a:spcPts val="0"/>
                </a:spcBef>
                <a:spcAft>
                  <a:spcPts val="0"/>
                </a:spcAft>
                <a:defRPr/>
              </a:pPr>
              <a:r>
                <a:rPr lang="zh-CN" altLang="en-US" sz="1200" dirty="0">
                  <a:solidFill>
                    <a:srgbClr val="000000"/>
                  </a:solidFill>
                  <a:latin typeface="+mn-lt"/>
                  <a:ea typeface="+mn-ea"/>
                  <a:cs typeface="+mn-ea"/>
                  <a:sym typeface="+mn-lt"/>
                </a:rPr>
                <a:t>针对青少年学习提高的普遍需求，协调落实保障青少年公平接受教育、受到更高质量教育的规划措施。针对青年就业创业的紧迫需求，坚持就业优先，以高校毕业生为重点加强就业技能培训，扎实开展青年就业见习计划。针对青少年身心健康的基本需求，培养体格健壮、心理阳光的青少年。针对青年婚恋交友的现实需求，倡导正确婚恋观，积极帮助青年拓展生活圈子、提高社交能力。</a:t>
              </a:r>
              <a:endParaRPr lang="zh-CN" altLang="en-US" sz="1200" dirty="0">
                <a:solidFill>
                  <a:srgbClr val="000000"/>
                </a:solidFill>
                <a:latin typeface="+mn-lt"/>
                <a:ea typeface="+mn-ea"/>
                <a:cs typeface="+mn-ea"/>
                <a:sym typeface="+mn-lt"/>
              </a:endParaRPr>
            </a:p>
          </p:txBody>
        </p:sp>
      </p:grpSp>
      <p:sp>
        <p:nvSpPr>
          <p:cNvPr id="11" name="矩形 10"/>
          <p:cNvSpPr/>
          <p:nvPr/>
        </p:nvSpPr>
        <p:spPr>
          <a:xfrm>
            <a:off x="3203510" y="2067694"/>
            <a:ext cx="2814843" cy="5040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400" dirty="0">
                <a:solidFill>
                  <a:srgbClr val="FFFFFF"/>
                </a:solidFill>
                <a:cs typeface="+mn-ea"/>
                <a:sym typeface="+mn-lt"/>
              </a:rPr>
              <a:t>落实青年发展重点项目</a:t>
            </a:r>
            <a:endParaRPr lang="zh-CN" altLang="en-US" sz="1400" dirty="0">
              <a:solidFill>
                <a:srgbClr val="FFFFFF"/>
              </a:solidFill>
              <a:cs typeface="+mn-ea"/>
              <a:sym typeface="+mn-lt"/>
            </a:endParaRPr>
          </a:p>
        </p:txBody>
      </p:sp>
      <p:sp>
        <p:nvSpPr>
          <p:cNvPr id="16" name="Rectangle 5"/>
          <p:cNvSpPr>
            <a:spLocks noChangeArrowheads="1"/>
          </p:cNvSpPr>
          <p:nvPr/>
        </p:nvSpPr>
        <p:spPr bwMode="auto">
          <a:xfrm>
            <a:off x="725488" y="115888"/>
            <a:ext cx="5083175"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共青团十八大报告解读</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000"/>
                                        <p:tgtEl>
                                          <p:spTgt spid="4"/>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000" fill="hold"/>
                                        <p:tgtEl>
                                          <p:spTgt spid="10"/>
                                        </p:tgtEl>
                                        <p:attrNameLst>
                                          <p:attrName>ppt_w</p:attrName>
                                        </p:attrNameLst>
                                      </p:cBhvr>
                                      <p:tavLst>
                                        <p:tav tm="0">
                                          <p:val>
                                            <p:fltVal val="0"/>
                                          </p:val>
                                        </p:tav>
                                        <p:tav tm="100000">
                                          <p:val>
                                            <p:strVal val="#ppt_w"/>
                                          </p:val>
                                        </p:tav>
                                      </p:tavLst>
                                    </p:anim>
                                    <p:anim calcmode="lin" valueType="num">
                                      <p:cBhvr>
                                        <p:cTn id="12" dur="2000" fill="hold"/>
                                        <p:tgtEl>
                                          <p:spTgt spid="10"/>
                                        </p:tgtEl>
                                        <p:attrNameLst>
                                          <p:attrName>ppt_h</p:attrName>
                                        </p:attrNameLst>
                                      </p:cBhvr>
                                      <p:tavLst>
                                        <p:tav tm="0">
                                          <p:val>
                                            <p:fltVal val="0"/>
                                          </p:val>
                                        </p:tav>
                                        <p:tav tm="100000">
                                          <p:val>
                                            <p:strVal val="#ppt_h"/>
                                          </p:val>
                                        </p:tav>
                                      </p:tavLst>
                                    </p:anim>
                                    <p:anim calcmode="lin" valueType="num">
                                      <p:cBhvr>
                                        <p:cTn id="13" dur="2000" fill="hold"/>
                                        <p:tgtEl>
                                          <p:spTgt spid="10"/>
                                        </p:tgtEl>
                                        <p:attrNameLst>
                                          <p:attrName>style.rotation</p:attrName>
                                        </p:attrNameLst>
                                      </p:cBhvr>
                                      <p:tavLst>
                                        <p:tav tm="0">
                                          <p:val>
                                            <p:fltVal val="90"/>
                                          </p:val>
                                        </p:tav>
                                        <p:tav tm="100000">
                                          <p:val>
                                            <p:fltVal val="0"/>
                                          </p:val>
                                        </p:tav>
                                      </p:tavLst>
                                    </p:anim>
                                    <p:animEffect transition="in" filter="fade">
                                      <p:cBhvr>
                                        <p:cTn id="14" dur="2000"/>
                                        <p:tgtEl>
                                          <p:spTgt spid="10"/>
                                        </p:tgtEl>
                                      </p:cBhvr>
                                    </p:animEffect>
                                  </p:childTnLst>
                                </p:cTn>
                              </p:par>
                            </p:childTnLst>
                          </p:cTn>
                        </p:par>
                        <p:par>
                          <p:cTn id="15" fill="hold">
                            <p:stCondLst>
                              <p:cond delay="40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500"/>
                                        <p:tgtEl>
                                          <p:spTgt spid="8"/>
                                        </p:tgtEl>
                                      </p:cBhvr>
                                    </p:animEffect>
                                    <p:anim calcmode="lin" valueType="num">
                                      <p:cBhvr>
                                        <p:cTn id="19" dur="2500" fill="hold"/>
                                        <p:tgtEl>
                                          <p:spTgt spid="8"/>
                                        </p:tgtEl>
                                        <p:attrNameLst>
                                          <p:attrName>ppt_x</p:attrName>
                                        </p:attrNameLst>
                                      </p:cBhvr>
                                      <p:tavLst>
                                        <p:tav tm="0">
                                          <p:val>
                                            <p:strVal val="#ppt_x"/>
                                          </p:val>
                                        </p:tav>
                                        <p:tav tm="100000">
                                          <p:val>
                                            <p:strVal val="#ppt_x"/>
                                          </p:val>
                                        </p:tav>
                                      </p:tavLst>
                                    </p:anim>
                                    <p:anim calcmode="lin" valueType="num">
                                      <p:cBhvr>
                                        <p:cTn id="20" dur="25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6500"/>
                            </p:stCondLst>
                            <p:childTnLst>
                              <p:par>
                                <p:cTn id="22" presetID="3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2000" fill="hold"/>
                                        <p:tgtEl>
                                          <p:spTgt spid="11"/>
                                        </p:tgtEl>
                                        <p:attrNameLst>
                                          <p:attrName>ppt_w</p:attrName>
                                        </p:attrNameLst>
                                      </p:cBhvr>
                                      <p:tavLst>
                                        <p:tav tm="0">
                                          <p:val>
                                            <p:fltVal val="0"/>
                                          </p:val>
                                        </p:tav>
                                        <p:tav tm="100000">
                                          <p:val>
                                            <p:strVal val="#ppt_w"/>
                                          </p:val>
                                        </p:tav>
                                      </p:tavLst>
                                    </p:anim>
                                    <p:anim calcmode="lin" valueType="num">
                                      <p:cBhvr>
                                        <p:cTn id="25" dur="2000" fill="hold"/>
                                        <p:tgtEl>
                                          <p:spTgt spid="11"/>
                                        </p:tgtEl>
                                        <p:attrNameLst>
                                          <p:attrName>ppt_h</p:attrName>
                                        </p:attrNameLst>
                                      </p:cBhvr>
                                      <p:tavLst>
                                        <p:tav tm="0">
                                          <p:val>
                                            <p:fltVal val="0"/>
                                          </p:val>
                                        </p:tav>
                                        <p:tav tm="100000">
                                          <p:val>
                                            <p:strVal val="#ppt_h"/>
                                          </p:val>
                                        </p:tav>
                                      </p:tavLst>
                                    </p:anim>
                                    <p:anim calcmode="lin" valueType="num">
                                      <p:cBhvr>
                                        <p:cTn id="26" dur="2000" fill="hold"/>
                                        <p:tgtEl>
                                          <p:spTgt spid="11"/>
                                        </p:tgtEl>
                                        <p:attrNameLst>
                                          <p:attrName>style.rotation</p:attrName>
                                        </p:attrNameLst>
                                      </p:cBhvr>
                                      <p:tavLst>
                                        <p:tav tm="0">
                                          <p:val>
                                            <p:fltVal val="90"/>
                                          </p:val>
                                        </p:tav>
                                        <p:tav tm="100000">
                                          <p:val>
                                            <p:fltVal val="0"/>
                                          </p:val>
                                        </p:tav>
                                      </p:tavLst>
                                    </p:anim>
                                    <p:animEffect transition="in" filter="fade">
                                      <p:cBhvr>
                                        <p:cTn id="27" dur="2000"/>
                                        <p:tgtEl>
                                          <p:spTgt spid="11"/>
                                        </p:tgtEl>
                                      </p:cBhvr>
                                    </p:animEffect>
                                  </p:childTnLst>
                                </p:cTn>
                              </p:par>
                            </p:childTnLst>
                          </p:cTn>
                        </p:par>
                        <p:par>
                          <p:cTn id="28" fill="hold">
                            <p:stCondLst>
                              <p:cond delay="85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500"/>
                                        <p:tgtEl>
                                          <p:spTgt spid="9"/>
                                        </p:tgtEl>
                                      </p:cBhvr>
                                    </p:animEffect>
                                    <p:anim calcmode="lin" valueType="num">
                                      <p:cBhvr>
                                        <p:cTn id="32" dur="2500" fill="hold"/>
                                        <p:tgtEl>
                                          <p:spTgt spid="9"/>
                                        </p:tgtEl>
                                        <p:attrNameLst>
                                          <p:attrName>ppt_x</p:attrName>
                                        </p:attrNameLst>
                                      </p:cBhvr>
                                      <p:tavLst>
                                        <p:tav tm="0">
                                          <p:val>
                                            <p:strVal val="#ppt_x"/>
                                          </p:val>
                                        </p:tav>
                                        <p:tav tm="100000">
                                          <p:val>
                                            <p:strVal val="#ppt_x"/>
                                          </p:val>
                                        </p:tav>
                                      </p:tavLst>
                                    </p:anim>
                                    <p:anim calcmode="lin" valueType="num">
                                      <p:cBhvr>
                                        <p:cTn id="33" dur="25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11000"/>
                            </p:stCondLst>
                            <p:childTnLst>
                              <p:par>
                                <p:cTn id="35" presetID="31"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2000" fill="hold"/>
                                        <p:tgtEl>
                                          <p:spTgt spid="12"/>
                                        </p:tgtEl>
                                        <p:attrNameLst>
                                          <p:attrName>ppt_w</p:attrName>
                                        </p:attrNameLst>
                                      </p:cBhvr>
                                      <p:tavLst>
                                        <p:tav tm="0">
                                          <p:val>
                                            <p:fltVal val="0"/>
                                          </p:val>
                                        </p:tav>
                                        <p:tav tm="100000">
                                          <p:val>
                                            <p:strVal val="#ppt_w"/>
                                          </p:val>
                                        </p:tav>
                                      </p:tavLst>
                                    </p:anim>
                                    <p:anim calcmode="lin" valueType="num">
                                      <p:cBhvr>
                                        <p:cTn id="38" dur="2000" fill="hold"/>
                                        <p:tgtEl>
                                          <p:spTgt spid="12"/>
                                        </p:tgtEl>
                                        <p:attrNameLst>
                                          <p:attrName>ppt_h</p:attrName>
                                        </p:attrNameLst>
                                      </p:cBhvr>
                                      <p:tavLst>
                                        <p:tav tm="0">
                                          <p:val>
                                            <p:fltVal val="0"/>
                                          </p:val>
                                        </p:tav>
                                        <p:tav tm="100000">
                                          <p:val>
                                            <p:strVal val="#ppt_h"/>
                                          </p:val>
                                        </p:tav>
                                      </p:tavLst>
                                    </p:anim>
                                    <p:anim calcmode="lin" valueType="num">
                                      <p:cBhvr>
                                        <p:cTn id="39" dur="2000" fill="hold"/>
                                        <p:tgtEl>
                                          <p:spTgt spid="12"/>
                                        </p:tgtEl>
                                        <p:attrNameLst>
                                          <p:attrName>style.rotation</p:attrName>
                                        </p:attrNameLst>
                                      </p:cBhvr>
                                      <p:tavLst>
                                        <p:tav tm="0">
                                          <p:val>
                                            <p:fltVal val="90"/>
                                          </p:val>
                                        </p:tav>
                                        <p:tav tm="100000">
                                          <p:val>
                                            <p:fltVal val="0"/>
                                          </p:val>
                                        </p:tav>
                                      </p:tavLst>
                                    </p:anim>
                                    <p:animEffect transition="in" filter="fade">
                                      <p:cBhvr>
                                        <p:cTn id="40" dur="2000"/>
                                        <p:tgtEl>
                                          <p:spTgt spid="12"/>
                                        </p:tgtEl>
                                      </p:cBhvr>
                                    </p:animEffect>
                                  </p:childTnLst>
                                </p:cTn>
                              </p:par>
                            </p:childTnLst>
                          </p:cTn>
                        </p:par>
                        <p:par>
                          <p:cTn id="41" fill="hold">
                            <p:stCondLst>
                              <p:cond delay="13000"/>
                            </p:stCondLst>
                            <p:childTnLst>
                              <p:par>
                                <p:cTn id="42" presetID="42" presetClass="entr" presetSubtype="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2500"/>
                                        <p:tgtEl>
                                          <p:spTgt spid="15"/>
                                        </p:tgtEl>
                                      </p:cBhvr>
                                    </p:animEffect>
                                    <p:anim calcmode="lin" valueType="num">
                                      <p:cBhvr>
                                        <p:cTn id="45" dur="2500" fill="hold"/>
                                        <p:tgtEl>
                                          <p:spTgt spid="15"/>
                                        </p:tgtEl>
                                        <p:attrNameLst>
                                          <p:attrName>ppt_x</p:attrName>
                                        </p:attrNameLst>
                                      </p:cBhvr>
                                      <p:tavLst>
                                        <p:tav tm="0">
                                          <p:val>
                                            <p:strVal val="#ppt_x"/>
                                          </p:val>
                                        </p:tav>
                                        <p:tav tm="100000">
                                          <p:val>
                                            <p:strVal val="#ppt_x"/>
                                          </p:val>
                                        </p:tav>
                                      </p:tavLst>
                                    </p:anim>
                                    <p:anim calcmode="lin" valueType="num">
                                      <p:cBhvr>
                                        <p:cTn id="46" dur="2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76600" y="3060700"/>
            <a:ext cx="4824413" cy="708025"/>
          </a:xfrm>
          <a:prstGeom prst="rect">
            <a:avLst/>
          </a:prstGeom>
        </p:spPr>
        <p:txBody>
          <a:bodyPr>
            <a:spAutoFit/>
          </a:bodyPr>
          <a:lstStyle/>
          <a:p>
            <a:pPr algn="ctr" defTabSz="914400" fontAlgn="auto">
              <a:spcBef>
                <a:spcPts val="0"/>
              </a:spcBef>
              <a:spcAft>
                <a:spcPts val="0"/>
              </a:spcAft>
              <a:defRPr/>
            </a:pPr>
            <a:r>
              <a:rPr lang="zh-CN" altLang="en-US" sz="4000" dirty="0">
                <a:solidFill>
                  <a:srgbClr val="000000"/>
                </a:solidFill>
                <a:latin typeface="+mn-lt"/>
                <a:ea typeface="+mn-ea"/>
                <a:cs typeface="+mn-ea"/>
                <a:sym typeface="+mn-lt"/>
              </a:rPr>
              <a:t>共青团改革再出发</a:t>
            </a:r>
            <a:endParaRPr lang="zh-CN" altLang="en-US" sz="4000" dirty="0">
              <a:solidFill>
                <a:srgbClr val="000000"/>
              </a:solidFill>
              <a:latin typeface="+mn-lt"/>
              <a:ea typeface="+mn-ea"/>
              <a:cs typeface="+mn-ea"/>
              <a:sym typeface="+mn-lt"/>
            </a:endParaRPr>
          </a:p>
        </p:txBody>
      </p:sp>
      <p:sp>
        <p:nvSpPr>
          <p:cNvPr id="4" name="文本框 3"/>
          <p:cNvSpPr txBox="1"/>
          <p:nvPr/>
        </p:nvSpPr>
        <p:spPr>
          <a:xfrm>
            <a:off x="2862263" y="1411288"/>
            <a:ext cx="3294062" cy="1016000"/>
          </a:xfrm>
          <a:prstGeom prst="rect">
            <a:avLst/>
          </a:prstGeom>
          <a:noFill/>
        </p:spPr>
        <p:txBody>
          <a:bodyPr wrap="none">
            <a:spAutoFit/>
          </a:bodyPr>
          <a:lstStyle/>
          <a:p>
            <a:pPr defTabSz="914400" fontAlgn="auto">
              <a:spcBef>
                <a:spcPts val="0"/>
              </a:spcBef>
              <a:spcAft>
                <a:spcPts val="0"/>
              </a:spcAft>
              <a:defRPr/>
            </a:pPr>
            <a:r>
              <a:rPr lang="zh-CN" altLang="en-US" sz="6000">
                <a:solidFill>
                  <a:srgbClr val="9B0D13"/>
                </a:solidFill>
                <a:latin typeface="+mn-lt"/>
                <a:ea typeface="+mn-ea"/>
                <a:cs typeface="+mn-ea"/>
                <a:sym typeface="+mn-lt"/>
              </a:rPr>
              <a:t>工作报告</a:t>
            </a:r>
            <a:endParaRPr lang="zh-CN" altLang="en-US" sz="6000">
              <a:solidFill>
                <a:srgbClr val="9B0D13"/>
              </a:solidFill>
              <a:latin typeface="+mn-lt"/>
              <a:ea typeface="+mn-ea"/>
              <a:cs typeface="+mn-ea"/>
              <a:sym typeface="+mn-lt"/>
            </a:endParaRPr>
          </a:p>
        </p:txBody>
      </p:sp>
      <p:sp>
        <p:nvSpPr>
          <p:cNvPr id="6" name="文本框 5"/>
          <p:cNvSpPr txBox="1"/>
          <p:nvPr/>
        </p:nvSpPr>
        <p:spPr>
          <a:xfrm>
            <a:off x="827088" y="1549400"/>
            <a:ext cx="2032000" cy="800100"/>
          </a:xfrm>
          <a:prstGeom prst="rect">
            <a:avLst/>
          </a:prstGeom>
          <a:noFill/>
        </p:spPr>
        <p:txBody>
          <a:bodyPr wrap="none">
            <a:spAutoFit/>
          </a:bodyPr>
          <a:lstStyle/>
          <a:p>
            <a:pPr algn="ctr" defTabSz="914400" fontAlgn="auto">
              <a:spcBef>
                <a:spcPts val="0"/>
              </a:spcBef>
              <a:spcAft>
                <a:spcPts val="0"/>
              </a:spcAft>
              <a:defRPr/>
            </a:pPr>
            <a:r>
              <a:rPr lang="zh-CN" altLang="en-US" sz="2800" dirty="0">
                <a:solidFill>
                  <a:srgbClr val="9B0D13"/>
                </a:solidFill>
                <a:latin typeface="+mn-lt"/>
                <a:ea typeface="+mn-ea"/>
                <a:cs typeface="+mn-ea"/>
                <a:sym typeface="+mn-lt"/>
              </a:rPr>
              <a:t>中国共青团</a:t>
            </a:r>
            <a:endParaRPr lang="en-US" altLang="zh-CN" sz="2800" dirty="0">
              <a:solidFill>
                <a:srgbClr val="9B0D13"/>
              </a:solidFill>
              <a:latin typeface="+mn-lt"/>
              <a:ea typeface="+mn-ea"/>
              <a:cs typeface="+mn-ea"/>
              <a:sym typeface="+mn-lt"/>
            </a:endParaRPr>
          </a:p>
          <a:p>
            <a:pPr algn="ctr" defTabSz="914400" fontAlgn="auto">
              <a:spcBef>
                <a:spcPts val="0"/>
              </a:spcBef>
              <a:spcAft>
                <a:spcPts val="0"/>
              </a:spcAft>
              <a:defRPr/>
            </a:pPr>
            <a:r>
              <a:rPr lang="zh-CN" altLang="en-US" dirty="0">
                <a:solidFill>
                  <a:srgbClr val="9B0D13"/>
                </a:solidFill>
                <a:latin typeface="+mn-lt"/>
                <a:ea typeface="+mn-ea"/>
                <a:cs typeface="+mn-ea"/>
                <a:sym typeface="+mn-lt"/>
              </a:rPr>
              <a:t>十七届中央委员会</a:t>
            </a:r>
            <a:endParaRPr lang="zh-CN" altLang="en-US" dirty="0">
              <a:solidFill>
                <a:srgbClr val="9B0D13"/>
              </a:solidFill>
              <a:latin typeface="+mn-lt"/>
              <a:ea typeface="+mn-ea"/>
              <a:cs typeface="+mn-ea"/>
              <a:sym typeface="+mn-lt"/>
            </a:endParaRPr>
          </a:p>
        </p:txBody>
      </p:sp>
      <p:sp>
        <p:nvSpPr>
          <p:cNvPr id="7" name="矩形 6"/>
          <p:cNvSpPr/>
          <p:nvPr/>
        </p:nvSpPr>
        <p:spPr>
          <a:xfrm>
            <a:off x="942975" y="2571750"/>
            <a:ext cx="1800225" cy="1800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11500" dirty="0">
                <a:solidFill>
                  <a:srgbClr val="FFFFFF"/>
                </a:solidFill>
                <a:cs typeface="+mn-ea"/>
                <a:sym typeface="+mn-lt"/>
              </a:rPr>
              <a:t>07</a:t>
            </a:r>
            <a:endParaRPr lang="zh-CN" altLang="en-US" sz="11500" dirty="0">
              <a:solidFill>
                <a:srgbClr val="FFFFFF"/>
              </a:solidFill>
              <a:cs typeface="+mn-ea"/>
              <a:sym typeface="+mn-lt"/>
            </a:endParaRPr>
          </a:p>
        </p:txBody>
      </p:sp>
      <p:sp>
        <p:nvSpPr>
          <p:cNvPr id="8" name="Rectangle 5"/>
          <p:cNvSpPr>
            <a:spLocks noChangeArrowheads="1"/>
          </p:cNvSpPr>
          <p:nvPr/>
        </p:nvSpPr>
        <p:spPr bwMode="auto">
          <a:xfrm>
            <a:off x="725488" y="115888"/>
            <a:ext cx="5083175"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共青团十八大报告解读</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 calcmode="lin" valueType="num">
                                      <p:cBhvr>
                                        <p:cTn id="15" dur="2000" fill="hold"/>
                                        <p:tgtEl>
                                          <p:spTgt spid="6"/>
                                        </p:tgtEl>
                                        <p:attrNameLst>
                                          <p:attrName>style.rotation</p:attrName>
                                        </p:attrNameLst>
                                      </p:cBhvr>
                                      <p:tavLst>
                                        <p:tav tm="0">
                                          <p:val>
                                            <p:fltVal val="90"/>
                                          </p:val>
                                        </p:tav>
                                        <p:tav tm="100000">
                                          <p:val>
                                            <p:fltVal val="0"/>
                                          </p:val>
                                        </p:tav>
                                      </p:tavLst>
                                    </p:anim>
                                    <p:animEffect transition="in" filter="fade">
                                      <p:cBhvr>
                                        <p:cTn id="16" dur="2000"/>
                                        <p:tgtEl>
                                          <p:spTgt spid="6"/>
                                        </p:tgtEl>
                                      </p:cBhvr>
                                    </p:animEffect>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2000"/>
                                        <p:tgtEl>
                                          <p:spTgt spid="7"/>
                                        </p:tgtEl>
                                      </p:cBhvr>
                                    </p:animEffect>
                                  </p:childTnLst>
                                </p:cTn>
                              </p:par>
                            </p:childTnLst>
                          </p:cTn>
                        </p:par>
                        <p:par>
                          <p:cTn id="21" fill="hold">
                            <p:stCondLst>
                              <p:cond delay="4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468313" y="309563"/>
            <a:ext cx="4032250" cy="431800"/>
          </a:xfrm>
        </p:spPr>
        <p:txBody>
          <a:bodyPr rtlCol="0">
            <a:normAutofit fontScale="85000" lnSpcReduction="20000"/>
          </a:bodyPr>
          <a:lstStyle/>
          <a:p>
            <a:pPr fontAlgn="auto">
              <a:spcAft>
                <a:spcPts val="0"/>
              </a:spcAft>
              <a:buFont typeface="Arial" panose="020B0604020202020204" pitchFamily="34" charset="0"/>
              <a:buChar char="•"/>
              <a:defRPr/>
            </a:pPr>
            <a:r>
              <a:rPr lang="zh-CN" altLang="en-US" dirty="0" smtClean="0">
                <a:solidFill>
                  <a:schemeClr val="accent1"/>
                </a:solidFill>
                <a:cs typeface="+mn-ea"/>
                <a:sym typeface="+mn-lt"/>
              </a:rPr>
              <a:t>改革再出发：</a:t>
            </a:r>
            <a:r>
              <a:rPr lang="zh-CN" altLang="en-US" dirty="0" smtClean="0">
                <a:cs typeface="+mn-ea"/>
                <a:sym typeface="+mn-lt"/>
              </a:rPr>
              <a:t>七个方面</a:t>
            </a:r>
            <a:endParaRPr lang="zh-CN" altLang="en-US" dirty="0">
              <a:cs typeface="+mn-ea"/>
              <a:sym typeface="+mn-lt"/>
            </a:endParaRPr>
          </a:p>
        </p:txBody>
      </p:sp>
      <p:sp>
        <p:nvSpPr>
          <p:cNvPr id="3" name="矩形 2"/>
          <p:cNvSpPr/>
          <p:nvPr/>
        </p:nvSpPr>
        <p:spPr>
          <a:xfrm>
            <a:off x="701675" y="2016125"/>
            <a:ext cx="2835275" cy="1016000"/>
          </a:xfrm>
          <a:prstGeom prst="rect">
            <a:avLst/>
          </a:prstGeom>
        </p:spPr>
        <p:txBody>
          <a:bodyPr>
            <a:spAutoFit/>
          </a:bodyPr>
          <a:lstStyle/>
          <a:p>
            <a:pPr defTabSz="914400" fontAlgn="auto">
              <a:spcBef>
                <a:spcPts val="0"/>
              </a:spcBef>
              <a:spcAft>
                <a:spcPts val="0"/>
              </a:spcAft>
              <a:defRPr/>
            </a:pPr>
            <a:r>
              <a:rPr lang="zh-CN" altLang="en-US" sz="1200" dirty="0">
                <a:solidFill>
                  <a:srgbClr val="000000"/>
                </a:solidFill>
                <a:latin typeface="+mn-lt"/>
                <a:ea typeface="+mn-ea"/>
                <a:cs typeface="+mn-ea"/>
                <a:sym typeface="+mn-lt"/>
              </a:rPr>
              <a:t>继续提高代表、委员的遴选质量，优化代表大会、委员会人员结构。改进和完善团的决策与执行机制。加强团的代表大会、委员会、常委会与团的工作机关的协同建设。</a:t>
            </a:r>
            <a:endParaRPr lang="zh-CN" altLang="en-US" sz="1200" dirty="0">
              <a:solidFill>
                <a:srgbClr val="000000"/>
              </a:solidFill>
              <a:latin typeface="+mn-lt"/>
              <a:ea typeface="+mn-ea"/>
              <a:cs typeface="+mn-ea"/>
              <a:sym typeface="+mn-lt"/>
            </a:endParaRPr>
          </a:p>
        </p:txBody>
      </p:sp>
      <p:sp>
        <p:nvSpPr>
          <p:cNvPr id="5" name="矩形 4"/>
          <p:cNvSpPr/>
          <p:nvPr/>
        </p:nvSpPr>
        <p:spPr>
          <a:xfrm>
            <a:off x="725488" y="3797300"/>
            <a:ext cx="2811462" cy="646113"/>
          </a:xfrm>
          <a:prstGeom prst="rect">
            <a:avLst/>
          </a:prstGeom>
        </p:spPr>
        <p:txBody>
          <a:bodyPr>
            <a:spAutoFit/>
          </a:bodyPr>
          <a:lstStyle/>
          <a:p>
            <a:pPr defTabSz="914400" fontAlgn="auto">
              <a:spcBef>
                <a:spcPts val="0"/>
              </a:spcBef>
              <a:spcAft>
                <a:spcPts val="0"/>
              </a:spcAft>
              <a:defRPr/>
            </a:pPr>
            <a:r>
              <a:rPr lang="zh-CN" altLang="en-US" sz="1200" dirty="0">
                <a:solidFill>
                  <a:srgbClr val="000000"/>
                </a:solidFill>
                <a:latin typeface="+mn-lt"/>
                <a:ea typeface="+mn-ea"/>
                <a:cs typeface="+mn-ea"/>
                <a:sym typeface="+mn-lt"/>
              </a:rPr>
              <a:t>进一步明确不同层级团组织的功能和职责定位。整合市、县两级团组织工作职能。一体谋划县域团的工作。</a:t>
            </a:r>
            <a:endParaRPr lang="zh-CN" altLang="en-US" sz="1200" dirty="0">
              <a:solidFill>
                <a:srgbClr val="000000"/>
              </a:solidFill>
              <a:latin typeface="+mn-lt"/>
              <a:ea typeface="+mn-ea"/>
              <a:cs typeface="+mn-ea"/>
              <a:sym typeface="+mn-lt"/>
            </a:endParaRPr>
          </a:p>
        </p:txBody>
      </p:sp>
      <p:sp>
        <p:nvSpPr>
          <p:cNvPr id="7" name="矩形 6"/>
          <p:cNvSpPr/>
          <p:nvPr/>
        </p:nvSpPr>
        <p:spPr>
          <a:xfrm>
            <a:off x="6223000" y="2473325"/>
            <a:ext cx="2376488" cy="1939925"/>
          </a:xfrm>
          <a:prstGeom prst="rect">
            <a:avLst/>
          </a:prstGeom>
        </p:spPr>
        <p:txBody>
          <a:bodyPr>
            <a:spAutoFit/>
          </a:bodyPr>
          <a:lstStyle/>
          <a:p>
            <a:pPr defTabSz="914400" fontAlgn="auto">
              <a:spcBef>
                <a:spcPts val="0"/>
              </a:spcBef>
              <a:spcAft>
                <a:spcPts val="0"/>
              </a:spcAft>
              <a:defRPr/>
            </a:pPr>
            <a:r>
              <a:rPr lang="zh-CN" altLang="en-US" sz="1200" dirty="0">
                <a:solidFill>
                  <a:srgbClr val="000000"/>
                </a:solidFill>
                <a:latin typeface="+mn-lt"/>
                <a:ea typeface="+mn-ea"/>
                <a:cs typeface="+mn-ea"/>
                <a:sym typeface="+mn-lt"/>
              </a:rPr>
              <a:t>在团中央、省级团委机关，有针对性地制定选拔、使用和管理办法，建设 “专挂兼”相结合的团干部队伍。在团市委、团县委机关，探索打破职业、年龄、资历、级别限制的面向社会的团干部选配机制。规范和加强上级团组织对下级团组织的干部协管工作。大规模大力度教育培训团干部。</a:t>
            </a:r>
            <a:endParaRPr lang="zh-CN" altLang="en-US" sz="1200" dirty="0">
              <a:solidFill>
                <a:srgbClr val="000000"/>
              </a:solidFill>
              <a:latin typeface="+mn-lt"/>
              <a:ea typeface="+mn-ea"/>
              <a:cs typeface="+mn-ea"/>
              <a:sym typeface="+mn-lt"/>
            </a:endParaRPr>
          </a:p>
        </p:txBody>
      </p:sp>
      <p:grpSp>
        <p:nvGrpSpPr>
          <p:cNvPr id="15" name="组合 14"/>
          <p:cNvGrpSpPr/>
          <p:nvPr/>
        </p:nvGrpSpPr>
        <p:grpSpPr bwMode="auto">
          <a:xfrm>
            <a:off x="3767138" y="1754188"/>
            <a:ext cx="2185987" cy="2185987"/>
            <a:chOff x="3767089" y="1754016"/>
            <a:chExt cx="2185886" cy="2185886"/>
          </a:xfrm>
        </p:grpSpPr>
        <p:sp>
          <p:nvSpPr>
            <p:cNvPr id="28" name="椭圆 27"/>
            <p:cNvSpPr/>
            <p:nvPr/>
          </p:nvSpPr>
          <p:spPr>
            <a:xfrm>
              <a:off x="3767089" y="1754016"/>
              <a:ext cx="2185886" cy="2185886"/>
            </a:xfrm>
            <a:prstGeom prst="ellipse">
              <a:avLst/>
            </a:prstGeom>
            <a:solidFill>
              <a:schemeClr val="bg1"/>
            </a:solidFill>
            <a:ln w="12700">
              <a:prstDash val="sys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914400" fontAlgn="auto">
                <a:spcBef>
                  <a:spcPts val="0"/>
                </a:spcBef>
                <a:spcAft>
                  <a:spcPts val="0"/>
                </a:spcAft>
                <a:defRPr/>
              </a:pPr>
              <a:endParaRPr lang="zh-CN" altLang="en-US">
                <a:solidFill>
                  <a:srgbClr val="FFFFFF"/>
                </a:solidFill>
                <a:cs typeface="+mn-ea"/>
                <a:sym typeface="+mn-lt"/>
              </a:endParaRPr>
            </a:p>
          </p:txBody>
        </p:sp>
        <p:sp>
          <p:nvSpPr>
            <p:cNvPr id="9" name="椭圆 8"/>
            <p:cNvSpPr/>
            <p:nvPr/>
          </p:nvSpPr>
          <p:spPr>
            <a:xfrm>
              <a:off x="3960032" y="1946959"/>
              <a:ext cx="1800000" cy="1800000"/>
            </a:xfrm>
            <a:prstGeom prst="ellipse">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914400" fontAlgn="auto">
                <a:spcBef>
                  <a:spcPts val="0"/>
                </a:spcBef>
                <a:spcAft>
                  <a:spcPts val="0"/>
                </a:spcAft>
                <a:defRPr/>
              </a:pPr>
              <a:endParaRPr lang="zh-CN" altLang="en-US">
                <a:solidFill>
                  <a:srgbClr val="FFFFFF"/>
                </a:solidFill>
                <a:cs typeface="+mn-ea"/>
                <a:sym typeface="+mn-lt"/>
              </a:endParaRPr>
            </a:p>
          </p:txBody>
        </p:sp>
        <p:sp>
          <p:nvSpPr>
            <p:cNvPr id="10" name="文本框 9"/>
            <p:cNvSpPr txBox="1"/>
            <p:nvPr/>
          </p:nvSpPr>
          <p:spPr>
            <a:xfrm>
              <a:off x="4036952" y="2471533"/>
              <a:ext cx="1723945" cy="461941"/>
            </a:xfrm>
            <a:prstGeom prst="rect">
              <a:avLst/>
            </a:prstGeom>
            <a:noFill/>
          </p:spPr>
          <p:txBody>
            <a:bodyPr wrap="none">
              <a:spAutoFit/>
            </a:bodyPr>
            <a:lstStyle/>
            <a:p>
              <a:pPr algn="just" defTabSz="914400" fontAlgn="auto">
                <a:spcBef>
                  <a:spcPts val="0"/>
                </a:spcBef>
                <a:spcAft>
                  <a:spcPts val="0"/>
                </a:spcAft>
                <a:defRPr/>
              </a:pPr>
              <a:r>
                <a:rPr lang="zh-CN" altLang="en-US" sz="2400" dirty="0">
                  <a:solidFill>
                    <a:srgbClr val="FFFFFF"/>
                  </a:solidFill>
                  <a:latin typeface="+mn-lt"/>
                  <a:ea typeface="+mn-ea"/>
                  <a:cs typeface="+mn-ea"/>
                  <a:sym typeface="+mn-lt"/>
                </a:rPr>
                <a:t>改革再出发</a:t>
              </a:r>
              <a:endParaRPr lang="zh-CN" altLang="en-US" sz="2400" dirty="0">
                <a:solidFill>
                  <a:srgbClr val="FFFFFF"/>
                </a:solidFill>
                <a:latin typeface="+mn-lt"/>
                <a:ea typeface="+mn-ea"/>
                <a:cs typeface="+mn-ea"/>
                <a:sym typeface="+mn-lt"/>
              </a:endParaRPr>
            </a:p>
          </p:txBody>
        </p:sp>
        <p:sp>
          <p:nvSpPr>
            <p:cNvPr id="11" name="文本框 10"/>
            <p:cNvSpPr txBox="1"/>
            <p:nvPr/>
          </p:nvSpPr>
          <p:spPr>
            <a:xfrm>
              <a:off x="4230618" y="2969985"/>
              <a:ext cx="1338200" cy="369870"/>
            </a:xfrm>
            <a:prstGeom prst="rect">
              <a:avLst/>
            </a:prstGeom>
            <a:noFill/>
          </p:spPr>
          <p:txBody>
            <a:bodyPr wrap="none">
              <a:spAutoFit/>
            </a:bodyPr>
            <a:lstStyle/>
            <a:p>
              <a:pPr algn="just" defTabSz="914400" fontAlgn="auto">
                <a:spcBef>
                  <a:spcPts val="0"/>
                </a:spcBef>
                <a:spcAft>
                  <a:spcPts val="0"/>
                </a:spcAft>
                <a:defRPr/>
              </a:pPr>
              <a:r>
                <a:rPr lang="zh-CN" altLang="en-US" dirty="0">
                  <a:solidFill>
                    <a:srgbClr val="FFFFFF"/>
                  </a:solidFill>
                  <a:latin typeface="+mn-lt"/>
                  <a:ea typeface="+mn-ea"/>
                  <a:cs typeface="+mn-ea"/>
                  <a:sym typeface="+mn-lt"/>
                </a:rPr>
                <a:t>中国共青团</a:t>
              </a:r>
              <a:endParaRPr lang="zh-CN" altLang="en-US" dirty="0">
                <a:solidFill>
                  <a:srgbClr val="FFFFFF"/>
                </a:solidFill>
                <a:latin typeface="+mn-lt"/>
                <a:ea typeface="+mn-ea"/>
                <a:cs typeface="+mn-ea"/>
                <a:sym typeface="+mn-lt"/>
              </a:endParaRPr>
            </a:p>
          </p:txBody>
        </p:sp>
      </p:grpSp>
      <p:grpSp>
        <p:nvGrpSpPr>
          <p:cNvPr id="21" name="组合 20"/>
          <p:cNvGrpSpPr/>
          <p:nvPr/>
        </p:nvGrpSpPr>
        <p:grpSpPr bwMode="auto">
          <a:xfrm>
            <a:off x="701675" y="3148013"/>
            <a:ext cx="3282950" cy="571500"/>
            <a:chOff x="701670" y="3147814"/>
            <a:chExt cx="3283420" cy="572148"/>
          </a:xfrm>
        </p:grpSpPr>
        <p:sp>
          <p:nvSpPr>
            <p:cNvPr id="6" name="矩形 5"/>
            <p:cNvSpPr/>
            <p:nvPr/>
          </p:nvSpPr>
          <p:spPr>
            <a:xfrm>
              <a:off x="1403445" y="3147814"/>
              <a:ext cx="2303793" cy="522879"/>
            </a:xfrm>
            <a:prstGeom prst="rect">
              <a:avLst/>
            </a:prstGeom>
          </p:spPr>
          <p:txBody>
            <a:bodyPr>
              <a:spAutoFit/>
            </a:bodyPr>
            <a:lstStyle/>
            <a:p>
              <a:pPr defTabSz="914400" fontAlgn="auto">
                <a:spcBef>
                  <a:spcPts val="0"/>
                </a:spcBef>
                <a:spcAft>
                  <a:spcPts val="0"/>
                </a:spcAft>
                <a:defRPr/>
              </a:pPr>
              <a:r>
                <a:rPr lang="zh-CN" altLang="en-US" sz="1400" dirty="0">
                  <a:solidFill>
                    <a:srgbClr val="9B0D13"/>
                  </a:solidFill>
                  <a:latin typeface="+mn-lt"/>
                  <a:ea typeface="+mn-ea"/>
                  <a:cs typeface="+mn-ea"/>
                  <a:sym typeface="+mn-lt"/>
                </a:rPr>
                <a:t>推进团的领导机关工作运行管理纵向扁平化。</a:t>
              </a:r>
              <a:endParaRPr lang="zh-CN" altLang="en-US" sz="1400" dirty="0">
                <a:solidFill>
                  <a:srgbClr val="9B0D13"/>
                </a:solidFill>
                <a:latin typeface="+mn-lt"/>
                <a:ea typeface="+mn-ea"/>
                <a:cs typeface="+mn-ea"/>
                <a:sym typeface="+mn-lt"/>
              </a:endParaRPr>
            </a:p>
          </p:txBody>
        </p:sp>
        <p:sp>
          <p:nvSpPr>
            <p:cNvPr id="13" name="文本框 12"/>
            <p:cNvSpPr txBox="1"/>
            <p:nvPr/>
          </p:nvSpPr>
          <p:spPr>
            <a:xfrm>
              <a:off x="701670" y="3158939"/>
              <a:ext cx="492195" cy="462487"/>
            </a:xfrm>
            <a:prstGeom prst="rect">
              <a:avLst/>
            </a:prstGeom>
            <a:noFill/>
          </p:spPr>
          <p:txBody>
            <a:bodyPr wrap="none">
              <a:spAutoFit/>
            </a:bodyPr>
            <a:lstStyle/>
            <a:p>
              <a:pPr defTabSz="914400" fontAlgn="auto">
                <a:spcBef>
                  <a:spcPts val="0"/>
                </a:spcBef>
                <a:spcAft>
                  <a:spcPts val="0"/>
                </a:spcAft>
                <a:defRPr/>
              </a:pPr>
              <a:r>
                <a:rPr lang="en-US" altLang="zh-CN" sz="2400" dirty="0">
                  <a:solidFill>
                    <a:srgbClr val="9B0D13"/>
                  </a:solidFill>
                  <a:latin typeface="+mn-lt"/>
                  <a:ea typeface="+mn-ea"/>
                  <a:cs typeface="+mn-ea"/>
                  <a:sym typeface="+mn-lt"/>
                </a:rPr>
                <a:t>02</a:t>
              </a:r>
              <a:endParaRPr lang="zh-CN" altLang="en-US" sz="2400" dirty="0">
                <a:solidFill>
                  <a:srgbClr val="9B0D13"/>
                </a:solidFill>
                <a:latin typeface="+mn-lt"/>
                <a:ea typeface="+mn-ea"/>
                <a:cs typeface="+mn-ea"/>
                <a:sym typeface="+mn-lt"/>
              </a:endParaRPr>
            </a:p>
          </p:txBody>
        </p:sp>
        <p:cxnSp>
          <p:nvCxnSpPr>
            <p:cNvPr id="19" name="直接连接符 18"/>
            <p:cNvCxnSpPr/>
            <p:nvPr/>
          </p:nvCxnSpPr>
          <p:spPr>
            <a:xfrm>
              <a:off x="827101" y="3719962"/>
              <a:ext cx="29531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3780274" y="3575335"/>
              <a:ext cx="204816" cy="14462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bwMode="auto">
          <a:xfrm>
            <a:off x="6008688" y="1739900"/>
            <a:ext cx="2586037" cy="868363"/>
            <a:chOff x="6008909" y="1739277"/>
            <a:chExt cx="2585907" cy="868215"/>
          </a:xfrm>
        </p:grpSpPr>
        <p:sp>
          <p:nvSpPr>
            <p:cNvPr id="8" name="矩形 7"/>
            <p:cNvSpPr/>
            <p:nvPr/>
          </p:nvSpPr>
          <p:spPr>
            <a:xfrm>
              <a:off x="6813731" y="1739277"/>
              <a:ext cx="1781085" cy="523786"/>
            </a:xfrm>
            <a:prstGeom prst="rect">
              <a:avLst/>
            </a:prstGeom>
          </p:spPr>
          <p:txBody>
            <a:bodyPr>
              <a:spAutoFit/>
            </a:bodyPr>
            <a:lstStyle/>
            <a:p>
              <a:pPr defTabSz="914400" fontAlgn="auto">
                <a:spcBef>
                  <a:spcPts val="0"/>
                </a:spcBef>
                <a:spcAft>
                  <a:spcPts val="0"/>
                </a:spcAft>
                <a:defRPr/>
              </a:pPr>
              <a:r>
                <a:rPr lang="zh-CN" altLang="en-US" sz="1400" dirty="0">
                  <a:solidFill>
                    <a:srgbClr val="9B0D13"/>
                  </a:solidFill>
                  <a:latin typeface="+mn-lt"/>
                  <a:ea typeface="+mn-ea"/>
                  <a:cs typeface="+mn-ea"/>
                  <a:sym typeface="+mn-lt"/>
                </a:rPr>
                <a:t>全面改革团干部队伍建设和管理制度。</a:t>
              </a:r>
              <a:endParaRPr lang="zh-CN" altLang="en-US" sz="1400" dirty="0">
                <a:solidFill>
                  <a:srgbClr val="9B0D13"/>
                </a:solidFill>
                <a:latin typeface="+mn-lt"/>
                <a:ea typeface="+mn-ea"/>
                <a:cs typeface="+mn-ea"/>
                <a:sym typeface="+mn-lt"/>
              </a:endParaRPr>
            </a:p>
          </p:txBody>
        </p:sp>
        <p:sp>
          <p:nvSpPr>
            <p:cNvPr id="14" name="文本框 13"/>
            <p:cNvSpPr txBox="1"/>
            <p:nvPr/>
          </p:nvSpPr>
          <p:spPr>
            <a:xfrm>
              <a:off x="6223210" y="1759911"/>
              <a:ext cx="492100" cy="461883"/>
            </a:xfrm>
            <a:prstGeom prst="rect">
              <a:avLst/>
            </a:prstGeom>
            <a:noFill/>
          </p:spPr>
          <p:txBody>
            <a:bodyPr wrap="none">
              <a:spAutoFit/>
            </a:bodyPr>
            <a:lstStyle/>
            <a:p>
              <a:pPr defTabSz="914400" fontAlgn="auto">
                <a:spcBef>
                  <a:spcPts val="0"/>
                </a:spcBef>
                <a:spcAft>
                  <a:spcPts val="0"/>
                </a:spcAft>
                <a:defRPr/>
              </a:pPr>
              <a:r>
                <a:rPr lang="en-US" altLang="zh-CN" sz="2400" dirty="0">
                  <a:solidFill>
                    <a:srgbClr val="9B0D13"/>
                  </a:solidFill>
                  <a:latin typeface="+mn-lt"/>
                  <a:ea typeface="+mn-ea"/>
                  <a:cs typeface="+mn-ea"/>
                  <a:sym typeface="+mn-lt"/>
                </a:rPr>
                <a:t>03</a:t>
              </a:r>
              <a:endParaRPr lang="zh-CN" altLang="en-US" sz="2400" dirty="0">
                <a:solidFill>
                  <a:srgbClr val="9B0D13"/>
                </a:solidFill>
                <a:latin typeface="+mn-lt"/>
                <a:ea typeface="+mn-ea"/>
                <a:cs typeface="+mn-ea"/>
                <a:sym typeface="+mn-lt"/>
              </a:endParaRPr>
            </a:p>
          </p:txBody>
        </p:sp>
        <p:cxnSp>
          <p:nvCxnSpPr>
            <p:cNvPr id="20" name="直接连接符 19"/>
            <p:cNvCxnSpPr/>
            <p:nvPr/>
          </p:nvCxnSpPr>
          <p:spPr>
            <a:xfrm>
              <a:off x="6367666" y="2266237"/>
              <a:ext cx="2160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6008909" y="2263063"/>
              <a:ext cx="358757" cy="34442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bwMode="auto">
          <a:xfrm>
            <a:off x="701675" y="1371600"/>
            <a:ext cx="3282950" cy="715963"/>
            <a:chOff x="701670" y="1371995"/>
            <a:chExt cx="3283420" cy="715248"/>
          </a:xfrm>
        </p:grpSpPr>
        <p:sp>
          <p:nvSpPr>
            <p:cNvPr id="4" name="矩形 3"/>
            <p:cNvSpPr/>
            <p:nvPr/>
          </p:nvSpPr>
          <p:spPr>
            <a:xfrm>
              <a:off x="1193865" y="1371995"/>
              <a:ext cx="2343485" cy="523352"/>
            </a:xfrm>
            <a:prstGeom prst="rect">
              <a:avLst/>
            </a:prstGeom>
          </p:spPr>
          <p:txBody>
            <a:bodyPr>
              <a:spAutoFit/>
            </a:bodyPr>
            <a:lstStyle/>
            <a:p>
              <a:pPr defTabSz="914400" fontAlgn="auto">
                <a:spcBef>
                  <a:spcPts val="0"/>
                </a:spcBef>
                <a:spcAft>
                  <a:spcPts val="0"/>
                </a:spcAft>
                <a:defRPr/>
              </a:pPr>
              <a:r>
                <a:rPr lang="zh-CN" altLang="en-US" sz="1400" dirty="0">
                  <a:solidFill>
                    <a:srgbClr val="9B0D13"/>
                  </a:solidFill>
                  <a:latin typeface="+mn-lt"/>
                  <a:ea typeface="+mn-ea"/>
                  <a:cs typeface="+mn-ea"/>
                  <a:sym typeface="+mn-lt"/>
                </a:rPr>
                <a:t>建立充分发挥团的各级委员会作用的机制。</a:t>
              </a:r>
              <a:endParaRPr lang="zh-CN" altLang="en-US" sz="1400" dirty="0">
                <a:solidFill>
                  <a:srgbClr val="9B0D13"/>
                </a:solidFill>
                <a:latin typeface="+mn-lt"/>
                <a:ea typeface="+mn-ea"/>
                <a:cs typeface="+mn-ea"/>
                <a:sym typeface="+mn-lt"/>
              </a:endParaRPr>
            </a:p>
          </p:txBody>
        </p:sp>
        <p:sp>
          <p:nvSpPr>
            <p:cNvPr id="12" name="文本框 11"/>
            <p:cNvSpPr txBox="1"/>
            <p:nvPr/>
          </p:nvSpPr>
          <p:spPr>
            <a:xfrm>
              <a:off x="701670" y="1395784"/>
              <a:ext cx="492195" cy="461501"/>
            </a:xfrm>
            <a:prstGeom prst="rect">
              <a:avLst/>
            </a:prstGeom>
            <a:noFill/>
          </p:spPr>
          <p:txBody>
            <a:bodyPr wrap="none">
              <a:spAutoFit/>
            </a:bodyPr>
            <a:lstStyle/>
            <a:p>
              <a:pPr defTabSz="914400" fontAlgn="auto">
                <a:spcBef>
                  <a:spcPts val="0"/>
                </a:spcBef>
                <a:spcAft>
                  <a:spcPts val="0"/>
                </a:spcAft>
                <a:defRPr/>
              </a:pPr>
              <a:r>
                <a:rPr lang="en-US" altLang="zh-CN" sz="2400" dirty="0">
                  <a:solidFill>
                    <a:srgbClr val="9B0D13"/>
                  </a:solidFill>
                  <a:latin typeface="+mn-lt"/>
                  <a:ea typeface="+mn-ea"/>
                  <a:cs typeface="+mn-ea"/>
                  <a:sym typeface="+mn-lt"/>
                </a:rPr>
                <a:t>01</a:t>
              </a:r>
              <a:endParaRPr lang="zh-CN" altLang="en-US" sz="2400" dirty="0">
                <a:solidFill>
                  <a:srgbClr val="9B0D13"/>
                </a:solidFill>
                <a:latin typeface="+mn-lt"/>
                <a:ea typeface="+mn-ea"/>
                <a:cs typeface="+mn-ea"/>
                <a:sym typeface="+mn-lt"/>
              </a:endParaRPr>
            </a:p>
          </p:txBody>
        </p:sp>
        <p:grpSp>
          <p:nvGrpSpPr>
            <p:cNvPr id="105483" name="组合 15"/>
            <p:cNvGrpSpPr/>
            <p:nvPr/>
          </p:nvGrpSpPr>
          <p:grpSpPr bwMode="auto">
            <a:xfrm>
              <a:off x="827584" y="1942728"/>
              <a:ext cx="3157506" cy="144515"/>
              <a:chOff x="827584" y="1942728"/>
              <a:chExt cx="3157506" cy="144515"/>
            </a:xfrm>
          </p:grpSpPr>
          <p:cxnSp>
            <p:nvCxnSpPr>
              <p:cNvPr id="18" name="直接连接符 17"/>
              <p:cNvCxnSpPr/>
              <p:nvPr/>
            </p:nvCxnSpPr>
            <p:spPr>
              <a:xfrm>
                <a:off x="827101" y="1947682"/>
                <a:ext cx="29531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780274" y="1942924"/>
                <a:ext cx="204816" cy="144319"/>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2500"/>
                                        <p:tgtEl>
                                          <p:spTgt spid="17"/>
                                        </p:tgtEl>
                                      </p:cBhvr>
                                    </p:animEffect>
                                  </p:childTnLst>
                                </p:cTn>
                              </p:par>
                            </p:childTnLst>
                          </p:cTn>
                        </p:par>
                        <p:par>
                          <p:cTn id="25" fill="hold">
                            <p:stCondLst>
                              <p:cond delay="4500"/>
                            </p:stCondLst>
                            <p:childTnLst>
                              <p:par>
                                <p:cTn id="26" presetID="14" presetClass="entr" presetSubtype="1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2000"/>
                                        <p:tgtEl>
                                          <p:spTgt spid="3"/>
                                        </p:tgtEl>
                                      </p:cBhvr>
                                    </p:animEffect>
                                  </p:childTnLst>
                                </p:cTn>
                              </p:par>
                            </p:childTnLst>
                          </p:cTn>
                        </p:par>
                        <p:par>
                          <p:cTn id="29" fill="hold">
                            <p:stCondLst>
                              <p:cond delay="6500"/>
                            </p:stCondLst>
                            <p:childTnLst>
                              <p:par>
                                <p:cTn id="30" presetID="22" presetClass="entr" presetSubtype="2"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right)">
                                      <p:cBhvr>
                                        <p:cTn id="32" dur="2500"/>
                                        <p:tgtEl>
                                          <p:spTgt spid="21"/>
                                        </p:tgtEl>
                                      </p:cBhvr>
                                    </p:animEffect>
                                  </p:childTnLst>
                                </p:cTn>
                              </p:par>
                            </p:childTnLst>
                          </p:cTn>
                        </p:par>
                        <p:par>
                          <p:cTn id="33" fill="hold">
                            <p:stCondLst>
                              <p:cond delay="9000"/>
                            </p:stCondLst>
                            <p:childTnLst>
                              <p:par>
                                <p:cTn id="34" presetID="14" presetClass="entr" presetSubtype="1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2000"/>
                                        <p:tgtEl>
                                          <p:spTgt spid="5"/>
                                        </p:tgtEl>
                                      </p:cBhvr>
                                    </p:animEffect>
                                  </p:childTnLst>
                                </p:cTn>
                              </p:par>
                            </p:childTnLst>
                          </p:cTn>
                        </p:par>
                        <p:par>
                          <p:cTn id="37" fill="hold">
                            <p:stCondLst>
                              <p:cond delay="11000"/>
                            </p:stCondLst>
                            <p:childTnLst>
                              <p:par>
                                <p:cTn id="38" presetID="22" presetClass="entr" presetSubtype="8"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2500"/>
                                        <p:tgtEl>
                                          <p:spTgt spid="22"/>
                                        </p:tgtEl>
                                      </p:cBhvr>
                                    </p:animEffect>
                                  </p:childTnLst>
                                </p:cTn>
                              </p:par>
                            </p:childTnLst>
                          </p:cTn>
                        </p:par>
                        <p:par>
                          <p:cTn id="41" fill="hold">
                            <p:stCondLst>
                              <p:cond delay="13500"/>
                            </p:stCondLst>
                            <p:childTnLst>
                              <p:par>
                                <p:cTn id="42" presetID="14" presetClass="entr" presetSubtype="1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441503" y="3222399"/>
            <a:ext cx="674114" cy="366325"/>
          </a:xfrm>
          <a:prstGeom prst="rect">
            <a:avLst/>
          </a:prstGeom>
          <a:solidFill>
            <a:schemeClr val="bg1"/>
          </a:solidFill>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2000" dirty="0">
                <a:solidFill>
                  <a:srgbClr val="9B0D13"/>
                </a:solidFill>
                <a:cs typeface="+mn-ea"/>
                <a:sym typeface="+mn-lt"/>
              </a:rPr>
              <a:t>05</a:t>
            </a:r>
            <a:endParaRPr lang="en-US" altLang="zh-CN" sz="2000" dirty="0">
              <a:solidFill>
                <a:srgbClr val="9B0D13"/>
              </a:solidFill>
              <a:cs typeface="+mn-ea"/>
              <a:sym typeface="+mn-lt"/>
            </a:endParaRPr>
          </a:p>
        </p:txBody>
      </p:sp>
      <p:sp>
        <p:nvSpPr>
          <p:cNvPr id="39" name="矩形 38"/>
          <p:cNvSpPr/>
          <p:nvPr/>
        </p:nvSpPr>
        <p:spPr>
          <a:xfrm>
            <a:off x="441503" y="1293438"/>
            <a:ext cx="674114" cy="366325"/>
          </a:xfrm>
          <a:prstGeom prst="rect">
            <a:avLst/>
          </a:prstGeom>
          <a:solidFill>
            <a:schemeClr val="bg1"/>
          </a:solidFill>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2000" dirty="0">
                <a:solidFill>
                  <a:srgbClr val="9B0D13"/>
                </a:solidFill>
                <a:cs typeface="+mn-ea"/>
                <a:sym typeface="+mn-lt"/>
              </a:rPr>
              <a:t>04</a:t>
            </a:r>
            <a:endParaRPr lang="en-US" altLang="zh-CN" sz="2000" dirty="0">
              <a:solidFill>
                <a:srgbClr val="9B0D13"/>
              </a:solidFill>
              <a:cs typeface="+mn-ea"/>
              <a:sym typeface="+mn-lt"/>
            </a:endParaRPr>
          </a:p>
        </p:txBody>
      </p:sp>
      <p:sp>
        <p:nvSpPr>
          <p:cNvPr id="24" name="矩形 23"/>
          <p:cNvSpPr/>
          <p:nvPr/>
        </p:nvSpPr>
        <p:spPr>
          <a:xfrm>
            <a:off x="1163776" y="1293438"/>
            <a:ext cx="3096000" cy="366325"/>
          </a:xfrm>
          <a:prstGeom prst="rect">
            <a:avLst/>
          </a:prstGeom>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400" dirty="0">
                <a:solidFill>
                  <a:srgbClr val="FFFFFF"/>
                </a:solidFill>
                <a:cs typeface="+mn-ea"/>
                <a:sym typeface="+mn-lt"/>
              </a:rPr>
              <a:t>创新基层的组织方式和活动方式</a:t>
            </a:r>
            <a:endParaRPr lang="zh-CN" altLang="en-US" sz="1400" dirty="0">
              <a:solidFill>
                <a:srgbClr val="FFFFFF"/>
              </a:solidFill>
              <a:cs typeface="+mn-ea"/>
              <a:sym typeface="+mn-lt"/>
            </a:endParaRPr>
          </a:p>
        </p:txBody>
      </p:sp>
      <p:sp>
        <p:nvSpPr>
          <p:cNvPr id="2" name="文本占位符 1"/>
          <p:cNvSpPr>
            <a:spLocks noGrp="1"/>
          </p:cNvSpPr>
          <p:nvPr>
            <p:ph type="body" sz="quarter" idx="4294967295"/>
          </p:nvPr>
        </p:nvSpPr>
        <p:spPr>
          <a:xfrm>
            <a:off x="468313" y="309563"/>
            <a:ext cx="4032250" cy="431800"/>
          </a:xfrm>
        </p:spPr>
        <p:txBody>
          <a:bodyPr rtlCol="0">
            <a:normAutofit fontScale="85000" lnSpcReduction="20000"/>
          </a:bodyPr>
          <a:lstStyle/>
          <a:p>
            <a:pPr fontAlgn="auto">
              <a:spcAft>
                <a:spcPts val="0"/>
              </a:spcAft>
              <a:buFont typeface="Arial" panose="020B0604020202020204" pitchFamily="34" charset="0"/>
              <a:buChar char="•"/>
              <a:defRPr/>
            </a:pPr>
            <a:r>
              <a:rPr lang="zh-CN" altLang="en-US" dirty="0">
                <a:solidFill>
                  <a:schemeClr val="accent1"/>
                </a:solidFill>
                <a:cs typeface="+mn-ea"/>
                <a:sym typeface="+mn-lt"/>
              </a:rPr>
              <a:t>改革再出发：</a:t>
            </a:r>
            <a:r>
              <a:rPr lang="zh-CN" altLang="en-US" dirty="0">
                <a:cs typeface="+mn-ea"/>
                <a:sym typeface="+mn-lt"/>
              </a:rPr>
              <a:t>七个方面</a:t>
            </a:r>
            <a:endParaRPr lang="zh-CN" altLang="en-US" dirty="0">
              <a:cs typeface="+mn-ea"/>
              <a:sym typeface="+mn-lt"/>
            </a:endParaRPr>
          </a:p>
          <a:p>
            <a:pPr fontAlgn="auto">
              <a:spcAft>
                <a:spcPts val="0"/>
              </a:spcAft>
              <a:buFont typeface="Arial" panose="020B0604020202020204" pitchFamily="34" charset="0"/>
              <a:buChar char="•"/>
              <a:defRPr/>
            </a:pPr>
            <a:endParaRPr lang="zh-CN" altLang="en-US" dirty="0">
              <a:cs typeface="+mn-ea"/>
              <a:sym typeface="+mn-lt"/>
            </a:endParaRPr>
          </a:p>
        </p:txBody>
      </p:sp>
      <p:sp>
        <p:nvSpPr>
          <p:cNvPr id="3" name="矩形 2"/>
          <p:cNvSpPr/>
          <p:nvPr/>
        </p:nvSpPr>
        <p:spPr>
          <a:xfrm>
            <a:off x="441325" y="1770063"/>
            <a:ext cx="3914775" cy="1384300"/>
          </a:xfrm>
          <a:prstGeom prst="rect">
            <a:avLst/>
          </a:prstGeom>
        </p:spPr>
        <p:txBody>
          <a:bodyPr>
            <a:spAutoFit/>
          </a:bodyPr>
          <a:lstStyle/>
          <a:p>
            <a:pPr defTabSz="914400" fontAlgn="auto">
              <a:spcBef>
                <a:spcPts val="0"/>
              </a:spcBef>
              <a:spcAft>
                <a:spcPts val="0"/>
              </a:spcAft>
              <a:defRPr/>
            </a:pPr>
            <a:r>
              <a:rPr lang="zh-CN" altLang="en-US" sz="1200" dirty="0">
                <a:solidFill>
                  <a:srgbClr val="000000"/>
                </a:solidFill>
                <a:latin typeface="+mn-lt"/>
                <a:ea typeface="+mn-ea"/>
                <a:cs typeface="+mn-ea"/>
                <a:sym typeface="+mn-lt"/>
              </a:rPr>
              <a:t>坚持党建带团建，推动基层团建纳入党建工作整体部署、同步推进、一体考核。努力提高组织有效覆盖。继续大力推进非公有制经济组织、社会组织、园区、互联网行业等领域团建。继续深化区域化团建，务实推进乡镇实体化大团委建设。牢固树立“全团抓学校”的意识。发挥国有企业、机关单位团组织的骨干作用和引领作用。扎实推进智慧团建。</a:t>
            </a:r>
            <a:endParaRPr lang="zh-CN" altLang="en-US" sz="1200" dirty="0">
              <a:solidFill>
                <a:srgbClr val="000000"/>
              </a:solidFill>
              <a:latin typeface="+mn-lt"/>
              <a:ea typeface="+mn-ea"/>
              <a:cs typeface="+mn-ea"/>
              <a:sym typeface="+mn-lt"/>
            </a:endParaRPr>
          </a:p>
        </p:txBody>
      </p:sp>
      <p:sp>
        <p:nvSpPr>
          <p:cNvPr id="15" name="矩形 14"/>
          <p:cNvSpPr/>
          <p:nvPr/>
        </p:nvSpPr>
        <p:spPr>
          <a:xfrm>
            <a:off x="441325" y="3675063"/>
            <a:ext cx="3843338" cy="1200150"/>
          </a:xfrm>
          <a:prstGeom prst="rect">
            <a:avLst/>
          </a:prstGeom>
        </p:spPr>
        <p:txBody>
          <a:bodyPr>
            <a:spAutoFit/>
          </a:bodyPr>
          <a:lstStyle/>
          <a:p>
            <a:pPr defTabSz="914400" fontAlgn="auto">
              <a:spcBef>
                <a:spcPts val="0"/>
              </a:spcBef>
              <a:spcAft>
                <a:spcPts val="0"/>
              </a:spcAft>
              <a:defRPr/>
            </a:pPr>
            <a:r>
              <a:rPr lang="zh-CN" altLang="en-US" sz="1200" dirty="0">
                <a:solidFill>
                  <a:srgbClr val="000000"/>
                </a:solidFill>
                <a:latin typeface="+mn-lt"/>
                <a:ea typeface="+mn-ea"/>
                <a:cs typeface="+mn-ea"/>
                <a:sym typeface="+mn-lt"/>
              </a:rPr>
              <a:t>全团要善于变工作对象为工作力量，构建全团联动、面向社会、开放共享的资源配置和供给机制。团的领导机关要加强顶层设计，推动完善政府购买青少年社会工作服务机制。各级团组织要增强主动整合社会资源的意识和能力。推动团内资源跨层级、跨地域、跨领域配置和使用。</a:t>
            </a:r>
            <a:endParaRPr lang="zh-CN" altLang="en-US" sz="1200" dirty="0">
              <a:solidFill>
                <a:srgbClr val="000000"/>
              </a:solidFill>
              <a:latin typeface="+mn-lt"/>
              <a:ea typeface="+mn-ea"/>
              <a:cs typeface="+mn-ea"/>
              <a:sym typeface="+mn-lt"/>
            </a:endParaRPr>
          </a:p>
        </p:txBody>
      </p:sp>
      <p:sp>
        <p:nvSpPr>
          <p:cNvPr id="17" name="矩形 16"/>
          <p:cNvSpPr/>
          <p:nvPr/>
        </p:nvSpPr>
        <p:spPr>
          <a:xfrm>
            <a:off x="4700588" y="1770063"/>
            <a:ext cx="3903662" cy="830262"/>
          </a:xfrm>
          <a:prstGeom prst="rect">
            <a:avLst/>
          </a:prstGeom>
        </p:spPr>
        <p:txBody>
          <a:bodyPr>
            <a:spAutoFit/>
          </a:bodyPr>
          <a:lstStyle/>
          <a:p>
            <a:pPr defTabSz="914400" fontAlgn="auto">
              <a:spcBef>
                <a:spcPts val="0"/>
              </a:spcBef>
              <a:spcAft>
                <a:spcPts val="0"/>
              </a:spcAft>
              <a:defRPr/>
            </a:pPr>
            <a:r>
              <a:rPr lang="zh-CN" altLang="en-US" sz="1200" dirty="0">
                <a:solidFill>
                  <a:srgbClr val="000000"/>
                </a:solidFill>
                <a:latin typeface="+mn-lt"/>
                <a:ea typeface="+mn-ea"/>
                <a:cs typeface="+mn-ea"/>
                <a:sym typeface="+mn-lt"/>
              </a:rPr>
              <a:t>积极延伸团的手臂，丰富团的神经末梢，打通与青年的“最后一公里” 。大力建设线上线下“青年之家”综合服务平台。整合团的各类网络新媒体平台，优化“青年之声”建设。深化团干部直接联系青年制度。</a:t>
            </a:r>
            <a:endParaRPr lang="zh-CN" altLang="en-US" sz="1200" dirty="0">
              <a:solidFill>
                <a:srgbClr val="000000"/>
              </a:solidFill>
              <a:latin typeface="+mn-lt"/>
              <a:ea typeface="+mn-ea"/>
              <a:cs typeface="+mn-ea"/>
              <a:sym typeface="+mn-lt"/>
            </a:endParaRPr>
          </a:p>
        </p:txBody>
      </p:sp>
      <p:sp>
        <p:nvSpPr>
          <p:cNvPr id="22" name="矩形 21"/>
          <p:cNvSpPr/>
          <p:nvPr/>
        </p:nvSpPr>
        <p:spPr>
          <a:xfrm>
            <a:off x="4700588" y="3651250"/>
            <a:ext cx="3903662" cy="1200150"/>
          </a:xfrm>
          <a:prstGeom prst="rect">
            <a:avLst/>
          </a:prstGeom>
        </p:spPr>
        <p:txBody>
          <a:bodyPr>
            <a:spAutoFit/>
          </a:bodyPr>
          <a:lstStyle/>
          <a:p>
            <a:pPr defTabSz="914400" fontAlgn="auto">
              <a:spcBef>
                <a:spcPts val="0"/>
              </a:spcBef>
              <a:spcAft>
                <a:spcPts val="0"/>
              </a:spcAft>
              <a:defRPr/>
            </a:pPr>
            <a:r>
              <a:rPr lang="zh-CN" altLang="en-US" sz="1200" dirty="0">
                <a:solidFill>
                  <a:srgbClr val="000000"/>
                </a:solidFill>
                <a:latin typeface="+mn-lt"/>
                <a:ea typeface="+mn-ea"/>
                <a:cs typeface="+mn-ea"/>
                <a:sym typeface="+mn-lt"/>
              </a:rPr>
              <a:t>纵深推进青联改革，着力加强代表性和广泛性建设，切实提升政治引领力和大局贡献度。全面深化学联学生会改革，着力加强规范化建设，使之真正成为代表学生、服务学生的组织。坚持“全团带队”，聚焦增强少先队员光荣感和组织归属感，推进少先队工作制度化、专业化、时代化、系统化、与学校教育的特色差异化发展。</a:t>
            </a:r>
            <a:endParaRPr lang="zh-CN" altLang="en-US" sz="1200" dirty="0">
              <a:solidFill>
                <a:srgbClr val="000000"/>
              </a:solidFill>
              <a:latin typeface="+mn-lt"/>
              <a:ea typeface="+mn-ea"/>
              <a:cs typeface="+mn-ea"/>
              <a:sym typeface="+mn-lt"/>
            </a:endParaRPr>
          </a:p>
        </p:txBody>
      </p:sp>
      <p:sp>
        <p:nvSpPr>
          <p:cNvPr id="36" name="矩形 35"/>
          <p:cNvSpPr/>
          <p:nvPr/>
        </p:nvSpPr>
        <p:spPr>
          <a:xfrm>
            <a:off x="5391348" y="1293438"/>
            <a:ext cx="3096000" cy="366325"/>
          </a:xfrm>
          <a:prstGeom prst="rect">
            <a:avLst/>
          </a:prstGeom>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400" dirty="0">
                <a:solidFill>
                  <a:srgbClr val="FFFFFF"/>
                </a:solidFill>
                <a:cs typeface="+mn-ea"/>
                <a:sym typeface="+mn-lt"/>
              </a:rPr>
              <a:t>推动直接联系青年工作机制落深落实</a:t>
            </a:r>
            <a:endParaRPr lang="zh-CN" altLang="en-US" sz="1400" dirty="0">
              <a:solidFill>
                <a:srgbClr val="FFFFFF"/>
              </a:solidFill>
              <a:cs typeface="+mn-ea"/>
              <a:sym typeface="+mn-lt"/>
            </a:endParaRPr>
          </a:p>
        </p:txBody>
      </p:sp>
      <p:sp>
        <p:nvSpPr>
          <p:cNvPr id="37" name="矩形 36"/>
          <p:cNvSpPr/>
          <p:nvPr/>
        </p:nvSpPr>
        <p:spPr>
          <a:xfrm>
            <a:off x="1160761" y="3222399"/>
            <a:ext cx="3096000" cy="366325"/>
          </a:xfrm>
          <a:prstGeom prst="rect">
            <a:avLst/>
          </a:prstGeom>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400" dirty="0">
                <a:solidFill>
                  <a:srgbClr val="FFFFFF"/>
                </a:solidFill>
                <a:cs typeface="+mn-ea"/>
                <a:sym typeface="+mn-lt"/>
              </a:rPr>
              <a:t>探索完善开放共享的资源整合机制</a:t>
            </a:r>
            <a:endParaRPr lang="zh-CN" altLang="en-US" sz="1400" dirty="0">
              <a:solidFill>
                <a:srgbClr val="FFFFFF"/>
              </a:solidFill>
              <a:cs typeface="+mn-ea"/>
              <a:sym typeface="+mn-lt"/>
            </a:endParaRPr>
          </a:p>
        </p:txBody>
      </p:sp>
      <p:sp>
        <p:nvSpPr>
          <p:cNvPr id="38" name="矩形 37"/>
          <p:cNvSpPr/>
          <p:nvPr/>
        </p:nvSpPr>
        <p:spPr>
          <a:xfrm>
            <a:off x="5391348" y="3222399"/>
            <a:ext cx="3096000" cy="366325"/>
          </a:xfrm>
          <a:prstGeom prst="rect">
            <a:avLst/>
          </a:prstGeom>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400" dirty="0">
                <a:solidFill>
                  <a:srgbClr val="FFFFFF"/>
                </a:solidFill>
                <a:cs typeface="+mn-ea"/>
                <a:sym typeface="+mn-lt"/>
              </a:rPr>
              <a:t>继续深化青联、学联、少先队改革</a:t>
            </a:r>
            <a:endParaRPr lang="zh-CN" altLang="en-US" sz="1400" dirty="0">
              <a:solidFill>
                <a:srgbClr val="FFFFFF"/>
              </a:solidFill>
              <a:cs typeface="+mn-ea"/>
              <a:sym typeface="+mn-lt"/>
            </a:endParaRPr>
          </a:p>
        </p:txBody>
      </p:sp>
      <p:sp>
        <p:nvSpPr>
          <p:cNvPr id="41" name="矩形 40"/>
          <p:cNvSpPr/>
          <p:nvPr/>
        </p:nvSpPr>
        <p:spPr>
          <a:xfrm>
            <a:off x="4674289" y="3222399"/>
            <a:ext cx="674114" cy="366325"/>
          </a:xfrm>
          <a:prstGeom prst="rect">
            <a:avLst/>
          </a:prstGeom>
          <a:solidFill>
            <a:schemeClr val="bg1"/>
          </a:solidFill>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2000" dirty="0">
                <a:solidFill>
                  <a:srgbClr val="9B0D13"/>
                </a:solidFill>
                <a:cs typeface="+mn-ea"/>
                <a:sym typeface="+mn-lt"/>
              </a:rPr>
              <a:t>07</a:t>
            </a:r>
            <a:endParaRPr lang="en-US" altLang="zh-CN" sz="2000" dirty="0">
              <a:solidFill>
                <a:srgbClr val="9B0D13"/>
              </a:solidFill>
              <a:cs typeface="+mn-ea"/>
              <a:sym typeface="+mn-lt"/>
            </a:endParaRPr>
          </a:p>
        </p:txBody>
      </p:sp>
      <p:sp>
        <p:nvSpPr>
          <p:cNvPr id="42" name="矩形 41"/>
          <p:cNvSpPr/>
          <p:nvPr/>
        </p:nvSpPr>
        <p:spPr>
          <a:xfrm>
            <a:off x="4674289" y="1293438"/>
            <a:ext cx="674114" cy="366325"/>
          </a:xfrm>
          <a:prstGeom prst="rect">
            <a:avLst/>
          </a:prstGeom>
          <a:solidFill>
            <a:schemeClr val="bg1"/>
          </a:solidFill>
          <a:ln w="19050"/>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2000" dirty="0">
                <a:solidFill>
                  <a:srgbClr val="9B0D13"/>
                </a:solidFill>
                <a:cs typeface="+mn-ea"/>
                <a:sym typeface="+mn-lt"/>
              </a:rPr>
              <a:t>06</a:t>
            </a:r>
            <a:endParaRPr lang="en-US" altLang="zh-CN" sz="2000" dirty="0">
              <a:solidFill>
                <a:srgbClr val="9B0D13"/>
              </a:solidFill>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2000" fill="hold"/>
                                        <p:tgtEl>
                                          <p:spTgt spid="39"/>
                                        </p:tgtEl>
                                        <p:attrNameLst>
                                          <p:attrName>ppt_w</p:attrName>
                                        </p:attrNameLst>
                                      </p:cBhvr>
                                      <p:tavLst>
                                        <p:tav tm="0">
                                          <p:val>
                                            <p:fltVal val="0"/>
                                          </p:val>
                                        </p:tav>
                                        <p:tav tm="100000">
                                          <p:val>
                                            <p:strVal val="#ppt_w"/>
                                          </p:val>
                                        </p:tav>
                                      </p:tavLst>
                                    </p:anim>
                                    <p:anim calcmode="lin" valueType="num">
                                      <p:cBhvr>
                                        <p:cTn id="8" dur="2000" fill="hold"/>
                                        <p:tgtEl>
                                          <p:spTgt spid="39"/>
                                        </p:tgtEl>
                                        <p:attrNameLst>
                                          <p:attrName>ppt_h</p:attrName>
                                        </p:attrNameLst>
                                      </p:cBhvr>
                                      <p:tavLst>
                                        <p:tav tm="0">
                                          <p:val>
                                            <p:fltVal val="0"/>
                                          </p:val>
                                        </p:tav>
                                        <p:tav tm="100000">
                                          <p:val>
                                            <p:strVal val="#ppt_h"/>
                                          </p:val>
                                        </p:tav>
                                      </p:tavLst>
                                    </p:anim>
                                    <p:anim calcmode="lin" valueType="num">
                                      <p:cBhvr>
                                        <p:cTn id="9" dur="2000" fill="hold"/>
                                        <p:tgtEl>
                                          <p:spTgt spid="39"/>
                                        </p:tgtEl>
                                        <p:attrNameLst>
                                          <p:attrName>style.rotation</p:attrName>
                                        </p:attrNameLst>
                                      </p:cBhvr>
                                      <p:tavLst>
                                        <p:tav tm="0">
                                          <p:val>
                                            <p:fltVal val="90"/>
                                          </p:val>
                                        </p:tav>
                                        <p:tav tm="100000">
                                          <p:val>
                                            <p:fltVal val="0"/>
                                          </p:val>
                                        </p:tav>
                                      </p:tavLst>
                                    </p:anim>
                                    <p:animEffect transition="in" filter="fade">
                                      <p:cBhvr>
                                        <p:cTn id="10" dur="2000"/>
                                        <p:tgtEl>
                                          <p:spTgt spid="39"/>
                                        </p:tgtEl>
                                      </p:cBhvr>
                                    </p:animEffect>
                                  </p:childTnLst>
                                </p:cTn>
                              </p:par>
                              <p:par>
                                <p:cTn id="11" presetID="3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2000" fill="hold"/>
                                        <p:tgtEl>
                                          <p:spTgt spid="24"/>
                                        </p:tgtEl>
                                        <p:attrNameLst>
                                          <p:attrName>ppt_w</p:attrName>
                                        </p:attrNameLst>
                                      </p:cBhvr>
                                      <p:tavLst>
                                        <p:tav tm="0">
                                          <p:val>
                                            <p:fltVal val="0"/>
                                          </p:val>
                                        </p:tav>
                                        <p:tav tm="100000">
                                          <p:val>
                                            <p:strVal val="#ppt_w"/>
                                          </p:val>
                                        </p:tav>
                                      </p:tavLst>
                                    </p:anim>
                                    <p:anim calcmode="lin" valueType="num">
                                      <p:cBhvr>
                                        <p:cTn id="14" dur="2000" fill="hold"/>
                                        <p:tgtEl>
                                          <p:spTgt spid="24"/>
                                        </p:tgtEl>
                                        <p:attrNameLst>
                                          <p:attrName>ppt_h</p:attrName>
                                        </p:attrNameLst>
                                      </p:cBhvr>
                                      <p:tavLst>
                                        <p:tav tm="0">
                                          <p:val>
                                            <p:fltVal val="0"/>
                                          </p:val>
                                        </p:tav>
                                        <p:tav tm="100000">
                                          <p:val>
                                            <p:strVal val="#ppt_h"/>
                                          </p:val>
                                        </p:tav>
                                      </p:tavLst>
                                    </p:anim>
                                    <p:anim calcmode="lin" valueType="num">
                                      <p:cBhvr>
                                        <p:cTn id="15" dur="2000" fill="hold"/>
                                        <p:tgtEl>
                                          <p:spTgt spid="24"/>
                                        </p:tgtEl>
                                        <p:attrNameLst>
                                          <p:attrName>style.rotation</p:attrName>
                                        </p:attrNameLst>
                                      </p:cBhvr>
                                      <p:tavLst>
                                        <p:tav tm="0">
                                          <p:val>
                                            <p:fltVal val="90"/>
                                          </p:val>
                                        </p:tav>
                                        <p:tav tm="100000">
                                          <p:val>
                                            <p:fltVal val="0"/>
                                          </p:val>
                                        </p:tav>
                                      </p:tavLst>
                                    </p:anim>
                                    <p:animEffect transition="in" filter="fade">
                                      <p:cBhvr>
                                        <p:cTn id="16" dur="2000"/>
                                        <p:tgtEl>
                                          <p:spTgt spid="24"/>
                                        </p:tgtEl>
                                      </p:cBhvr>
                                    </p:animEffect>
                                  </p:childTnLst>
                                </p:cTn>
                              </p:par>
                              <p:par>
                                <p:cTn id="17" presetID="3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2000" fill="hold"/>
                                        <p:tgtEl>
                                          <p:spTgt spid="40"/>
                                        </p:tgtEl>
                                        <p:attrNameLst>
                                          <p:attrName>ppt_w</p:attrName>
                                        </p:attrNameLst>
                                      </p:cBhvr>
                                      <p:tavLst>
                                        <p:tav tm="0">
                                          <p:val>
                                            <p:fltVal val="0"/>
                                          </p:val>
                                        </p:tav>
                                        <p:tav tm="100000">
                                          <p:val>
                                            <p:strVal val="#ppt_w"/>
                                          </p:val>
                                        </p:tav>
                                      </p:tavLst>
                                    </p:anim>
                                    <p:anim calcmode="lin" valueType="num">
                                      <p:cBhvr>
                                        <p:cTn id="20" dur="2000" fill="hold"/>
                                        <p:tgtEl>
                                          <p:spTgt spid="40"/>
                                        </p:tgtEl>
                                        <p:attrNameLst>
                                          <p:attrName>ppt_h</p:attrName>
                                        </p:attrNameLst>
                                      </p:cBhvr>
                                      <p:tavLst>
                                        <p:tav tm="0">
                                          <p:val>
                                            <p:fltVal val="0"/>
                                          </p:val>
                                        </p:tav>
                                        <p:tav tm="100000">
                                          <p:val>
                                            <p:strVal val="#ppt_h"/>
                                          </p:val>
                                        </p:tav>
                                      </p:tavLst>
                                    </p:anim>
                                    <p:anim calcmode="lin" valueType="num">
                                      <p:cBhvr>
                                        <p:cTn id="21" dur="2000" fill="hold"/>
                                        <p:tgtEl>
                                          <p:spTgt spid="40"/>
                                        </p:tgtEl>
                                        <p:attrNameLst>
                                          <p:attrName>style.rotation</p:attrName>
                                        </p:attrNameLst>
                                      </p:cBhvr>
                                      <p:tavLst>
                                        <p:tav tm="0">
                                          <p:val>
                                            <p:fltVal val="90"/>
                                          </p:val>
                                        </p:tav>
                                        <p:tav tm="100000">
                                          <p:val>
                                            <p:fltVal val="0"/>
                                          </p:val>
                                        </p:tav>
                                      </p:tavLst>
                                    </p:anim>
                                    <p:animEffect transition="in" filter="fade">
                                      <p:cBhvr>
                                        <p:cTn id="22" dur="2000"/>
                                        <p:tgtEl>
                                          <p:spTgt spid="40"/>
                                        </p:tgtEl>
                                      </p:cBhvr>
                                    </p:animEffect>
                                  </p:childTnLst>
                                </p:cTn>
                              </p:par>
                              <p:par>
                                <p:cTn id="23" presetID="3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2000" fill="hold"/>
                                        <p:tgtEl>
                                          <p:spTgt spid="37"/>
                                        </p:tgtEl>
                                        <p:attrNameLst>
                                          <p:attrName>ppt_w</p:attrName>
                                        </p:attrNameLst>
                                      </p:cBhvr>
                                      <p:tavLst>
                                        <p:tav tm="0">
                                          <p:val>
                                            <p:fltVal val="0"/>
                                          </p:val>
                                        </p:tav>
                                        <p:tav tm="100000">
                                          <p:val>
                                            <p:strVal val="#ppt_w"/>
                                          </p:val>
                                        </p:tav>
                                      </p:tavLst>
                                    </p:anim>
                                    <p:anim calcmode="lin" valueType="num">
                                      <p:cBhvr>
                                        <p:cTn id="26" dur="2000" fill="hold"/>
                                        <p:tgtEl>
                                          <p:spTgt spid="37"/>
                                        </p:tgtEl>
                                        <p:attrNameLst>
                                          <p:attrName>ppt_h</p:attrName>
                                        </p:attrNameLst>
                                      </p:cBhvr>
                                      <p:tavLst>
                                        <p:tav tm="0">
                                          <p:val>
                                            <p:fltVal val="0"/>
                                          </p:val>
                                        </p:tav>
                                        <p:tav tm="100000">
                                          <p:val>
                                            <p:strVal val="#ppt_h"/>
                                          </p:val>
                                        </p:tav>
                                      </p:tavLst>
                                    </p:anim>
                                    <p:anim calcmode="lin" valueType="num">
                                      <p:cBhvr>
                                        <p:cTn id="27" dur="2000" fill="hold"/>
                                        <p:tgtEl>
                                          <p:spTgt spid="37"/>
                                        </p:tgtEl>
                                        <p:attrNameLst>
                                          <p:attrName>style.rotation</p:attrName>
                                        </p:attrNameLst>
                                      </p:cBhvr>
                                      <p:tavLst>
                                        <p:tav tm="0">
                                          <p:val>
                                            <p:fltVal val="90"/>
                                          </p:val>
                                        </p:tav>
                                        <p:tav tm="100000">
                                          <p:val>
                                            <p:fltVal val="0"/>
                                          </p:val>
                                        </p:tav>
                                      </p:tavLst>
                                    </p:anim>
                                    <p:animEffect transition="in" filter="fade">
                                      <p:cBhvr>
                                        <p:cTn id="28" dur="2000"/>
                                        <p:tgtEl>
                                          <p:spTgt spid="37"/>
                                        </p:tgtEl>
                                      </p:cBhvr>
                                    </p:animEffect>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ppt_x</p:attrName>
                                        </p:attrNameLst>
                                      </p:cBhvr>
                                      <p:tavLst>
                                        <p:tav tm="0">
                                          <p:val>
                                            <p:strVal val="#ppt_x"/>
                                          </p:val>
                                        </p:tav>
                                        <p:tav tm="100000">
                                          <p:val>
                                            <p:strVal val="#ppt_x"/>
                                          </p:val>
                                        </p:tav>
                                      </p:tavLst>
                                    </p:anim>
                                    <p:anim calcmode="lin" valueType="num">
                                      <p:cBhvr>
                                        <p:cTn id="34" dur="2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2000"/>
                                        <p:tgtEl>
                                          <p:spTgt spid="3"/>
                                        </p:tgtEl>
                                      </p:cBhvr>
                                    </p:animEffect>
                                    <p:anim calcmode="lin" valueType="num">
                                      <p:cBhvr>
                                        <p:cTn id="38" dur="2000" fill="hold"/>
                                        <p:tgtEl>
                                          <p:spTgt spid="3"/>
                                        </p:tgtEl>
                                        <p:attrNameLst>
                                          <p:attrName>ppt_x</p:attrName>
                                        </p:attrNameLst>
                                      </p:cBhvr>
                                      <p:tavLst>
                                        <p:tav tm="0">
                                          <p:val>
                                            <p:strVal val="#ppt_x"/>
                                          </p:val>
                                        </p:tav>
                                        <p:tav tm="100000">
                                          <p:val>
                                            <p:strVal val="#ppt_x"/>
                                          </p:val>
                                        </p:tav>
                                      </p:tavLst>
                                    </p:anim>
                                    <p:anim calcmode="lin" valueType="num">
                                      <p:cBhvr>
                                        <p:cTn id="39" dur="2000" fill="hold"/>
                                        <p:tgtEl>
                                          <p:spTgt spid="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31"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2000" fill="hold"/>
                                        <p:tgtEl>
                                          <p:spTgt spid="42"/>
                                        </p:tgtEl>
                                        <p:attrNameLst>
                                          <p:attrName>ppt_w</p:attrName>
                                        </p:attrNameLst>
                                      </p:cBhvr>
                                      <p:tavLst>
                                        <p:tav tm="0">
                                          <p:val>
                                            <p:fltVal val="0"/>
                                          </p:val>
                                        </p:tav>
                                        <p:tav tm="100000">
                                          <p:val>
                                            <p:strVal val="#ppt_w"/>
                                          </p:val>
                                        </p:tav>
                                      </p:tavLst>
                                    </p:anim>
                                    <p:anim calcmode="lin" valueType="num">
                                      <p:cBhvr>
                                        <p:cTn id="44" dur="2000" fill="hold"/>
                                        <p:tgtEl>
                                          <p:spTgt spid="42"/>
                                        </p:tgtEl>
                                        <p:attrNameLst>
                                          <p:attrName>ppt_h</p:attrName>
                                        </p:attrNameLst>
                                      </p:cBhvr>
                                      <p:tavLst>
                                        <p:tav tm="0">
                                          <p:val>
                                            <p:fltVal val="0"/>
                                          </p:val>
                                        </p:tav>
                                        <p:tav tm="100000">
                                          <p:val>
                                            <p:strVal val="#ppt_h"/>
                                          </p:val>
                                        </p:tav>
                                      </p:tavLst>
                                    </p:anim>
                                    <p:anim calcmode="lin" valueType="num">
                                      <p:cBhvr>
                                        <p:cTn id="45" dur="2000" fill="hold"/>
                                        <p:tgtEl>
                                          <p:spTgt spid="42"/>
                                        </p:tgtEl>
                                        <p:attrNameLst>
                                          <p:attrName>style.rotation</p:attrName>
                                        </p:attrNameLst>
                                      </p:cBhvr>
                                      <p:tavLst>
                                        <p:tav tm="0">
                                          <p:val>
                                            <p:fltVal val="90"/>
                                          </p:val>
                                        </p:tav>
                                        <p:tav tm="100000">
                                          <p:val>
                                            <p:fltVal val="0"/>
                                          </p:val>
                                        </p:tav>
                                      </p:tavLst>
                                    </p:anim>
                                    <p:animEffect transition="in" filter="fade">
                                      <p:cBhvr>
                                        <p:cTn id="46" dur="2000"/>
                                        <p:tgtEl>
                                          <p:spTgt spid="42"/>
                                        </p:tgtEl>
                                      </p:cBhvr>
                                    </p:animEffect>
                                  </p:childTnLst>
                                </p:cTn>
                              </p:par>
                              <p:par>
                                <p:cTn id="47" presetID="3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2000" fill="hold"/>
                                        <p:tgtEl>
                                          <p:spTgt spid="36"/>
                                        </p:tgtEl>
                                        <p:attrNameLst>
                                          <p:attrName>ppt_w</p:attrName>
                                        </p:attrNameLst>
                                      </p:cBhvr>
                                      <p:tavLst>
                                        <p:tav tm="0">
                                          <p:val>
                                            <p:fltVal val="0"/>
                                          </p:val>
                                        </p:tav>
                                        <p:tav tm="100000">
                                          <p:val>
                                            <p:strVal val="#ppt_w"/>
                                          </p:val>
                                        </p:tav>
                                      </p:tavLst>
                                    </p:anim>
                                    <p:anim calcmode="lin" valueType="num">
                                      <p:cBhvr>
                                        <p:cTn id="50" dur="2000" fill="hold"/>
                                        <p:tgtEl>
                                          <p:spTgt spid="36"/>
                                        </p:tgtEl>
                                        <p:attrNameLst>
                                          <p:attrName>ppt_h</p:attrName>
                                        </p:attrNameLst>
                                      </p:cBhvr>
                                      <p:tavLst>
                                        <p:tav tm="0">
                                          <p:val>
                                            <p:fltVal val="0"/>
                                          </p:val>
                                        </p:tav>
                                        <p:tav tm="100000">
                                          <p:val>
                                            <p:strVal val="#ppt_h"/>
                                          </p:val>
                                        </p:tav>
                                      </p:tavLst>
                                    </p:anim>
                                    <p:anim calcmode="lin" valueType="num">
                                      <p:cBhvr>
                                        <p:cTn id="51" dur="2000" fill="hold"/>
                                        <p:tgtEl>
                                          <p:spTgt spid="36"/>
                                        </p:tgtEl>
                                        <p:attrNameLst>
                                          <p:attrName>style.rotation</p:attrName>
                                        </p:attrNameLst>
                                      </p:cBhvr>
                                      <p:tavLst>
                                        <p:tav tm="0">
                                          <p:val>
                                            <p:fltVal val="90"/>
                                          </p:val>
                                        </p:tav>
                                        <p:tav tm="100000">
                                          <p:val>
                                            <p:fltVal val="0"/>
                                          </p:val>
                                        </p:tav>
                                      </p:tavLst>
                                    </p:anim>
                                    <p:animEffect transition="in" filter="fade">
                                      <p:cBhvr>
                                        <p:cTn id="52" dur="2000"/>
                                        <p:tgtEl>
                                          <p:spTgt spid="36"/>
                                        </p:tgtEl>
                                      </p:cBhvr>
                                    </p:animEffect>
                                  </p:childTnLst>
                                </p:cTn>
                              </p:par>
                              <p:par>
                                <p:cTn id="53" presetID="31"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p:cTn id="55" dur="2000" fill="hold"/>
                                        <p:tgtEl>
                                          <p:spTgt spid="41"/>
                                        </p:tgtEl>
                                        <p:attrNameLst>
                                          <p:attrName>ppt_w</p:attrName>
                                        </p:attrNameLst>
                                      </p:cBhvr>
                                      <p:tavLst>
                                        <p:tav tm="0">
                                          <p:val>
                                            <p:fltVal val="0"/>
                                          </p:val>
                                        </p:tav>
                                        <p:tav tm="100000">
                                          <p:val>
                                            <p:strVal val="#ppt_w"/>
                                          </p:val>
                                        </p:tav>
                                      </p:tavLst>
                                    </p:anim>
                                    <p:anim calcmode="lin" valueType="num">
                                      <p:cBhvr>
                                        <p:cTn id="56" dur="2000" fill="hold"/>
                                        <p:tgtEl>
                                          <p:spTgt spid="41"/>
                                        </p:tgtEl>
                                        <p:attrNameLst>
                                          <p:attrName>ppt_h</p:attrName>
                                        </p:attrNameLst>
                                      </p:cBhvr>
                                      <p:tavLst>
                                        <p:tav tm="0">
                                          <p:val>
                                            <p:fltVal val="0"/>
                                          </p:val>
                                        </p:tav>
                                        <p:tav tm="100000">
                                          <p:val>
                                            <p:strVal val="#ppt_h"/>
                                          </p:val>
                                        </p:tav>
                                      </p:tavLst>
                                    </p:anim>
                                    <p:anim calcmode="lin" valueType="num">
                                      <p:cBhvr>
                                        <p:cTn id="57" dur="2000" fill="hold"/>
                                        <p:tgtEl>
                                          <p:spTgt spid="41"/>
                                        </p:tgtEl>
                                        <p:attrNameLst>
                                          <p:attrName>style.rotation</p:attrName>
                                        </p:attrNameLst>
                                      </p:cBhvr>
                                      <p:tavLst>
                                        <p:tav tm="0">
                                          <p:val>
                                            <p:fltVal val="90"/>
                                          </p:val>
                                        </p:tav>
                                        <p:tav tm="100000">
                                          <p:val>
                                            <p:fltVal val="0"/>
                                          </p:val>
                                        </p:tav>
                                      </p:tavLst>
                                    </p:anim>
                                    <p:animEffect transition="in" filter="fade">
                                      <p:cBhvr>
                                        <p:cTn id="58" dur="2000"/>
                                        <p:tgtEl>
                                          <p:spTgt spid="41"/>
                                        </p:tgtEl>
                                      </p:cBhvr>
                                    </p:animEffect>
                                  </p:childTnLst>
                                </p:cTn>
                              </p:par>
                              <p:par>
                                <p:cTn id="59" presetID="31"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2000" fill="hold"/>
                                        <p:tgtEl>
                                          <p:spTgt spid="38"/>
                                        </p:tgtEl>
                                        <p:attrNameLst>
                                          <p:attrName>ppt_w</p:attrName>
                                        </p:attrNameLst>
                                      </p:cBhvr>
                                      <p:tavLst>
                                        <p:tav tm="0">
                                          <p:val>
                                            <p:fltVal val="0"/>
                                          </p:val>
                                        </p:tav>
                                        <p:tav tm="100000">
                                          <p:val>
                                            <p:strVal val="#ppt_w"/>
                                          </p:val>
                                        </p:tav>
                                      </p:tavLst>
                                    </p:anim>
                                    <p:anim calcmode="lin" valueType="num">
                                      <p:cBhvr>
                                        <p:cTn id="62" dur="2000" fill="hold"/>
                                        <p:tgtEl>
                                          <p:spTgt spid="38"/>
                                        </p:tgtEl>
                                        <p:attrNameLst>
                                          <p:attrName>ppt_h</p:attrName>
                                        </p:attrNameLst>
                                      </p:cBhvr>
                                      <p:tavLst>
                                        <p:tav tm="0">
                                          <p:val>
                                            <p:fltVal val="0"/>
                                          </p:val>
                                        </p:tav>
                                        <p:tav tm="100000">
                                          <p:val>
                                            <p:strVal val="#ppt_h"/>
                                          </p:val>
                                        </p:tav>
                                      </p:tavLst>
                                    </p:anim>
                                    <p:anim calcmode="lin" valueType="num">
                                      <p:cBhvr>
                                        <p:cTn id="63" dur="2000" fill="hold"/>
                                        <p:tgtEl>
                                          <p:spTgt spid="38"/>
                                        </p:tgtEl>
                                        <p:attrNameLst>
                                          <p:attrName>style.rotation</p:attrName>
                                        </p:attrNameLst>
                                      </p:cBhvr>
                                      <p:tavLst>
                                        <p:tav tm="0">
                                          <p:val>
                                            <p:fltVal val="90"/>
                                          </p:val>
                                        </p:tav>
                                        <p:tav tm="100000">
                                          <p:val>
                                            <p:fltVal val="0"/>
                                          </p:val>
                                        </p:tav>
                                      </p:tavLst>
                                    </p:anim>
                                    <p:animEffect transition="in" filter="fade">
                                      <p:cBhvr>
                                        <p:cTn id="64" dur="2000"/>
                                        <p:tgtEl>
                                          <p:spTgt spid="3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2000"/>
                                        <p:tgtEl>
                                          <p:spTgt spid="17"/>
                                        </p:tgtEl>
                                      </p:cBhvr>
                                    </p:animEffect>
                                    <p:anim calcmode="lin" valueType="num">
                                      <p:cBhvr>
                                        <p:cTn id="69" dur="2000" fill="hold"/>
                                        <p:tgtEl>
                                          <p:spTgt spid="17"/>
                                        </p:tgtEl>
                                        <p:attrNameLst>
                                          <p:attrName>ppt_x</p:attrName>
                                        </p:attrNameLst>
                                      </p:cBhvr>
                                      <p:tavLst>
                                        <p:tav tm="0">
                                          <p:val>
                                            <p:strVal val="#ppt_x"/>
                                          </p:val>
                                        </p:tav>
                                        <p:tav tm="100000">
                                          <p:val>
                                            <p:strVal val="#ppt_x"/>
                                          </p:val>
                                        </p:tav>
                                      </p:tavLst>
                                    </p:anim>
                                    <p:anim calcmode="lin" valueType="num">
                                      <p:cBhvr>
                                        <p:cTn id="70" dur="2000" fill="hold"/>
                                        <p:tgtEl>
                                          <p:spTgt spid="17"/>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2000"/>
                                        <p:tgtEl>
                                          <p:spTgt spid="22"/>
                                        </p:tgtEl>
                                      </p:cBhvr>
                                    </p:animEffect>
                                    <p:anim calcmode="lin" valueType="num">
                                      <p:cBhvr>
                                        <p:cTn id="74" dur="2000" fill="hold"/>
                                        <p:tgtEl>
                                          <p:spTgt spid="22"/>
                                        </p:tgtEl>
                                        <p:attrNameLst>
                                          <p:attrName>ppt_x</p:attrName>
                                        </p:attrNameLst>
                                      </p:cBhvr>
                                      <p:tavLst>
                                        <p:tav tm="0">
                                          <p:val>
                                            <p:strVal val="#ppt_x"/>
                                          </p:val>
                                        </p:tav>
                                        <p:tav tm="100000">
                                          <p:val>
                                            <p:strVal val="#ppt_x"/>
                                          </p:val>
                                        </p:tav>
                                      </p:tavLst>
                                    </p:anim>
                                    <p:anim calcmode="lin" valueType="num">
                                      <p:cBhvr>
                                        <p:cTn id="75" dur="2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7" grpId="0"/>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76600" y="3060700"/>
            <a:ext cx="4824413" cy="922338"/>
          </a:xfrm>
          <a:prstGeom prst="rect">
            <a:avLst/>
          </a:prstGeom>
        </p:spPr>
        <p:txBody>
          <a:bodyPr>
            <a:spAutoFit/>
          </a:bodyPr>
          <a:lstStyle/>
          <a:p>
            <a:pPr algn="ctr" defTabSz="914400" fontAlgn="auto">
              <a:spcBef>
                <a:spcPts val="0"/>
              </a:spcBef>
              <a:spcAft>
                <a:spcPts val="0"/>
              </a:spcAft>
              <a:defRPr/>
            </a:pPr>
            <a:r>
              <a:rPr lang="zh-CN" altLang="en-US" sz="5400" dirty="0">
                <a:solidFill>
                  <a:srgbClr val="000000"/>
                </a:solidFill>
                <a:latin typeface="+mn-lt"/>
                <a:ea typeface="+mn-ea"/>
                <a:cs typeface="+mn-ea"/>
                <a:sym typeface="+mn-lt"/>
              </a:rPr>
              <a:t>全面从严治团</a:t>
            </a:r>
            <a:endParaRPr lang="zh-CN" altLang="en-US" sz="5400" dirty="0">
              <a:solidFill>
                <a:srgbClr val="000000"/>
              </a:solidFill>
              <a:latin typeface="+mn-lt"/>
              <a:ea typeface="+mn-ea"/>
              <a:cs typeface="+mn-ea"/>
              <a:sym typeface="+mn-lt"/>
            </a:endParaRPr>
          </a:p>
        </p:txBody>
      </p:sp>
      <p:sp>
        <p:nvSpPr>
          <p:cNvPr id="4" name="文本框 3"/>
          <p:cNvSpPr txBox="1"/>
          <p:nvPr/>
        </p:nvSpPr>
        <p:spPr>
          <a:xfrm>
            <a:off x="2862263" y="1411288"/>
            <a:ext cx="3294062" cy="1016000"/>
          </a:xfrm>
          <a:prstGeom prst="rect">
            <a:avLst/>
          </a:prstGeom>
          <a:noFill/>
        </p:spPr>
        <p:txBody>
          <a:bodyPr wrap="none">
            <a:spAutoFit/>
          </a:bodyPr>
          <a:lstStyle/>
          <a:p>
            <a:pPr defTabSz="914400" fontAlgn="auto">
              <a:spcBef>
                <a:spcPts val="0"/>
              </a:spcBef>
              <a:spcAft>
                <a:spcPts val="0"/>
              </a:spcAft>
              <a:defRPr/>
            </a:pPr>
            <a:r>
              <a:rPr lang="zh-CN" altLang="en-US" sz="6000">
                <a:solidFill>
                  <a:srgbClr val="9B0D13"/>
                </a:solidFill>
                <a:latin typeface="+mn-lt"/>
                <a:ea typeface="+mn-ea"/>
                <a:cs typeface="+mn-ea"/>
                <a:sym typeface="+mn-lt"/>
              </a:rPr>
              <a:t>工作报告</a:t>
            </a:r>
            <a:endParaRPr lang="zh-CN" altLang="en-US" sz="6000">
              <a:solidFill>
                <a:srgbClr val="9B0D13"/>
              </a:solidFill>
              <a:latin typeface="+mn-lt"/>
              <a:ea typeface="+mn-ea"/>
              <a:cs typeface="+mn-ea"/>
              <a:sym typeface="+mn-lt"/>
            </a:endParaRPr>
          </a:p>
        </p:txBody>
      </p:sp>
      <p:sp>
        <p:nvSpPr>
          <p:cNvPr id="6" name="文本框 5"/>
          <p:cNvSpPr txBox="1"/>
          <p:nvPr/>
        </p:nvSpPr>
        <p:spPr>
          <a:xfrm>
            <a:off x="827088" y="1549400"/>
            <a:ext cx="2032000" cy="800100"/>
          </a:xfrm>
          <a:prstGeom prst="rect">
            <a:avLst/>
          </a:prstGeom>
          <a:noFill/>
        </p:spPr>
        <p:txBody>
          <a:bodyPr wrap="none">
            <a:spAutoFit/>
          </a:bodyPr>
          <a:lstStyle/>
          <a:p>
            <a:pPr algn="ctr" defTabSz="914400" fontAlgn="auto">
              <a:spcBef>
                <a:spcPts val="0"/>
              </a:spcBef>
              <a:spcAft>
                <a:spcPts val="0"/>
              </a:spcAft>
              <a:defRPr/>
            </a:pPr>
            <a:r>
              <a:rPr lang="zh-CN" altLang="en-US" sz="2800" dirty="0">
                <a:solidFill>
                  <a:srgbClr val="9B0D13"/>
                </a:solidFill>
                <a:latin typeface="+mn-lt"/>
                <a:ea typeface="+mn-ea"/>
                <a:cs typeface="+mn-ea"/>
                <a:sym typeface="+mn-lt"/>
              </a:rPr>
              <a:t>中国共青团</a:t>
            </a:r>
            <a:endParaRPr lang="en-US" altLang="zh-CN" sz="2800" dirty="0">
              <a:solidFill>
                <a:srgbClr val="9B0D13"/>
              </a:solidFill>
              <a:latin typeface="+mn-lt"/>
              <a:ea typeface="+mn-ea"/>
              <a:cs typeface="+mn-ea"/>
              <a:sym typeface="+mn-lt"/>
            </a:endParaRPr>
          </a:p>
          <a:p>
            <a:pPr algn="ctr" defTabSz="914400" fontAlgn="auto">
              <a:spcBef>
                <a:spcPts val="0"/>
              </a:spcBef>
              <a:spcAft>
                <a:spcPts val="0"/>
              </a:spcAft>
              <a:defRPr/>
            </a:pPr>
            <a:r>
              <a:rPr lang="zh-CN" altLang="en-US" dirty="0">
                <a:solidFill>
                  <a:srgbClr val="9B0D13"/>
                </a:solidFill>
                <a:latin typeface="+mn-lt"/>
                <a:ea typeface="+mn-ea"/>
                <a:cs typeface="+mn-ea"/>
                <a:sym typeface="+mn-lt"/>
              </a:rPr>
              <a:t>十七届中央委员会</a:t>
            </a:r>
            <a:endParaRPr lang="zh-CN" altLang="en-US" dirty="0">
              <a:solidFill>
                <a:srgbClr val="9B0D13"/>
              </a:solidFill>
              <a:latin typeface="+mn-lt"/>
              <a:ea typeface="+mn-ea"/>
              <a:cs typeface="+mn-ea"/>
              <a:sym typeface="+mn-lt"/>
            </a:endParaRPr>
          </a:p>
        </p:txBody>
      </p:sp>
      <p:sp>
        <p:nvSpPr>
          <p:cNvPr id="7" name="矩形 6"/>
          <p:cNvSpPr/>
          <p:nvPr/>
        </p:nvSpPr>
        <p:spPr>
          <a:xfrm>
            <a:off x="942975" y="2571750"/>
            <a:ext cx="1800225" cy="1800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11500" dirty="0">
                <a:solidFill>
                  <a:srgbClr val="FFFFFF"/>
                </a:solidFill>
                <a:cs typeface="+mn-ea"/>
                <a:sym typeface="+mn-lt"/>
              </a:rPr>
              <a:t>08</a:t>
            </a:r>
            <a:endParaRPr lang="zh-CN" altLang="en-US" sz="11500" dirty="0">
              <a:solidFill>
                <a:srgbClr val="FFFFFF"/>
              </a:solidFill>
              <a:cs typeface="+mn-ea"/>
              <a:sym typeface="+mn-lt"/>
            </a:endParaRPr>
          </a:p>
        </p:txBody>
      </p:sp>
      <p:sp>
        <p:nvSpPr>
          <p:cNvPr id="8" name="Rectangle 5"/>
          <p:cNvSpPr>
            <a:spLocks noChangeArrowheads="1"/>
          </p:cNvSpPr>
          <p:nvPr/>
        </p:nvSpPr>
        <p:spPr bwMode="auto">
          <a:xfrm>
            <a:off x="725488" y="115888"/>
            <a:ext cx="5083175"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共青团十八大报告解读</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 calcmode="lin" valueType="num">
                                      <p:cBhvr>
                                        <p:cTn id="15" dur="2000" fill="hold"/>
                                        <p:tgtEl>
                                          <p:spTgt spid="6"/>
                                        </p:tgtEl>
                                        <p:attrNameLst>
                                          <p:attrName>style.rotation</p:attrName>
                                        </p:attrNameLst>
                                      </p:cBhvr>
                                      <p:tavLst>
                                        <p:tav tm="0">
                                          <p:val>
                                            <p:fltVal val="90"/>
                                          </p:val>
                                        </p:tav>
                                        <p:tav tm="100000">
                                          <p:val>
                                            <p:fltVal val="0"/>
                                          </p:val>
                                        </p:tav>
                                      </p:tavLst>
                                    </p:anim>
                                    <p:animEffect transition="in" filter="fade">
                                      <p:cBhvr>
                                        <p:cTn id="16" dur="2000"/>
                                        <p:tgtEl>
                                          <p:spTgt spid="6"/>
                                        </p:tgtEl>
                                      </p:cBhvr>
                                    </p:animEffect>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2000"/>
                                        <p:tgtEl>
                                          <p:spTgt spid="7"/>
                                        </p:tgtEl>
                                      </p:cBhvr>
                                    </p:animEffect>
                                  </p:childTnLst>
                                </p:cTn>
                              </p:par>
                            </p:childTnLst>
                          </p:cTn>
                        </p:par>
                        <p:par>
                          <p:cTn id="21" fill="hold">
                            <p:stCondLst>
                              <p:cond delay="4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468313" y="309563"/>
            <a:ext cx="4032250" cy="431800"/>
          </a:xfrm>
        </p:spPr>
        <p:txBody>
          <a:bodyPr rtlCol="0">
            <a:normAutofit fontScale="85000" lnSpcReduction="20000"/>
          </a:bodyPr>
          <a:lstStyle/>
          <a:p>
            <a:pPr fontAlgn="auto">
              <a:spcAft>
                <a:spcPts val="0"/>
              </a:spcAft>
              <a:buFont typeface="Arial" panose="020B0604020202020204" pitchFamily="34" charset="0"/>
              <a:buChar char="•"/>
              <a:defRPr/>
            </a:pPr>
            <a:r>
              <a:rPr lang="zh-CN" altLang="en-US" dirty="0" smtClean="0">
                <a:solidFill>
                  <a:schemeClr val="accent1"/>
                </a:solidFill>
                <a:cs typeface="+mn-ea"/>
                <a:sym typeface="+mn-lt"/>
              </a:rPr>
              <a:t>从严治团：</a:t>
            </a:r>
            <a:r>
              <a:rPr lang="zh-CN" altLang="en-US" dirty="0" smtClean="0">
                <a:cs typeface="+mn-ea"/>
                <a:sym typeface="+mn-lt"/>
              </a:rPr>
              <a:t>六个方面</a:t>
            </a:r>
            <a:endParaRPr lang="zh-CN" altLang="en-US" dirty="0">
              <a:cs typeface="+mn-ea"/>
              <a:sym typeface="+mn-lt"/>
            </a:endParaRPr>
          </a:p>
        </p:txBody>
      </p:sp>
      <p:grpSp>
        <p:nvGrpSpPr>
          <p:cNvPr id="82" name="组合 81"/>
          <p:cNvGrpSpPr/>
          <p:nvPr/>
        </p:nvGrpSpPr>
        <p:grpSpPr bwMode="auto">
          <a:xfrm>
            <a:off x="376238" y="1131888"/>
            <a:ext cx="1800225" cy="1800225"/>
            <a:chOff x="375887" y="1131790"/>
            <a:chExt cx="1800000" cy="1800000"/>
          </a:xfrm>
        </p:grpSpPr>
        <p:sp>
          <p:nvSpPr>
            <p:cNvPr id="31" name="矩形 30"/>
            <p:cNvSpPr/>
            <p:nvPr/>
          </p:nvSpPr>
          <p:spPr>
            <a:xfrm>
              <a:off x="375887" y="1131790"/>
              <a:ext cx="1800000" cy="1800000"/>
            </a:xfrm>
            <a:prstGeom prst="rect">
              <a:avLst/>
            </a:prstGeom>
            <a:solidFill>
              <a:schemeClr val="accent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sz="3200" dirty="0">
                <a:solidFill>
                  <a:srgbClr val="FFFFFF"/>
                </a:solidFill>
                <a:cs typeface="+mn-ea"/>
                <a:sym typeface="+mn-lt"/>
              </a:endParaRPr>
            </a:p>
          </p:txBody>
        </p:sp>
        <p:sp>
          <p:nvSpPr>
            <p:cNvPr id="24" name="矩形 23"/>
            <p:cNvSpPr/>
            <p:nvPr/>
          </p:nvSpPr>
          <p:spPr>
            <a:xfrm>
              <a:off x="952077" y="1282583"/>
              <a:ext cx="647619" cy="647619"/>
            </a:xfrm>
            <a:prstGeom prst="rect">
              <a:avLst/>
            </a:prstGeom>
          </p:spPr>
          <p:txBody>
            <a:bodyPr wrap="none">
              <a:spAutoFit/>
            </a:bodyPr>
            <a:lstStyle/>
            <a:p>
              <a:pPr algn="ctr" defTabSz="914400" fontAlgn="auto">
                <a:spcBef>
                  <a:spcPts val="0"/>
                </a:spcBef>
                <a:spcAft>
                  <a:spcPts val="0"/>
                </a:spcAft>
                <a:defRPr/>
              </a:pPr>
              <a:r>
                <a:rPr lang="en-US" altLang="zh-CN" sz="3600" dirty="0">
                  <a:solidFill>
                    <a:srgbClr val="FFFFFF"/>
                  </a:solidFill>
                  <a:latin typeface="+mn-lt"/>
                  <a:ea typeface="+mn-ea"/>
                  <a:cs typeface="+mn-ea"/>
                  <a:sym typeface="+mn-lt"/>
                </a:rPr>
                <a:t>01</a:t>
              </a:r>
              <a:endParaRPr lang="zh-CN" altLang="en-US" sz="3600" dirty="0">
                <a:solidFill>
                  <a:srgbClr val="FFFFFF"/>
                </a:solidFill>
                <a:latin typeface="+mn-lt"/>
                <a:ea typeface="+mn-ea"/>
                <a:cs typeface="+mn-ea"/>
                <a:sym typeface="+mn-lt"/>
              </a:endParaRPr>
            </a:p>
          </p:txBody>
        </p:sp>
        <p:sp>
          <p:nvSpPr>
            <p:cNvPr id="25" name="矩形 24"/>
            <p:cNvSpPr/>
            <p:nvPr/>
          </p:nvSpPr>
          <p:spPr>
            <a:xfrm>
              <a:off x="545728" y="1995282"/>
              <a:ext cx="1460317" cy="585714"/>
            </a:xfrm>
            <a:prstGeom prst="rect">
              <a:avLst/>
            </a:prstGeom>
          </p:spPr>
          <p:txBody>
            <a:bodyPr>
              <a:spAutoFit/>
            </a:bodyPr>
            <a:lstStyle/>
            <a:p>
              <a:pPr algn="ctr" defTabSz="914400" fontAlgn="auto">
                <a:spcBef>
                  <a:spcPts val="0"/>
                </a:spcBef>
                <a:spcAft>
                  <a:spcPts val="0"/>
                </a:spcAft>
                <a:defRPr/>
              </a:pPr>
              <a:r>
                <a:rPr lang="zh-CN" altLang="en-US" sz="1600" dirty="0">
                  <a:solidFill>
                    <a:srgbClr val="FFFFFF"/>
                  </a:solidFill>
                  <a:latin typeface="+mn-lt"/>
                  <a:ea typeface="+mn-ea"/>
                  <a:cs typeface="+mn-ea"/>
                  <a:sym typeface="+mn-lt"/>
                </a:rPr>
                <a:t>加强各级团委机关党的建设</a:t>
              </a:r>
              <a:endParaRPr lang="zh-CN" altLang="en-US" sz="1600" dirty="0">
                <a:solidFill>
                  <a:srgbClr val="FFFFFF"/>
                </a:solidFill>
                <a:latin typeface="+mn-lt"/>
                <a:ea typeface="+mn-ea"/>
                <a:cs typeface="+mn-ea"/>
                <a:sym typeface="+mn-lt"/>
              </a:endParaRPr>
            </a:p>
          </p:txBody>
        </p:sp>
      </p:grpSp>
      <p:grpSp>
        <p:nvGrpSpPr>
          <p:cNvPr id="83" name="组合 82"/>
          <p:cNvGrpSpPr/>
          <p:nvPr/>
        </p:nvGrpSpPr>
        <p:grpSpPr bwMode="auto">
          <a:xfrm>
            <a:off x="2392363" y="1131888"/>
            <a:ext cx="1800225" cy="1800225"/>
            <a:chOff x="2391912" y="1131790"/>
            <a:chExt cx="1800001" cy="1800000"/>
          </a:xfrm>
        </p:grpSpPr>
        <p:sp>
          <p:nvSpPr>
            <p:cNvPr id="59" name="矩形 58"/>
            <p:cNvSpPr/>
            <p:nvPr/>
          </p:nvSpPr>
          <p:spPr>
            <a:xfrm>
              <a:off x="2391912" y="1131790"/>
              <a:ext cx="1800000" cy="1800000"/>
            </a:xfrm>
            <a:prstGeom prst="rect">
              <a:avLst/>
            </a:prstGeom>
            <a:solidFill>
              <a:schemeClr val="accent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sz="3200" dirty="0">
                <a:solidFill>
                  <a:srgbClr val="FFFFFF"/>
                </a:solidFill>
                <a:cs typeface="+mn-ea"/>
                <a:sym typeface="+mn-lt"/>
              </a:endParaRPr>
            </a:p>
          </p:txBody>
        </p:sp>
        <p:sp>
          <p:nvSpPr>
            <p:cNvPr id="60" name="矩形 59"/>
            <p:cNvSpPr/>
            <p:nvPr/>
          </p:nvSpPr>
          <p:spPr>
            <a:xfrm>
              <a:off x="2968102" y="1282583"/>
              <a:ext cx="647619" cy="647619"/>
            </a:xfrm>
            <a:prstGeom prst="rect">
              <a:avLst/>
            </a:prstGeom>
          </p:spPr>
          <p:txBody>
            <a:bodyPr wrap="none">
              <a:spAutoFit/>
            </a:bodyPr>
            <a:lstStyle/>
            <a:p>
              <a:pPr algn="ctr" defTabSz="914400" fontAlgn="auto">
                <a:spcBef>
                  <a:spcPts val="0"/>
                </a:spcBef>
                <a:spcAft>
                  <a:spcPts val="0"/>
                </a:spcAft>
                <a:defRPr/>
              </a:pPr>
              <a:r>
                <a:rPr lang="en-US" altLang="zh-CN" sz="3600" dirty="0">
                  <a:solidFill>
                    <a:srgbClr val="FFFFFF"/>
                  </a:solidFill>
                  <a:latin typeface="+mn-lt"/>
                  <a:ea typeface="+mn-ea"/>
                  <a:cs typeface="+mn-ea"/>
                  <a:sym typeface="+mn-lt"/>
                </a:rPr>
                <a:t>02</a:t>
              </a:r>
              <a:endParaRPr lang="zh-CN" altLang="en-US" sz="3600" dirty="0">
                <a:solidFill>
                  <a:srgbClr val="FFFFFF"/>
                </a:solidFill>
                <a:latin typeface="+mn-lt"/>
                <a:ea typeface="+mn-ea"/>
                <a:cs typeface="+mn-ea"/>
                <a:sym typeface="+mn-lt"/>
              </a:endParaRPr>
            </a:p>
          </p:txBody>
        </p:sp>
        <p:sp>
          <p:nvSpPr>
            <p:cNvPr id="61" name="矩形 60"/>
            <p:cNvSpPr/>
            <p:nvPr/>
          </p:nvSpPr>
          <p:spPr>
            <a:xfrm>
              <a:off x="2391912" y="1995282"/>
              <a:ext cx="1800001" cy="739683"/>
            </a:xfrm>
            <a:prstGeom prst="rect">
              <a:avLst/>
            </a:prstGeom>
          </p:spPr>
          <p:txBody>
            <a:bodyPr>
              <a:spAutoFit/>
            </a:bodyPr>
            <a:lstStyle/>
            <a:p>
              <a:pPr algn="ctr" defTabSz="914400" fontAlgn="auto">
                <a:spcBef>
                  <a:spcPts val="0"/>
                </a:spcBef>
                <a:spcAft>
                  <a:spcPts val="0"/>
                </a:spcAft>
                <a:defRPr/>
              </a:pPr>
              <a:r>
                <a:rPr lang="zh-CN" altLang="en-US" sz="1400" dirty="0">
                  <a:solidFill>
                    <a:srgbClr val="FFFFFF"/>
                  </a:solidFill>
                  <a:latin typeface="+mn-lt"/>
                  <a:ea typeface="+mn-ea"/>
                  <a:cs typeface="+mn-ea"/>
                  <a:sym typeface="+mn-lt"/>
                </a:rPr>
                <a:t>以培育良好政治文化为基础，提升各级团组织的政治水平</a:t>
              </a:r>
              <a:endParaRPr lang="zh-CN" altLang="en-US" sz="1400" dirty="0">
                <a:solidFill>
                  <a:srgbClr val="FFFFFF"/>
                </a:solidFill>
                <a:latin typeface="+mn-lt"/>
                <a:ea typeface="+mn-ea"/>
                <a:cs typeface="+mn-ea"/>
                <a:sym typeface="+mn-lt"/>
              </a:endParaRPr>
            </a:p>
          </p:txBody>
        </p:sp>
      </p:grpSp>
      <p:grpSp>
        <p:nvGrpSpPr>
          <p:cNvPr id="84" name="组合 83"/>
          <p:cNvGrpSpPr/>
          <p:nvPr/>
        </p:nvGrpSpPr>
        <p:grpSpPr bwMode="auto">
          <a:xfrm>
            <a:off x="4356100" y="1131888"/>
            <a:ext cx="1800225" cy="1800225"/>
            <a:chOff x="4356174" y="1131790"/>
            <a:chExt cx="1800001" cy="1800000"/>
          </a:xfrm>
        </p:grpSpPr>
        <p:sp>
          <p:nvSpPr>
            <p:cNvPr id="63" name="矩形 62"/>
            <p:cNvSpPr/>
            <p:nvPr/>
          </p:nvSpPr>
          <p:spPr>
            <a:xfrm>
              <a:off x="4356175" y="1131790"/>
              <a:ext cx="1800000" cy="1800000"/>
            </a:xfrm>
            <a:prstGeom prst="rect">
              <a:avLst/>
            </a:prstGeom>
            <a:solidFill>
              <a:schemeClr val="accent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sz="3200" dirty="0">
                <a:solidFill>
                  <a:srgbClr val="FFFFFF"/>
                </a:solidFill>
                <a:cs typeface="+mn-ea"/>
                <a:sym typeface="+mn-lt"/>
              </a:endParaRPr>
            </a:p>
          </p:txBody>
        </p:sp>
        <p:sp>
          <p:nvSpPr>
            <p:cNvPr id="64" name="矩形 63"/>
            <p:cNvSpPr/>
            <p:nvPr/>
          </p:nvSpPr>
          <p:spPr>
            <a:xfrm>
              <a:off x="4932365" y="1282583"/>
              <a:ext cx="647619" cy="647619"/>
            </a:xfrm>
            <a:prstGeom prst="rect">
              <a:avLst/>
            </a:prstGeom>
          </p:spPr>
          <p:txBody>
            <a:bodyPr wrap="none">
              <a:spAutoFit/>
            </a:bodyPr>
            <a:lstStyle/>
            <a:p>
              <a:pPr algn="ctr" defTabSz="914400" fontAlgn="auto">
                <a:spcBef>
                  <a:spcPts val="0"/>
                </a:spcBef>
                <a:spcAft>
                  <a:spcPts val="0"/>
                </a:spcAft>
                <a:defRPr/>
              </a:pPr>
              <a:r>
                <a:rPr lang="en-US" altLang="zh-CN" sz="3600" dirty="0">
                  <a:solidFill>
                    <a:srgbClr val="FFFFFF"/>
                  </a:solidFill>
                  <a:latin typeface="+mn-lt"/>
                  <a:ea typeface="+mn-ea"/>
                  <a:cs typeface="+mn-ea"/>
                  <a:sym typeface="+mn-lt"/>
                </a:rPr>
                <a:t>03</a:t>
              </a:r>
              <a:endParaRPr lang="zh-CN" altLang="en-US" sz="3600" dirty="0">
                <a:solidFill>
                  <a:srgbClr val="FFFFFF"/>
                </a:solidFill>
                <a:latin typeface="+mn-lt"/>
                <a:ea typeface="+mn-ea"/>
                <a:cs typeface="+mn-ea"/>
                <a:sym typeface="+mn-lt"/>
              </a:endParaRPr>
            </a:p>
          </p:txBody>
        </p:sp>
        <p:sp>
          <p:nvSpPr>
            <p:cNvPr id="65" name="矩形 64"/>
            <p:cNvSpPr/>
            <p:nvPr/>
          </p:nvSpPr>
          <p:spPr>
            <a:xfrm>
              <a:off x="4356174" y="1995282"/>
              <a:ext cx="1800001" cy="739683"/>
            </a:xfrm>
            <a:prstGeom prst="rect">
              <a:avLst/>
            </a:prstGeom>
          </p:spPr>
          <p:txBody>
            <a:bodyPr>
              <a:spAutoFit/>
            </a:bodyPr>
            <a:lstStyle/>
            <a:p>
              <a:pPr algn="ctr" defTabSz="914400" fontAlgn="auto">
                <a:spcBef>
                  <a:spcPts val="0"/>
                </a:spcBef>
                <a:spcAft>
                  <a:spcPts val="0"/>
                </a:spcAft>
                <a:defRPr/>
              </a:pPr>
              <a:r>
                <a:rPr lang="zh-CN" altLang="en-US" sz="1400" dirty="0">
                  <a:solidFill>
                    <a:srgbClr val="FFFFFF"/>
                  </a:solidFill>
                  <a:latin typeface="+mn-lt"/>
                  <a:ea typeface="+mn-ea"/>
                  <a:cs typeface="+mn-ea"/>
                  <a:sym typeface="+mn-lt"/>
                </a:rPr>
                <a:t>以祛除“官本位”</a:t>
              </a:r>
              <a:endParaRPr lang="en-US" altLang="zh-CN" sz="1400" dirty="0">
                <a:solidFill>
                  <a:srgbClr val="FFFFFF"/>
                </a:solidFill>
                <a:latin typeface="+mn-lt"/>
                <a:ea typeface="+mn-ea"/>
                <a:cs typeface="+mn-ea"/>
                <a:sym typeface="+mn-lt"/>
              </a:endParaRPr>
            </a:p>
            <a:p>
              <a:pPr algn="ctr" defTabSz="914400" fontAlgn="auto">
                <a:spcBef>
                  <a:spcPts val="0"/>
                </a:spcBef>
                <a:spcAft>
                  <a:spcPts val="0"/>
                </a:spcAft>
                <a:defRPr/>
              </a:pPr>
              <a:r>
                <a:rPr lang="zh-CN" altLang="en-US" sz="1400" dirty="0">
                  <a:solidFill>
                    <a:srgbClr val="FFFFFF"/>
                  </a:solidFill>
                  <a:latin typeface="+mn-lt"/>
                  <a:ea typeface="+mn-ea"/>
                  <a:cs typeface="+mn-ea"/>
                  <a:sym typeface="+mn-lt"/>
                </a:rPr>
                <a:t>思想为重点，抓好</a:t>
              </a:r>
              <a:endParaRPr lang="en-US" altLang="zh-CN" sz="1400" dirty="0">
                <a:solidFill>
                  <a:srgbClr val="FFFFFF"/>
                </a:solidFill>
                <a:latin typeface="+mn-lt"/>
                <a:ea typeface="+mn-ea"/>
                <a:cs typeface="+mn-ea"/>
                <a:sym typeface="+mn-lt"/>
              </a:endParaRPr>
            </a:p>
            <a:p>
              <a:pPr algn="ctr" defTabSz="914400" fontAlgn="auto">
                <a:spcBef>
                  <a:spcPts val="0"/>
                </a:spcBef>
                <a:spcAft>
                  <a:spcPts val="0"/>
                </a:spcAft>
                <a:defRPr/>
              </a:pPr>
              <a:r>
                <a:rPr lang="zh-CN" altLang="en-US" sz="1400" dirty="0">
                  <a:solidFill>
                    <a:srgbClr val="FFFFFF"/>
                  </a:solidFill>
                  <a:latin typeface="+mn-lt"/>
                  <a:ea typeface="+mn-ea"/>
                  <a:cs typeface="+mn-ea"/>
                  <a:sym typeface="+mn-lt"/>
                </a:rPr>
                <a:t>团内“关键少数”</a:t>
              </a:r>
              <a:endParaRPr lang="zh-CN" altLang="en-US" sz="1400" dirty="0">
                <a:solidFill>
                  <a:srgbClr val="FFFFFF"/>
                </a:solidFill>
                <a:latin typeface="+mn-lt"/>
                <a:ea typeface="+mn-ea"/>
                <a:cs typeface="+mn-ea"/>
                <a:sym typeface="+mn-lt"/>
              </a:endParaRPr>
            </a:p>
          </p:txBody>
        </p:sp>
      </p:grpSp>
      <p:grpSp>
        <p:nvGrpSpPr>
          <p:cNvPr id="87" name="组合 86"/>
          <p:cNvGrpSpPr/>
          <p:nvPr/>
        </p:nvGrpSpPr>
        <p:grpSpPr bwMode="auto">
          <a:xfrm>
            <a:off x="376238" y="3055938"/>
            <a:ext cx="1800225" cy="1800225"/>
            <a:chOff x="375887" y="3055468"/>
            <a:chExt cx="1800001" cy="1800000"/>
          </a:xfrm>
        </p:grpSpPr>
        <p:sp>
          <p:nvSpPr>
            <p:cNvPr id="67" name="矩形 66"/>
            <p:cNvSpPr/>
            <p:nvPr/>
          </p:nvSpPr>
          <p:spPr>
            <a:xfrm>
              <a:off x="375887" y="3055468"/>
              <a:ext cx="1800000" cy="1800000"/>
            </a:xfrm>
            <a:prstGeom prst="rect">
              <a:avLst/>
            </a:prstGeom>
            <a:solidFill>
              <a:schemeClr val="accent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sz="3200" dirty="0">
                <a:solidFill>
                  <a:srgbClr val="FFFFFF"/>
                </a:solidFill>
                <a:cs typeface="+mn-ea"/>
                <a:sym typeface="+mn-lt"/>
              </a:endParaRPr>
            </a:p>
          </p:txBody>
        </p:sp>
        <p:sp>
          <p:nvSpPr>
            <p:cNvPr id="68" name="矩形 67"/>
            <p:cNvSpPr/>
            <p:nvPr/>
          </p:nvSpPr>
          <p:spPr>
            <a:xfrm>
              <a:off x="952077" y="3206261"/>
              <a:ext cx="647619" cy="647619"/>
            </a:xfrm>
            <a:prstGeom prst="rect">
              <a:avLst/>
            </a:prstGeom>
          </p:spPr>
          <p:txBody>
            <a:bodyPr wrap="none">
              <a:spAutoFit/>
            </a:bodyPr>
            <a:lstStyle/>
            <a:p>
              <a:pPr algn="ctr" defTabSz="914400" fontAlgn="auto">
                <a:spcBef>
                  <a:spcPts val="0"/>
                </a:spcBef>
                <a:spcAft>
                  <a:spcPts val="0"/>
                </a:spcAft>
                <a:defRPr/>
              </a:pPr>
              <a:r>
                <a:rPr lang="en-US" altLang="zh-CN" sz="3600" dirty="0">
                  <a:solidFill>
                    <a:srgbClr val="FFFFFF"/>
                  </a:solidFill>
                  <a:latin typeface="+mn-lt"/>
                  <a:ea typeface="+mn-ea"/>
                  <a:cs typeface="+mn-ea"/>
                  <a:sym typeface="+mn-lt"/>
                </a:rPr>
                <a:t>04</a:t>
              </a:r>
              <a:endParaRPr lang="zh-CN" altLang="en-US" sz="3600" dirty="0">
                <a:solidFill>
                  <a:srgbClr val="FFFFFF"/>
                </a:solidFill>
                <a:latin typeface="+mn-lt"/>
                <a:ea typeface="+mn-ea"/>
                <a:cs typeface="+mn-ea"/>
                <a:sym typeface="+mn-lt"/>
              </a:endParaRPr>
            </a:p>
          </p:txBody>
        </p:sp>
        <p:sp>
          <p:nvSpPr>
            <p:cNvPr id="69" name="矩形 68"/>
            <p:cNvSpPr/>
            <p:nvPr/>
          </p:nvSpPr>
          <p:spPr>
            <a:xfrm>
              <a:off x="375887" y="3901499"/>
              <a:ext cx="1800001" cy="830159"/>
            </a:xfrm>
            <a:prstGeom prst="rect">
              <a:avLst/>
            </a:prstGeom>
          </p:spPr>
          <p:txBody>
            <a:bodyPr>
              <a:spAutoFit/>
            </a:bodyPr>
            <a:lstStyle/>
            <a:p>
              <a:pPr algn="ctr" defTabSz="914400" fontAlgn="auto">
                <a:spcBef>
                  <a:spcPts val="0"/>
                </a:spcBef>
                <a:spcAft>
                  <a:spcPts val="0"/>
                </a:spcAft>
                <a:defRPr/>
              </a:pPr>
              <a:r>
                <a:rPr lang="zh-CN" altLang="en-US" sz="1200" dirty="0">
                  <a:solidFill>
                    <a:srgbClr val="FFFFFF"/>
                  </a:solidFill>
                  <a:latin typeface="+mn-lt"/>
                  <a:ea typeface="+mn-ea"/>
                  <a:cs typeface="+mn-ea"/>
                  <a:sym typeface="+mn-lt"/>
                </a:rPr>
                <a:t>以建立科学的激励约束机制为牵动，持续调动基层团干部的积极性主动性创造性</a:t>
              </a:r>
              <a:endParaRPr lang="zh-CN" altLang="en-US" sz="1200" dirty="0">
                <a:solidFill>
                  <a:srgbClr val="FFFFFF"/>
                </a:solidFill>
                <a:latin typeface="+mn-lt"/>
                <a:ea typeface="+mn-ea"/>
                <a:cs typeface="+mn-ea"/>
                <a:sym typeface="+mn-lt"/>
              </a:endParaRPr>
            </a:p>
          </p:txBody>
        </p:sp>
      </p:grpSp>
      <p:grpSp>
        <p:nvGrpSpPr>
          <p:cNvPr id="86" name="组合 85"/>
          <p:cNvGrpSpPr/>
          <p:nvPr/>
        </p:nvGrpSpPr>
        <p:grpSpPr bwMode="auto">
          <a:xfrm>
            <a:off x="2392363" y="3055938"/>
            <a:ext cx="1800225" cy="1800225"/>
            <a:chOff x="2391911" y="3055468"/>
            <a:chExt cx="1800002" cy="1800000"/>
          </a:xfrm>
        </p:grpSpPr>
        <p:sp>
          <p:nvSpPr>
            <p:cNvPr id="71" name="矩形 70"/>
            <p:cNvSpPr/>
            <p:nvPr/>
          </p:nvSpPr>
          <p:spPr>
            <a:xfrm>
              <a:off x="2391912" y="3055468"/>
              <a:ext cx="1800000" cy="1800000"/>
            </a:xfrm>
            <a:prstGeom prst="rect">
              <a:avLst/>
            </a:prstGeom>
            <a:solidFill>
              <a:schemeClr val="accent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sz="3200" dirty="0">
                <a:solidFill>
                  <a:srgbClr val="FFFFFF"/>
                </a:solidFill>
                <a:cs typeface="+mn-ea"/>
                <a:sym typeface="+mn-lt"/>
              </a:endParaRPr>
            </a:p>
          </p:txBody>
        </p:sp>
        <p:sp>
          <p:nvSpPr>
            <p:cNvPr id="72" name="矩形 71"/>
            <p:cNvSpPr/>
            <p:nvPr/>
          </p:nvSpPr>
          <p:spPr>
            <a:xfrm>
              <a:off x="2968102" y="3206261"/>
              <a:ext cx="647620" cy="647619"/>
            </a:xfrm>
            <a:prstGeom prst="rect">
              <a:avLst/>
            </a:prstGeom>
          </p:spPr>
          <p:txBody>
            <a:bodyPr wrap="none">
              <a:spAutoFit/>
            </a:bodyPr>
            <a:lstStyle/>
            <a:p>
              <a:pPr algn="ctr" defTabSz="914400" fontAlgn="auto">
                <a:spcBef>
                  <a:spcPts val="0"/>
                </a:spcBef>
                <a:spcAft>
                  <a:spcPts val="0"/>
                </a:spcAft>
                <a:defRPr/>
              </a:pPr>
              <a:r>
                <a:rPr lang="en-US" altLang="zh-CN" sz="3600" dirty="0">
                  <a:solidFill>
                    <a:srgbClr val="FFFFFF"/>
                  </a:solidFill>
                  <a:latin typeface="+mn-lt"/>
                  <a:ea typeface="+mn-ea"/>
                  <a:cs typeface="+mn-ea"/>
                  <a:sym typeface="+mn-lt"/>
                </a:rPr>
                <a:t>05</a:t>
              </a:r>
              <a:endParaRPr lang="zh-CN" altLang="en-US" sz="3600" dirty="0">
                <a:solidFill>
                  <a:srgbClr val="FFFFFF"/>
                </a:solidFill>
                <a:latin typeface="+mn-lt"/>
                <a:ea typeface="+mn-ea"/>
                <a:cs typeface="+mn-ea"/>
                <a:sym typeface="+mn-lt"/>
              </a:endParaRPr>
            </a:p>
          </p:txBody>
        </p:sp>
        <p:sp>
          <p:nvSpPr>
            <p:cNvPr id="73" name="矩形 72"/>
            <p:cNvSpPr/>
            <p:nvPr/>
          </p:nvSpPr>
          <p:spPr>
            <a:xfrm>
              <a:off x="2391911" y="3901499"/>
              <a:ext cx="1800002" cy="830159"/>
            </a:xfrm>
            <a:prstGeom prst="rect">
              <a:avLst/>
            </a:prstGeom>
          </p:spPr>
          <p:txBody>
            <a:bodyPr>
              <a:spAutoFit/>
            </a:bodyPr>
            <a:lstStyle/>
            <a:p>
              <a:pPr algn="ctr" defTabSz="914400" fontAlgn="auto">
                <a:spcBef>
                  <a:spcPts val="0"/>
                </a:spcBef>
                <a:spcAft>
                  <a:spcPts val="0"/>
                </a:spcAft>
                <a:defRPr/>
              </a:pPr>
              <a:r>
                <a:rPr lang="zh-CN" altLang="en-US" sz="1600" dirty="0">
                  <a:solidFill>
                    <a:srgbClr val="FFFFFF"/>
                  </a:solidFill>
                  <a:latin typeface="+mn-lt"/>
                  <a:ea typeface="+mn-ea"/>
                  <a:cs typeface="+mn-ea"/>
                  <a:sym typeface="+mn-lt"/>
                </a:rPr>
                <a:t>以增强先进性为目标，抓好团员队伍建设</a:t>
              </a:r>
              <a:endParaRPr lang="zh-CN" altLang="en-US" sz="1600" dirty="0">
                <a:solidFill>
                  <a:srgbClr val="FFFFFF"/>
                </a:solidFill>
                <a:latin typeface="+mn-lt"/>
                <a:ea typeface="+mn-ea"/>
                <a:cs typeface="+mn-ea"/>
                <a:sym typeface="+mn-lt"/>
              </a:endParaRPr>
            </a:p>
          </p:txBody>
        </p:sp>
      </p:grpSp>
      <p:grpSp>
        <p:nvGrpSpPr>
          <p:cNvPr id="85" name="组合 84"/>
          <p:cNvGrpSpPr/>
          <p:nvPr/>
        </p:nvGrpSpPr>
        <p:grpSpPr bwMode="auto">
          <a:xfrm>
            <a:off x="4356100" y="3055938"/>
            <a:ext cx="1800225" cy="1800225"/>
            <a:chOff x="4356175" y="3055468"/>
            <a:chExt cx="1800001" cy="1800000"/>
          </a:xfrm>
        </p:grpSpPr>
        <p:sp>
          <p:nvSpPr>
            <p:cNvPr id="75" name="矩形 74"/>
            <p:cNvSpPr/>
            <p:nvPr/>
          </p:nvSpPr>
          <p:spPr>
            <a:xfrm>
              <a:off x="4356175" y="3055468"/>
              <a:ext cx="1800000" cy="1800000"/>
            </a:xfrm>
            <a:prstGeom prst="rect">
              <a:avLst/>
            </a:prstGeom>
            <a:solidFill>
              <a:schemeClr val="accent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sz="3200" dirty="0">
                <a:solidFill>
                  <a:srgbClr val="FFFFFF"/>
                </a:solidFill>
                <a:cs typeface="+mn-ea"/>
                <a:sym typeface="+mn-lt"/>
              </a:endParaRPr>
            </a:p>
          </p:txBody>
        </p:sp>
        <p:sp>
          <p:nvSpPr>
            <p:cNvPr id="76" name="矩形 75"/>
            <p:cNvSpPr/>
            <p:nvPr/>
          </p:nvSpPr>
          <p:spPr>
            <a:xfrm>
              <a:off x="4932366" y="3206261"/>
              <a:ext cx="647619" cy="647619"/>
            </a:xfrm>
            <a:prstGeom prst="rect">
              <a:avLst/>
            </a:prstGeom>
          </p:spPr>
          <p:txBody>
            <a:bodyPr wrap="none">
              <a:spAutoFit/>
            </a:bodyPr>
            <a:lstStyle/>
            <a:p>
              <a:pPr algn="ctr" defTabSz="914400" fontAlgn="auto">
                <a:spcBef>
                  <a:spcPts val="0"/>
                </a:spcBef>
                <a:spcAft>
                  <a:spcPts val="0"/>
                </a:spcAft>
                <a:defRPr/>
              </a:pPr>
              <a:r>
                <a:rPr lang="en-US" altLang="zh-CN" sz="3600" dirty="0">
                  <a:solidFill>
                    <a:srgbClr val="FFFFFF"/>
                  </a:solidFill>
                  <a:latin typeface="+mn-lt"/>
                  <a:ea typeface="+mn-ea"/>
                  <a:cs typeface="+mn-ea"/>
                  <a:sym typeface="+mn-lt"/>
                </a:rPr>
                <a:t>06</a:t>
              </a:r>
              <a:endParaRPr lang="zh-CN" altLang="en-US" sz="3600" dirty="0">
                <a:solidFill>
                  <a:srgbClr val="FFFFFF"/>
                </a:solidFill>
                <a:latin typeface="+mn-lt"/>
                <a:ea typeface="+mn-ea"/>
                <a:cs typeface="+mn-ea"/>
                <a:sym typeface="+mn-lt"/>
              </a:endParaRPr>
            </a:p>
          </p:txBody>
        </p:sp>
        <p:sp>
          <p:nvSpPr>
            <p:cNvPr id="77" name="矩形 76"/>
            <p:cNvSpPr/>
            <p:nvPr/>
          </p:nvSpPr>
          <p:spPr>
            <a:xfrm>
              <a:off x="4356175" y="3901499"/>
              <a:ext cx="1800001" cy="830159"/>
            </a:xfrm>
            <a:prstGeom prst="rect">
              <a:avLst/>
            </a:prstGeom>
          </p:spPr>
          <p:txBody>
            <a:bodyPr>
              <a:spAutoFit/>
            </a:bodyPr>
            <a:lstStyle/>
            <a:p>
              <a:pPr algn="ctr" defTabSz="914400" fontAlgn="auto">
                <a:spcBef>
                  <a:spcPts val="0"/>
                </a:spcBef>
                <a:spcAft>
                  <a:spcPts val="0"/>
                </a:spcAft>
                <a:defRPr/>
              </a:pPr>
              <a:r>
                <a:rPr lang="zh-CN" altLang="en-US" sz="1600" dirty="0">
                  <a:solidFill>
                    <a:srgbClr val="FFFFFF"/>
                  </a:solidFill>
                  <a:latin typeface="+mn-lt"/>
                  <a:ea typeface="+mn-ea"/>
                  <a:cs typeface="+mn-ea"/>
                  <a:sym typeface="+mn-lt"/>
                </a:rPr>
                <a:t>以健全完善团内制度为保障，不断严明团的纪律</a:t>
              </a:r>
              <a:endParaRPr lang="zh-CN" altLang="en-US" sz="1600" dirty="0">
                <a:solidFill>
                  <a:srgbClr val="FFFFFF"/>
                </a:solidFill>
                <a:latin typeface="+mn-lt"/>
                <a:ea typeface="+mn-ea"/>
                <a:cs typeface="+mn-ea"/>
                <a:sym typeface="+mn-lt"/>
              </a:endParaRPr>
            </a:p>
          </p:txBody>
        </p:sp>
      </p:grpSp>
      <p:grpSp>
        <p:nvGrpSpPr>
          <p:cNvPr id="78" name="组合 77"/>
          <p:cNvGrpSpPr/>
          <p:nvPr/>
        </p:nvGrpSpPr>
        <p:grpSpPr bwMode="auto">
          <a:xfrm>
            <a:off x="6372225" y="1131888"/>
            <a:ext cx="2428875" cy="3667125"/>
            <a:chOff x="183660" y="1131790"/>
            <a:chExt cx="2429336" cy="3667272"/>
          </a:xfrm>
        </p:grpSpPr>
        <p:sp>
          <p:nvSpPr>
            <p:cNvPr id="79" name="矩形 78"/>
            <p:cNvSpPr/>
            <p:nvPr/>
          </p:nvSpPr>
          <p:spPr>
            <a:xfrm>
              <a:off x="183660" y="1131790"/>
              <a:ext cx="2429336" cy="3667272"/>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ltLang="zh-CN" sz="3200" dirty="0">
                <a:solidFill>
                  <a:srgbClr val="FFFFFF"/>
                </a:solidFill>
                <a:cs typeface="+mn-ea"/>
                <a:sym typeface="+mn-lt"/>
              </a:endParaRPr>
            </a:p>
            <a:p>
              <a:pPr algn="ctr" defTabSz="914400" fontAlgn="auto">
                <a:spcBef>
                  <a:spcPts val="0"/>
                </a:spcBef>
                <a:spcAft>
                  <a:spcPts val="0"/>
                </a:spcAft>
                <a:defRPr/>
              </a:pPr>
              <a:endParaRPr lang="en-US" altLang="zh-CN" sz="3200" dirty="0">
                <a:solidFill>
                  <a:srgbClr val="FFFFFF"/>
                </a:solidFill>
                <a:cs typeface="+mn-ea"/>
                <a:sym typeface="+mn-lt"/>
              </a:endParaRPr>
            </a:p>
            <a:p>
              <a:pPr algn="ctr" defTabSz="914400" fontAlgn="auto">
                <a:spcBef>
                  <a:spcPts val="0"/>
                </a:spcBef>
                <a:spcAft>
                  <a:spcPts val="0"/>
                </a:spcAft>
                <a:defRPr/>
              </a:pPr>
              <a:endParaRPr lang="en-US" altLang="zh-CN" sz="3200" dirty="0">
                <a:solidFill>
                  <a:srgbClr val="FFFFFF"/>
                </a:solidFill>
                <a:cs typeface="+mn-ea"/>
                <a:sym typeface="+mn-lt"/>
              </a:endParaRPr>
            </a:p>
            <a:p>
              <a:pPr algn="ctr" defTabSz="914400" fontAlgn="auto">
                <a:spcBef>
                  <a:spcPts val="0"/>
                </a:spcBef>
                <a:spcAft>
                  <a:spcPts val="0"/>
                </a:spcAft>
                <a:defRPr/>
              </a:pPr>
              <a:r>
                <a:rPr lang="zh-CN" altLang="en-US" sz="3600" dirty="0">
                  <a:solidFill>
                    <a:srgbClr val="9B0D13"/>
                  </a:solidFill>
                  <a:cs typeface="+mn-ea"/>
                  <a:sym typeface="+mn-lt"/>
                </a:rPr>
                <a:t>从严治团</a:t>
              </a:r>
              <a:endParaRPr lang="en-US" altLang="zh-CN" sz="3600" dirty="0">
                <a:solidFill>
                  <a:srgbClr val="9B0D13"/>
                </a:solidFill>
                <a:cs typeface="+mn-ea"/>
                <a:sym typeface="+mn-lt"/>
              </a:endParaRPr>
            </a:p>
            <a:p>
              <a:pPr algn="ctr" defTabSz="914400" fontAlgn="auto">
                <a:spcBef>
                  <a:spcPts val="0"/>
                </a:spcBef>
                <a:spcAft>
                  <a:spcPts val="0"/>
                </a:spcAft>
                <a:defRPr/>
              </a:pPr>
              <a:r>
                <a:rPr lang="zh-CN" altLang="en-US" sz="3600" dirty="0">
                  <a:solidFill>
                    <a:srgbClr val="9B0D13"/>
                  </a:solidFill>
                  <a:cs typeface="+mn-ea"/>
                  <a:sym typeface="+mn-lt"/>
                </a:rPr>
                <a:t>六个方面</a:t>
              </a:r>
              <a:endParaRPr lang="zh-CN" altLang="en-US" sz="3600" dirty="0">
                <a:solidFill>
                  <a:srgbClr val="9B0D13"/>
                </a:solidFill>
                <a:cs typeface="+mn-ea"/>
                <a:sym typeface="+mn-lt"/>
              </a:endParaRPr>
            </a:p>
          </p:txBody>
        </p:sp>
        <p:pic>
          <p:nvPicPr>
            <p:cNvPr id="111628" name="Picture 2" descr="C:\Users\abc\Desktop\千图网_中国共青团团徽元素_图片编号27330696\国庆节PNG免扣元素(45).png"/>
            <p:cNvPicPr>
              <a:picLocks noChangeAspect="1" noChangeArrowheads="1"/>
            </p:cNvPicPr>
            <p:nvPr/>
          </p:nvPicPr>
          <p:blipFill>
            <a:blip r:embed="rId1"/>
            <a:srcRect/>
            <a:stretch>
              <a:fillRect/>
            </a:stretch>
          </p:blipFill>
          <p:spPr bwMode="auto">
            <a:xfrm>
              <a:off x="433197" y="1164736"/>
              <a:ext cx="1852502" cy="1662299"/>
            </a:xfrm>
            <a:prstGeom prst="rect">
              <a:avLst/>
            </a:prstGeom>
            <a:noFill/>
            <a:ln w="9525">
              <a:noFill/>
              <a:miter lim="800000"/>
              <a:headEnd/>
              <a:tailEnd/>
            </a:ln>
          </p:spPr>
        </p:pic>
      </p:gr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randombar(horizontal)">
                                      <p:cBhvr>
                                        <p:cTn id="7" dur="2000"/>
                                        <p:tgtEl>
                                          <p:spTgt spid="78"/>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2000" fill="hold"/>
                                        <p:tgtEl>
                                          <p:spTgt spid="82"/>
                                        </p:tgtEl>
                                        <p:attrNameLst>
                                          <p:attrName>ppt_w</p:attrName>
                                        </p:attrNameLst>
                                      </p:cBhvr>
                                      <p:tavLst>
                                        <p:tav tm="0">
                                          <p:val>
                                            <p:fltVal val="0"/>
                                          </p:val>
                                        </p:tav>
                                        <p:tav tm="100000">
                                          <p:val>
                                            <p:strVal val="#ppt_w"/>
                                          </p:val>
                                        </p:tav>
                                      </p:tavLst>
                                    </p:anim>
                                    <p:anim calcmode="lin" valueType="num">
                                      <p:cBhvr>
                                        <p:cTn id="12" dur="2000" fill="hold"/>
                                        <p:tgtEl>
                                          <p:spTgt spid="82"/>
                                        </p:tgtEl>
                                        <p:attrNameLst>
                                          <p:attrName>ppt_h</p:attrName>
                                        </p:attrNameLst>
                                      </p:cBhvr>
                                      <p:tavLst>
                                        <p:tav tm="0">
                                          <p:val>
                                            <p:fltVal val="0"/>
                                          </p:val>
                                        </p:tav>
                                        <p:tav tm="100000">
                                          <p:val>
                                            <p:strVal val="#ppt_h"/>
                                          </p:val>
                                        </p:tav>
                                      </p:tavLst>
                                    </p:anim>
                                    <p:anim calcmode="lin" valueType="num">
                                      <p:cBhvr>
                                        <p:cTn id="13" dur="2000" fill="hold"/>
                                        <p:tgtEl>
                                          <p:spTgt spid="82"/>
                                        </p:tgtEl>
                                        <p:attrNameLst>
                                          <p:attrName>style.rotation</p:attrName>
                                        </p:attrNameLst>
                                      </p:cBhvr>
                                      <p:tavLst>
                                        <p:tav tm="0">
                                          <p:val>
                                            <p:fltVal val="90"/>
                                          </p:val>
                                        </p:tav>
                                        <p:tav tm="100000">
                                          <p:val>
                                            <p:fltVal val="0"/>
                                          </p:val>
                                        </p:tav>
                                      </p:tavLst>
                                    </p:anim>
                                    <p:animEffect transition="in" filter="fade">
                                      <p:cBhvr>
                                        <p:cTn id="14" dur="2000"/>
                                        <p:tgtEl>
                                          <p:spTgt spid="82"/>
                                        </p:tgtEl>
                                      </p:cBhvr>
                                    </p:animEffect>
                                  </p:childTnLst>
                                </p:cTn>
                              </p:par>
                            </p:childTnLst>
                          </p:cTn>
                        </p:par>
                        <p:par>
                          <p:cTn id="15" fill="hold">
                            <p:stCondLst>
                              <p:cond delay="4000"/>
                            </p:stCondLst>
                            <p:childTnLst>
                              <p:par>
                                <p:cTn id="16" presetID="31" presetClass="entr" presetSubtype="0" fill="hold"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p:cTn id="18" dur="2000" fill="hold"/>
                                        <p:tgtEl>
                                          <p:spTgt spid="83"/>
                                        </p:tgtEl>
                                        <p:attrNameLst>
                                          <p:attrName>ppt_w</p:attrName>
                                        </p:attrNameLst>
                                      </p:cBhvr>
                                      <p:tavLst>
                                        <p:tav tm="0">
                                          <p:val>
                                            <p:fltVal val="0"/>
                                          </p:val>
                                        </p:tav>
                                        <p:tav tm="100000">
                                          <p:val>
                                            <p:strVal val="#ppt_w"/>
                                          </p:val>
                                        </p:tav>
                                      </p:tavLst>
                                    </p:anim>
                                    <p:anim calcmode="lin" valueType="num">
                                      <p:cBhvr>
                                        <p:cTn id="19" dur="2000" fill="hold"/>
                                        <p:tgtEl>
                                          <p:spTgt spid="83"/>
                                        </p:tgtEl>
                                        <p:attrNameLst>
                                          <p:attrName>ppt_h</p:attrName>
                                        </p:attrNameLst>
                                      </p:cBhvr>
                                      <p:tavLst>
                                        <p:tav tm="0">
                                          <p:val>
                                            <p:fltVal val="0"/>
                                          </p:val>
                                        </p:tav>
                                        <p:tav tm="100000">
                                          <p:val>
                                            <p:strVal val="#ppt_h"/>
                                          </p:val>
                                        </p:tav>
                                      </p:tavLst>
                                    </p:anim>
                                    <p:anim calcmode="lin" valueType="num">
                                      <p:cBhvr>
                                        <p:cTn id="20" dur="2000" fill="hold"/>
                                        <p:tgtEl>
                                          <p:spTgt spid="83"/>
                                        </p:tgtEl>
                                        <p:attrNameLst>
                                          <p:attrName>style.rotation</p:attrName>
                                        </p:attrNameLst>
                                      </p:cBhvr>
                                      <p:tavLst>
                                        <p:tav tm="0">
                                          <p:val>
                                            <p:fltVal val="90"/>
                                          </p:val>
                                        </p:tav>
                                        <p:tav tm="100000">
                                          <p:val>
                                            <p:fltVal val="0"/>
                                          </p:val>
                                        </p:tav>
                                      </p:tavLst>
                                    </p:anim>
                                    <p:animEffect transition="in" filter="fade">
                                      <p:cBhvr>
                                        <p:cTn id="21" dur="2000"/>
                                        <p:tgtEl>
                                          <p:spTgt spid="83"/>
                                        </p:tgtEl>
                                      </p:cBhvr>
                                    </p:animEffect>
                                  </p:childTnLst>
                                </p:cTn>
                              </p:par>
                            </p:childTnLst>
                          </p:cTn>
                        </p:par>
                        <p:par>
                          <p:cTn id="22" fill="hold">
                            <p:stCondLst>
                              <p:cond delay="6000"/>
                            </p:stCondLst>
                            <p:childTnLst>
                              <p:par>
                                <p:cTn id="23" presetID="31" presetClass="entr" presetSubtype="0" fill="hold" nodeType="afterEffect">
                                  <p:stCondLst>
                                    <p:cond delay="0"/>
                                  </p:stCondLst>
                                  <p:childTnLst>
                                    <p:set>
                                      <p:cBhvr>
                                        <p:cTn id="24" dur="1" fill="hold">
                                          <p:stCondLst>
                                            <p:cond delay="0"/>
                                          </p:stCondLst>
                                        </p:cTn>
                                        <p:tgtEl>
                                          <p:spTgt spid="84"/>
                                        </p:tgtEl>
                                        <p:attrNameLst>
                                          <p:attrName>style.visibility</p:attrName>
                                        </p:attrNameLst>
                                      </p:cBhvr>
                                      <p:to>
                                        <p:strVal val="visible"/>
                                      </p:to>
                                    </p:set>
                                    <p:anim calcmode="lin" valueType="num">
                                      <p:cBhvr>
                                        <p:cTn id="25" dur="2000" fill="hold"/>
                                        <p:tgtEl>
                                          <p:spTgt spid="84"/>
                                        </p:tgtEl>
                                        <p:attrNameLst>
                                          <p:attrName>ppt_w</p:attrName>
                                        </p:attrNameLst>
                                      </p:cBhvr>
                                      <p:tavLst>
                                        <p:tav tm="0">
                                          <p:val>
                                            <p:fltVal val="0"/>
                                          </p:val>
                                        </p:tav>
                                        <p:tav tm="100000">
                                          <p:val>
                                            <p:strVal val="#ppt_w"/>
                                          </p:val>
                                        </p:tav>
                                      </p:tavLst>
                                    </p:anim>
                                    <p:anim calcmode="lin" valueType="num">
                                      <p:cBhvr>
                                        <p:cTn id="26" dur="2000" fill="hold"/>
                                        <p:tgtEl>
                                          <p:spTgt spid="84"/>
                                        </p:tgtEl>
                                        <p:attrNameLst>
                                          <p:attrName>ppt_h</p:attrName>
                                        </p:attrNameLst>
                                      </p:cBhvr>
                                      <p:tavLst>
                                        <p:tav tm="0">
                                          <p:val>
                                            <p:fltVal val="0"/>
                                          </p:val>
                                        </p:tav>
                                        <p:tav tm="100000">
                                          <p:val>
                                            <p:strVal val="#ppt_h"/>
                                          </p:val>
                                        </p:tav>
                                      </p:tavLst>
                                    </p:anim>
                                    <p:anim calcmode="lin" valueType="num">
                                      <p:cBhvr>
                                        <p:cTn id="27" dur="2000" fill="hold"/>
                                        <p:tgtEl>
                                          <p:spTgt spid="84"/>
                                        </p:tgtEl>
                                        <p:attrNameLst>
                                          <p:attrName>style.rotation</p:attrName>
                                        </p:attrNameLst>
                                      </p:cBhvr>
                                      <p:tavLst>
                                        <p:tav tm="0">
                                          <p:val>
                                            <p:fltVal val="90"/>
                                          </p:val>
                                        </p:tav>
                                        <p:tav tm="100000">
                                          <p:val>
                                            <p:fltVal val="0"/>
                                          </p:val>
                                        </p:tav>
                                      </p:tavLst>
                                    </p:anim>
                                    <p:animEffect transition="in" filter="fade">
                                      <p:cBhvr>
                                        <p:cTn id="28" dur="2000"/>
                                        <p:tgtEl>
                                          <p:spTgt spid="84"/>
                                        </p:tgtEl>
                                      </p:cBhvr>
                                    </p:animEffect>
                                  </p:childTnLst>
                                </p:cTn>
                              </p:par>
                            </p:childTnLst>
                          </p:cTn>
                        </p:par>
                        <p:par>
                          <p:cTn id="29" fill="hold">
                            <p:stCondLst>
                              <p:cond delay="8000"/>
                            </p:stCondLst>
                            <p:childTnLst>
                              <p:par>
                                <p:cTn id="30" presetID="31" presetClass="entr" presetSubtype="0" fill="hold"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2000" fill="hold"/>
                                        <p:tgtEl>
                                          <p:spTgt spid="87"/>
                                        </p:tgtEl>
                                        <p:attrNameLst>
                                          <p:attrName>ppt_w</p:attrName>
                                        </p:attrNameLst>
                                      </p:cBhvr>
                                      <p:tavLst>
                                        <p:tav tm="0">
                                          <p:val>
                                            <p:fltVal val="0"/>
                                          </p:val>
                                        </p:tav>
                                        <p:tav tm="100000">
                                          <p:val>
                                            <p:strVal val="#ppt_w"/>
                                          </p:val>
                                        </p:tav>
                                      </p:tavLst>
                                    </p:anim>
                                    <p:anim calcmode="lin" valueType="num">
                                      <p:cBhvr>
                                        <p:cTn id="33" dur="2000" fill="hold"/>
                                        <p:tgtEl>
                                          <p:spTgt spid="87"/>
                                        </p:tgtEl>
                                        <p:attrNameLst>
                                          <p:attrName>ppt_h</p:attrName>
                                        </p:attrNameLst>
                                      </p:cBhvr>
                                      <p:tavLst>
                                        <p:tav tm="0">
                                          <p:val>
                                            <p:fltVal val="0"/>
                                          </p:val>
                                        </p:tav>
                                        <p:tav tm="100000">
                                          <p:val>
                                            <p:strVal val="#ppt_h"/>
                                          </p:val>
                                        </p:tav>
                                      </p:tavLst>
                                    </p:anim>
                                    <p:anim calcmode="lin" valueType="num">
                                      <p:cBhvr>
                                        <p:cTn id="34" dur="2000" fill="hold"/>
                                        <p:tgtEl>
                                          <p:spTgt spid="87"/>
                                        </p:tgtEl>
                                        <p:attrNameLst>
                                          <p:attrName>style.rotation</p:attrName>
                                        </p:attrNameLst>
                                      </p:cBhvr>
                                      <p:tavLst>
                                        <p:tav tm="0">
                                          <p:val>
                                            <p:fltVal val="90"/>
                                          </p:val>
                                        </p:tav>
                                        <p:tav tm="100000">
                                          <p:val>
                                            <p:fltVal val="0"/>
                                          </p:val>
                                        </p:tav>
                                      </p:tavLst>
                                    </p:anim>
                                    <p:animEffect transition="in" filter="fade">
                                      <p:cBhvr>
                                        <p:cTn id="35" dur="2000"/>
                                        <p:tgtEl>
                                          <p:spTgt spid="87"/>
                                        </p:tgtEl>
                                      </p:cBhvr>
                                    </p:animEffect>
                                  </p:childTnLst>
                                </p:cTn>
                              </p:par>
                            </p:childTnLst>
                          </p:cTn>
                        </p:par>
                        <p:par>
                          <p:cTn id="36" fill="hold">
                            <p:stCondLst>
                              <p:cond delay="10000"/>
                            </p:stCondLst>
                            <p:childTnLst>
                              <p:par>
                                <p:cTn id="37" presetID="31" presetClass="entr" presetSubtype="0" fill="hold" nodeType="afterEffect">
                                  <p:stCondLst>
                                    <p:cond delay="0"/>
                                  </p:stCondLst>
                                  <p:childTnLst>
                                    <p:set>
                                      <p:cBhvr>
                                        <p:cTn id="38" dur="1" fill="hold">
                                          <p:stCondLst>
                                            <p:cond delay="0"/>
                                          </p:stCondLst>
                                        </p:cTn>
                                        <p:tgtEl>
                                          <p:spTgt spid="86"/>
                                        </p:tgtEl>
                                        <p:attrNameLst>
                                          <p:attrName>style.visibility</p:attrName>
                                        </p:attrNameLst>
                                      </p:cBhvr>
                                      <p:to>
                                        <p:strVal val="visible"/>
                                      </p:to>
                                    </p:set>
                                    <p:anim calcmode="lin" valueType="num">
                                      <p:cBhvr>
                                        <p:cTn id="39" dur="2000" fill="hold"/>
                                        <p:tgtEl>
                                          <p:spTgt spid="86"/>
                                        </p:tgtEl>
                                        <p:attrNameLst>
                                          <p:attrName>ppt_w</p:attrName>
                                        </p:attrNameLst>
                                      </p:cBhvr>
                                      <p:tavLst>
                                        <p:tav tm="0">
                                          <p:val>
                                            <p:fltVal val="0"/>
                                          </p:val>
                                        </p:tav>
                                        <p:tav tm="100000">
                                          <p:val>
                                            <p:strVal val="#ppt_w"/>
                                          </p:val>
                                        </p:tav>
                                      </p:tavLst>
                                    </p:anim>
                                    <p:anim calcmode="lin" valueType="num">
                                      <p:cBhvr>
                                        <p:cTn id="40" dur="2000" fill="hold"/>
                                        <p:tgtEl>
                                          <p:spTgt spid="86"/>
                                        </p:tgtEl>
                                        <p:attrNameLst>
                                          <p:attrName>ppt_h</p:attrName>
                                        </p:attrNameLst>
                                      </p:cBhvr>
                                      <p:tavLst>
                                        <p:tav tm="0">
                                          <p:val>
                                            <p:fltVal val="0"/>
                                          </p:val>
                                        </p:tav>
                                        <p:tav tm="100000">
                                          <p:val>
                                            <p:strVal val="#ppt_h"/>
                                          </p:val>
                                        </p:tav>
                                      </p:tavLst>
                                    </p:anim>
                                    <p:anim calcmode="lin" valueType="num">
                                      <p:cBhvr>
                                        <p:cTn id="41" dur="2000" fill="hold"/>
                                        <p:tgtEl>
                                          <p:spTgt spid="86"/>
                                        </p:tgtEl>
                                        <p:attrNameLst>
                                          <p:attrName>style.rotation</p:attrName>
                                        </p:attrNameLst>
                                      </p:cBhvr>
                                      <p:tavLst>
                                        <p:tav tm="0">
                                          <p:val>
                                            <p:fltVal val="90"/>
                                          </p:val>
                                        </p:tav>
                                        <p:tav tm="100000">
                                          <p:val>
                                            <p:fltVal val="0"/>
                                          </p:val>
                                        </p:tav>
                                      </p:tavLst>
                                    </p:anim>
                                    <p:animEffect transition="in" filter="fade">
                                      <p:cBhvr>
                                        <p:cTn id="42" dur="2000"/>
                                        <p:tgtEl>
                                          <p:spTgt spid="86"/>
                                        </p:tgtEl>
                                      </p:cBhvr>
                                    </p:animEffect>
                                  </p:childTnLst>
                                </p:cTn>
                              </p:par>
                            </p:childTnLst>
                          </p:cTn>
                        </p:par>
                        <p:par>
                          <p:cTn id="43" fill="hold">
                            <p:stCondLst>
                              <p:cond delay="12000"/>
                            </p:stCondLst>
                            <p:childTnLst>
                              <p:par>
                                <p:cTn id="44" presetID="31" presetClass="entr" presetSubtype="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p:cTn id="46" dur="2000" fill="hold"/>
                                        <p:tgtEl>
                                          <p:spTgt spid="85"/>
                                        </p:tgtEl>
                                        <p:attrNameLst>
                                          <p:attrName>ppt_w</p:attrName>
                                        </p:attrNameLst>
                                      </p:cBhvr>
                                      <p:tavLst>
                                        <p:tav tm="0">
                                          <p:val>
                                            <p:fltVal val="0"/>
                                          </p:val>
                                        </p:tav>
                                        <p:tav tm="100000">
                                          <p:val>
                                            <p:strVal val="#ppt_w"/>
                                          </p:val>
                                        </p:tav>
                                      </p:tavLst>
                                    </p:anim>
                                    <p:anim calcmode="lin" valueType="num">
                                      <p:cBhvr>
                                        <p:cTn id="47" dur="2000" fill="hold"/>
                                        <p:tgtEl>
                                          <p:spTgt spid="85"/>
                                        </p:tgtEl>
                                        <p:attrNameLst>
                                          <p:attrName>ppt_h</p:attrName>
                                        </p:attrNameLst>
                                      </p:cBhvr>
                                      <p:tavLst>
                                        <p:tav tm="0">
                                          <p:val>
                                            <p:fltVal val="0"/>
                                          </p:val>
                                        </p:tav>
                                        <p:tav tm="100000">
                                          <p:val>
                                            <p:strVal val="#ppt_h"/>
                                          </p:val>
                                        </p:tav>
                                      </p:tavLst>
                                    </p:anim>
                                    <p:anim calcmode="lin" valueType="num">
                                      <p:cBhvr>
                                        <p:cTn id="48" dur="2000" fill="hold"/>
                                        <p:tgtEl>
                                          <p:spTgt spid="85"/>
                                        </p:tgtEl>
                                        <p:attrNameLst>
                                          <p:attrName>style.rotation</p:attrName>
                                        </p:attrNameLst>
                                      </p:cBhvr>
                                      <p:tavLst>
                                        <p:tav tm="0">
                                          <p:val>
                                            <p:fltVal val="90"/>
                                          </p:val>
                                        </p:tav>
                                        <p:tav tm="100000">
                                          <p:val>
                                            <p:fltVal val="0"/>
                                          </p:val>
                                        </p:tav>
                                      </p:tavLst>
                                    </p:anim>
                                    <p:animEffect transition="in" filter="fade">
                                      <p:cBhvr>
                                        <p:cTn id="49" dur="2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468313" y="309563"/>
            <a:ext cx="4032250" cy="431800"/>
          </a:xfrm>
        </p:spPr>
        <p:txBody>
          <a:bodyPr rtlCol="0">
            <a:normAutofit fontScale="85000" lnSpcReduction="20000"/>
          </a:bodyPr>
          <a:lstStyle/>
          <a:p>
            <a:pPr fontAlgn="auto">
              <a:spcAft>
                <a:spcPts val="0"/>
              </a:spcAft>
              <a:buFont typeface="Arial" panose="020B0604020202020204" pitchFamily="34" charset="0"/>
              <a:buChar char="•"/>
              <a:defRPr/>
            </a:pPr>
            <a:r>
              <a:rPr lang="zh-CN" altLang="en-US" dirty="0" smtClean="0">
                <a:solidFill>
                  <a:schemeClr val="accent1"/>
                </a:solidFill>
                <a:cs typeface="+mn-ea"/>
                <a:sym typeface="+mn-lt"/>
              </a:rPr>
              <a:t>从严治团：</a:t>
            </a:r>
            <a:r>
              <a:rPr lang="zh-CN" altLang="en-US" dirty="0" smtClean="0">
                <a:cs typeface="+mn-ea"/>
                <a:sym typeface="+mn-lt"/>
              </a:rPr>
              <a:t>六个方面</a:t>
            </a:r>
            <a:endParaRPr lang="zh-CN" altLang="en-US" dirty="0">
              <a:cs typeface="+mn-ea"/>
              <a:sym typeface="+mn-lt"/>
            </a:endParaRPr>
          </a:p>
        </p:txBody>
      </p:sp>
      <p:sp>
        <p:nvSpPr>
          <p:cNvPr id="3" name="矩形 2"/>
          <p:cNvSpPr/>
          <p:nvPr/>
        </p:nvSpPr>
        <p:spPr>
          <a:xfrm>
            <a:off x="2771775" y="1681163"/>
            <a:ext cx="5832475" cy="1754187"/>
          </a:xfrm>
          <a:prstGeom prst="rect">
            <a:avLst/>
          </a:prstGeom>
        </p:spPr>
        <p:txBody>
          <a:bodyPr>
            <a:spAutoFit/>
          </a:bodyPr>
          <a:lstStyle/>
          <a:p>
            <a:pPr defTabSz="914400" fontAlgn="auto">
              <a:spcBef>
                <a:spcPts val="0"/>
              </a:spcBef>
              <a:spcAft>
                <a:spcPts val="0"/>
              </a:spcAft>
              <a:defRPr/>
            </a:pPr>
            <a:r>
              <a:rPr lang="zh-CN" altLang="en-US" sz="1200" dirty="0">
                <a:solidFill>
                  <a:srgbClr val="000000"/>
                </a:solidFill>
                <a:latin typeface="+mn-lt"/>
                <a:ea typeface="+mn-ea"/>
                <a:cs typeface="+mn-ea"/>
                <a:sym typeface="+mn-lt"/>
              </a:rPr>
              <a:t>必须强化党的意识，以党的政治建设为统领，全面推进党的政治建设、思想建设、组织建设、作风建设、纪律建设，把制度建设贯穿其中，深入推进反腐败斗争。旗帜鲜明讲政治，自觉坚定维护习近平总书记的核心地位，自觉坚定维护以习近平同志为核心的党中央权威和集中统一领导，坚决执行党的政治路线，严守政治纪律和政治规矩，尊崇党章，营造团内良好政治生态。加强理论武装，落实各级团的领导机关理论中心组学习制度，积极推进“两学一做”学习教育常态化制度化，认真开展“不忘初心、牢记使命”主题教育，自觉用习近平新时代中国特色社会主义思想武装头脑、指导实践、推动工作。增强组织纪律性，严格落实中央八项规定和实施细则精神，严肃党内政治生活，完善基层党组织建设。</a:t>
            </a:r>
            <a:endParaRPr lang="zh-CN" altLang="en-US" sz="1200" dirty="0">
              <a:solidFill>
                <a:srgbClr val="000000"/>
              </a:solidFill>
              <a:latin typeface="+mn-lt"/>
              <a:ea typeface="+mn-ea"/>
              <a:cs typeface="+mn-ea"/>
              <a:sym typeface="+mn-lt"/>
            </a:endParaRPr>
          </a:p>
        </p:txBody>
      </p:sp>
      <p:sp>
        <p:nvSpPr>
          <p:cNvPr id="10" name="矩形 9"/>
          <p:cNvSpPr/>
          <p:nvPr/>
        </p:nvSpPr>
        <p:spPr>
          <a:xfrm>
            <a:off x="2771775" y="3900488"/>
            <a:ext cx="5832475" cy="1016000"/>
          </a:xfrm>
          <a:prstGeom prst="rect">
            <a:avLst/>
          </a:prstGeom>
        </p:spPr>
        <p:txBody>
          <a:bodyPr>
            <a:spAutoFit/>
          </a:bodyPr>
          <a:lstStyle/>
          <a:p>
            <a:pPr defTabSz="914400" fontAlgn="auto">
              <a:spcBef>
                <a:spcPts val="0"/>
              </a:spcBef>
              <a:spcAft>
                <a:spcPts val="0"/>
              </a:spcAft>
              <a:defRPr/>
            </a:pPr>
            <a:r>
              <a:rPr lang="zh-CN" altLang="en-US" sz="1200" dirty="0">
                <a:solidFill>
                  <a:srgbClr val="000000"/>
                </a:solidFill>
                <a:latin typeface="+mn-lt"/>
                <a:ea typeface="+mn-ea"/>
                <a:cs typeface="+mn-ea"/>
                <a:sym typeface="+mn-lt"/>
              </a:rPr>
              <a:t>讲政治是共青团的灵魂。要始终从为党和人民事业培养建设者和接班人的高度来谋划、部署、推动工作，把赢得青年人心、抓住青年人群作为评价我们全部工作的标尺。要坚决反对形式主义、事务主义，切实防止为热闹而热闹、为服务而服务，凸显共青团工作的政治价值。要提高政治敏锐性和政治鉴别力，自觉抵制宗派主义、圈子文化等不良政治文化腐蚀，高扬理想主义，树立清风正气。</a:t>
            </a:r>
            <a:endParaRPr lang="zh-CN" altLang="en-US" sz="1200" dirty="0">
              <a:solidFill>
                <a:srgbClr val="000000"/>
              </a:solidFill>
              <a:latin typeface="+mn-lt"/>
              <a:ea typeface="+mn-ea"/>
              <a:cs typeface="+mn-ea"/>
              <a:sym typeface="+mn-lt"/>
            </a:endParaRPr>
          </a:p>
        </p:txBody>
      </p:sp>
      <p:sp>
        <p:nvSpPr>
          <p:cNvPr id="11" name="矩形 10"/>
          <p:cNvSpPr/>
          <p:nvPr/>
        </p:nvSpPr>
        <p:spPr>
          <a:xfrm>
            <a:off x="3563938" y="1200150"/>
            <a:ext cx="5040312" cy="40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400">
                <a:solidFill>
                  <a:srgbClr val="FFFFFF"/>
                </a:solidFill>
                <a:cs typeface="+mn-ea"/>
                <a:sym typeface="+mn-lt"/>
              </a:rPr>
              <a:t>加强各级团委机关党的建设。这是从严治团第一位的要求。</a:t>
            </a:r>
            <a:endParaRPr lang="zh-CN" altLang="en-US" sz="1400">
              <a:solidFill>
                <a:srgbClr val="FFFFFF"/>
              </a:solidFill>
              <a:cs typeface="+mn-ea"/>
              <a:sym typeface="+mn-lt"/>
            </a:endParaRPr>
          </a:p>
        </p:txBody>
      </p:sp>
      <p:sp>
        <p:nvSpPr>
          <p:cNvPr id="18" name="矩形 17"/>
          <p:cNvSpPr/>
          <p:nvPr/>
        </p:nvSpPr>
        <p:spPr>
          <a:xfrm>
            <a:off x="3563938" y="3468688"/>
            <a:ext cx="5040312" cy="40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400" dirty="0">
                <a:solidFill>
                  <a:srgbClr val="FFFFFF"/>
                </a:solidFill>
                <a:cs typeface="+mn-ea"/>
                <a:sym typeface="+mn-lt"/>
              </a:rPr>
              <a:t>以培育良好政治文化为基础，提升各级团组织的政治水平。</a:t>
            </a:r>
            <a:endParaRPr lang="zh-CN" altLang="en-US" sz="1400" dirty="0">
              <a:solidFill>
                <a:srgbClr val="FFFFFF"/>
              </a:solidFill>
              <a:cs typeface="+mn-ea"/>
              <a:sym typeface="+mn-lt"/>
            </a:endParaRPr>
          </a:p>
        </p:txBody>
      </p:sp>
      <p:sp>
        <p:nvSpPr>
          <p:cNvPr id="19" name="文本框 18"/>
          <p:cNvSpPr txBox="1"/>
          <p:nvPr/>
        </p:nvSpPr>
        <p:spPr>
          <a:xfrm>
            <a:off x="2843213" y="1092200"/>
            <a:ext cx="595312" cy="585788"/>
          </a:xfrm>
          <a:prstGeom prst="rect">
            <a:avLst/>
          </a:prstGeom>
          <a:noFill/>
        </p:spPr>
        <p:txBody>
          <a:bodyPr wrap="none">
            <a:spAutoFit/>
          </a:bodyPr>
          <a:lstStyle/>
          <a:p>
            <a:pPr defTabSz="914400" fontAlgn="auto">
              <a:spcBef>
                <a:spcPts val="0"/>
              </a:spcBef>
              <a:spcAft>
                <a:spcPts val="0"/>
              </a:spcAft>
              <a:defRPr/>
            </a:pPr>
            <a:r>
              <a:rPr lang="en-US" altLang="zh-CN" sz="3200" dirty="0">
                <a:solidFill>
                  <a:srgbClr val="9B0D13"/>
                </a:solidFill>
                <a:latin typeface="+mn-lt"/>
                <a:ea typeface="+mn-ea"/>
                <a:cs typeface="+mn-ea"/>
                <a:sym typeface="+mn-lt"/>
              </a:rPr>
              <a:t>01</a:t>
            </a:r>
            <a:endParaRPr lang="zh-CN" altLang="en-US" sz="3200" dirty="0">
              <a:solidFill>
                <a:srgbClr val="9B0D13"/>
              </a:solidFill>
              <a:latin typeface="+mn-lt"/>
              <a:ea typeface="+mn-ea"/>
              <a:cs typeface="+mn-ea"/>
              <a:sym typeface="+mn-lt"/>
            </a:endParaRPr>
          </a:p>
        </p:txBody>
      </p:sp>
      <p:sp>
        <p:nvSpPr>
          <p:cNvPr id="20" name="文本框 19"/>
          <p:cNvSpPr txBox="1"/>
          <p:nvPr/>
        </p:nvSpPr>
        <p:spPr>
          <a:xfrm>
            <a:off x="2843213" y="3354388"/>
            <a:ext cx="595312" cy="585787"/>
          </a:xfrm>
          <a:prstGeom prst="rect">
            <a:avLst/>
          </a:prstGeom>
          <a:noFill/>
        </p:spPr>
        <p:txBody>
          <a:bodyPr wrap="none">
            <a:spAutoFit/>
          </a:bodyPr>
          <a:lstStyle/>
          <a:p>
            <a:pPr defTabSz="914400" fontAlgn="auto">
              <a:spcBef>
                <a:spcPts val="0"/>
              </a:spcBef>
              <a:spcAft>
                <a:spcPts val="0"/>
              </a:spcAft>
              <a:defRPr/>
            </a:pPr>
            <a:r>
              <a:rPr lang="en-US" altLang="zh-CN" sz="3200" dirty="0">
                <a:solidFill>
                  <a:srgbClr val="9B0D13"/>
                </a:solidFill>
                <a:latin typeface="+mn-lt"/>
                <a:ea typeface="+mn-ea"/>
                <a:cs typeface="+mn-ea"/>
                <a:sym typeface="+mn-lt"/>
              </a:rPr>
              <a:t>02</a:t>
            </a:r>
            <a:endParaRPr lang="zh-CN" altLang="en-US" sz="3200" dirty="0">
              <a:solidFill>
                <a:srgbClr val="9B0D13"/>
              </a:solidFill>
              <a:latin typeface="+mn-lt"/>
              <a:ea typeface="+mn-ea"/>
              <a:cs typeface="+mn-ea"/>
              <a:sym typeface="+mn-lt"/>
            </a:endParaRPr>
          </a:p>
        </p:txBody>
      </p:sp>
      <p:grpSp>
        <p:nvGrpSpPr>
          <p:cNvPr id="9" name="组合 8"/>
          <p:cNvGrpSpPr/>
          <p:nvPr/>
        </p:nvGrpSpPr>
        <p:grpSpPr bwMode="auto">
          <a:xfrm>
            <a:off x="395288" y="1200150"/>
            <a:ext cx="2089150" cy="3603625"/>
            <a:chOff x="6732240" y="1200010"/>
            <a:chExt cx="2088232" cy="3603988"/>
          </a:xfrm>
        </p:grpSpPr>
        <p:sp>
          <p:nvSpPr>
            <p:cNvPr id="12" name="矩形 11"/>
            <p:cNvSpPr/>
            <p:nvPr/>
          </p:nvSpPr>
          <p:spPr>
            <a:xfrm>
              <a:off x="6732240" y="1200010"/>
              <a:ext cx="2088232" cy="3603988"/>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pic>
          <p:nvPicPr>
            <p:cNvPr id="113676" name="Picture 2" descr="C:\Users\abc\Desktop\千图网_中国共青团团徽元素_图片编号27330696\国庆节PNG免扣元素(45).png"/>
            <p:cNvPicPr>
              <a:picLocks noChangeAspect="1" noChangeArrowheads="1"/>
            </p:cNvPicPr>
            <p:nvPr/>
          </p:nvPicPr>
          <p:blipFill>
            <a:blip r:embed="rId1"/>
            <a:srcRect/>
            <a:stretch>
              <a:fillRect/>
            </a:stretch>
          </p:blipFill>
          <p:spPr bwMode="auto">
            <a:xfrm>
              <a:off x="6850105" y="1228172"/>
              <a:ext cx="1852502" cy="1662299"/>
            </a:xfrm>
            <a:prstGeom prst="rect">
              <a:avLst/>
            </a:prstGeom>
            <a:noFill/>
            <a:ln w="9525">
              <a:noFill/>
              <a:miter lim="800000"/>
              <a:headEnd/>
              <a:tailEnd/>
            </a:ln>
          </p:spPr>
        </p:pic>
        <p:sp>
          <p:nvSpPr>
            <p:cNvPr id="14" name="矩形 13"/>
            <p:cNvSpPr/>
            <p:nvPr/>
          </p:nvSpPr>
          <p:spPr>
            <a:xfrm>
              <a:off x="7056356" y="3190068"/>
              <a:ext cx="1440000" cy="1440000"/>
            </a:xfrm>
            <a:prstGeom prst="rect">
              <a:avLst/>
            </a:prstGeom>
            <a:solidFill>
              <a:schemeClr val="bg1"/>
            </a:solidFill>
            <a:ln w="1905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4000" dirty="0">
                  <a:solidFill>
                    <a:srgbClr val="9B0D13"/>
                  </a:solidFill>
                  <a:cs typeface="+mn-ea"/>
                  <a:sym typeface="+mn-lt"/>
                </a:rPr>
                <a:t>从严</a:t>
              </a:r>
              <a:endParaRPr lang="en-US" altLang="zh-CN" sz="4000" dirty="0">
                <a:solidFill>
                  <a:srgbClr val="9B0D13"/>
                </a:solidFill>
                <a:cs typeface="+mn-ea"/>
                <a:sym typeface="+mn-lt"/>
              </a:endParaRPr>
            </a:p>
            <a:p>
              <a:pPr algn="ctr" defTabSz="914400" fontAlgn="auto">
                <a:spcBef>
                  <a:spcPts val="0"/>
                </a:spcBef>
                <a:spcAft>
                  <a:spcPts val="0"/>
                </a:spcAft>
                <a:defRPr/>
              </a:pPr>
              <a:r>
                <a:rPr lang="zh-CN" altLang="en-US" sz="4000" dirty="0">
                  <a:solidFill>
                    <a:srgbClr val="9B0D13"/>
                  </a:solidFill>
                  <a:cs typeface="+mn-ea"/>
                  <a:sym typeface="+mn-lt"/>
                </a:rPr>
                <a:t>治团</a:t>
              </a:r>
              <a:endParaRPr lang="zh-CN" altLang="en-US" sz="4000" dirty="0">
                <a:solidFill>
                  <a:srgbClr val="9B0D13"/>
                </a:solidFill>
                <a:cs typeface="+mn-ea"/>
                <a:sym typeface="+mn-lt"/>
              </a:endParaRPr>
            </a:p>
          </p:txBody>
        </p:sp>
      </p:gr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3000"/>
                                        <p:tgtEl>
                                          <p:spTgt spid="9"/>
                                        </p:tgtEl>
                                      </p:cBhvr>
                                    </p:animEffect>
                                  </p:childTnLst>
                                </p:cTn>
                              </p:par>
                            </p:childTnLst>
                          </p:cTn>
                        </p:par>
                        <p:par>
                          <p:cTn id="8" fill="hold">
                            <p:stCondLst>
                              <p:cond delay="30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2000" fill="hold"/>
                                        <p:tgtEl>
                                          <p:spTgt spid="19"/>
                                        </p:tgtEl>
                                        <p:attrNameLst>
                                          <p:attrName>ppt_w</p:attrName>
                                        </p:attrNameLst>
                                      </p:cBhvr>
                                      <p:tavLst>
                                        <p:tav tm="0">
                                          <p:val>
                                            <p:fltVal val="0"/>
                                          </p:val>
                                        </p:tav>
                                        <p:tav tm="100000">
                                          <p:val>
                                            <p:strVal val="#ppt_w"/>
                                          </p:val>
                                        </p:tav>
                                      </p:tavLst>
                                    </p:anim>
                                    <p:anim calcmode="lin" valueType="num">
                                      <p:cBhvr>
                                        <p:cTn id="12" dur="2000" fill="hold"/>
                                        <p:tgtEl>
                                          <p:spTgt spid="19"/>
                                        </p:tgtEl>
                                        <p:attrNameLst>
                                          <p:attrName>ppt_h</p:attrName>
                                        </p:attrNameLst>
                                      </p:cBhvr>
                                      <p:tavLst>
                                        <p:tav tm="0">
                                          <p:val>
                                            <p:fltVal val="0"/>
                                          </p:val>
                                        </p:tav>
                                        <p:tav tm="100000">
                                          <p:val>
                                            <p:strVal val="#ppt_h"/>
                                          </p:val>
                                        </p:tav>
                                      </p:tavLst>
                                    </p:anim>
                                    <p:anim calcmode="lin" valueType="num">
                                      <p:cBhvr>
                                        <p:cTn id="13" dur="2000" fill="hold"/>
                                        <p:tgtEl>
                                          <p:spTgt spid="19"/>
                                        </p:tgtEl>
                                        <p:attrNameLst>
                                          <p:attrName>style.rotation</p:attrName>
                                        </p:attrNameLst>
                                      </p:cBhvr>
                                      <p:tavLst>
                                        <p:tav tm="0">
                                          <p:val>
                                            <p:fltVal val="90"/>
                                          </p:val>
                                        </p:tav>
                                        <p:tav tm="100000">
                                          <p:val>
                                            <p:fltVal val="0"/>
                                          </p:val>
                                        </p:tav>
                                      </p:tavLst>
                                    </p:anim>
                                    <p:animEffect transition="in" filter="fade">
                                      <p:cBhvr>
                                        <p:cTn id="14" dur="2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2000" fill="hold"/>
                                        <p:tgtEl>
                                          <p:spTgt spid="11"/>
                                        </p:tgtEl>
                                        <p:attrNameLst>
                                          <p:attrName>ppt_w</p:attrName>
                                        </p:attrNameLst>
                                      </p:cBhvr>
                                      <p:tavLst>
                                        <p:tav tm="0">
                                          <p:val>
                                            <p:fltVal val="0"/>
                                          </p:val>
                                        </p:tav>
                                        <p:tav tm="100000">
                                          <p:val>
                                            <p:strVal val="#ppt_w"/>
                                          </p:val>
                                        </p:tav>
                                      </p:tavLst>
                                    </p:anim>
                                    <p:anim calcmode="lin" valueType="num">
                                      <p:cBhvr>
                                        <p:cTn id="18" dur="2000" fill="hold"/>
                                        <p:tgtEl>
                                          <p:spTgt spid="11"/>
                                        </p:tgtEl>
                                        <p:attrNameLst>
                                          <p:attrName>ppt_h</p:attrName>
                                        </p:attrNameLst>
                                      </p:cBhvr>
                                      <p:tavLst>
                                        <p:tav tm="0">
                                          <p:val>
                                            <p:fltVal val="0"/>
                                          </p:val>
                                        </p:tav>
                                        <p:tav tm="100000">
                                          <p:val>
                                            <p:strVal val="#ppt_h"/>
                                          </p:val>
                                        </p:tav>
                                      </p:tavLst>
                                    </p:anim>
                                    <p:anim calcmode="lin" valueType="num">
                                      <p:cBhvr>
                                        <p:cTn id="19" dur="2000" fill="hold"/>
                                        <p:tgtEl>
                                          <p:spTgt spid="11"/>
                                        </p:tgtEl>
                                        <p:attrNameLst>
                                          <p:attrName>style.rotation</p:attrName>
                                        </p:attrNameLst>
                                      </p:cBhvr>
                                      <p:tavLst>
                                        <p:tav tm="0">
                                          <p:val>
                                            <p:fltVal val="90"/>
                                          </p:val>
                                        </p:tav>
                                        <p:tav tm="100000">
                                          <p:val>
                                            <p:fltVal val="0"/>
                                          </p:val>
                                        </p:tav>
                                      </p:tavLst>
                                    </p:anim>
                                    <p:animEffect transition="in" filter="fade">
                                      <p:cBhvr>
                                        <p:cTn id="20" dur="2000"/>
                                        <p:tgtEl>
                                          <p:spTgt spid="11"/>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anim calcmode="lin" valueType="num">
                                      <p:cBhvr>
                                        <p:cTn id="24" dur="2000" fill="hold"/>
                                        <p:tgtEl>
                                          <p:spTgt spid="3"/>
                                        </p:tgtEl>
                                        <p:attrNameLst>
                                          <p:attrName>ppt_x</p:attrName>
                                        </p:attrNameLst>
                                      </p:cBhvr>
                                      <p:tavLst>
                                        <p:tav tm="0">
                                          <p:val>
                                            <p:strVal val="#ppt_x"/>
                                          </p:val>
                                        </p:tav>
                                        <p:tav tm="100000">
                                          <p:val>
                                            <p:strVal val="#ppt_x"/>
                                          </p:val>
                                        </p:tav>
                                      </p:tavLst>
                                    </p:anim>
                                    <p:anim calcmode="lin" valueType="num">
                                      <p:cBhvr>
                                        <p:cTn id="25" dur="20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2000" fill="hold"/>
                                        <p:tgtEl>
                                          <p:spTgt spid="20"/>
                                        </p:tgtEl>
                                        <p:attrNameLst>
                                          <p:attrName>ppt_w</p:attrName>
                                        </p:attrNameLst>
                                      </p:cBhvr>
                                      <p:tavLst>
                                        <p:tav tm="0">
                                          <p:val>
                                            <p:fltVal val="0"/>
                                          </p:val>
                                        </p:tav>
                                        <p:tav tm="100000">
                                          <p:val>
                                            <p:strVal val="#ppt_w"/>
                                          </p:val>
                                        </p:tav>
                                      </p:tavLst>
                                    </p:anim>
                                    <p:anim calcmode="lin" valueType="num">
                                      <p:cBhvr>
                                        <p:cTn id="30" dur="2000" fill="hold"/>
                                        <p:tgtEl>
                                          <p:spTgt spid="20"/>
                                        </p:tgtEl>
                                        <p:attrNameLst>
                                          <p:attrName>ppt_h</p:attrName>
                                        </p:attrNameLst>
                                      </p:cBhvr>
                                      <p:tavLst>
                                        <p:tav tm="0">
                                          <p:val>
                                            <p:fltVal val="0"/>
                                          </p:val>
                                        </p:tav>
                                        <p:tav tm="100000">
                                          <p:val>
                                            <p:strVal val="#ppt_h"/>
                                          </p:val>
                                        </p:tav>
                                      </p:tavLst>
                                    </p:anim>
                                    <p:anim calcmode="lin" valueType="num">
                                      <p:cBhvr>
                                        <p:cTn id="31" dur="2000" fill="hold"/>
                                        <p:tgtEl>
                                          <p:spTgt spid="20"/>
                                        </p:tgtEl>
                                        <p:attrNameLst>
                                          <p:attrName>style.rotation</p:attrName>
                                        </p:attrNameLst>
                                      </p:cBhvr>
                                      <p:tavLst>
                                        <p:tav tm="0">
                                          <p:val>
                                            <p:fltVal val="90"/>
                                          </p:val>
                                        </p:tav>
                                        <p:tav tm="100000">
                                          <p:val>
                                            <p:fltVal val="0"/>
                                          </p:val>
                                        </p:tav>
                                      </p:tavLst>
                                    </p:anim>
                                    <p:animEffect transition="in" filter="fade">
                                      <p:cBhvr>
                                        <p:cTn id="32" dur="2000"/>
                                        <p:tgtEl>
                                          <p:spTgt spid="20"/>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2000" fill="hold"/>
                                        <p:tgtEl>
                                          <p:spTgt spid="18"/>
                                        </p:tgtEl>
                                        <p:attrNameLst>
                                          <p:attrName>ppt_w</p:attrName>
                                        </p:attrNameLst>
                                      </p:cBhvr>
                                      <p:tavLst>
                                        <p:tav tm="0">
                                          <p:val>
                                            <p:fltVal val="0"/>
                                          </p:val>
                                        </p:tav>
                                        <p:tav tm="100000">
                                          <p:val>
                                            <p:strVal val="#ppt_w"/>
                                          </p:val>
                                        </p:tav>
                                      </p:tavLst>
                                    </p:anim>
                                    <p:anim calcmode="lin" valueType="num">
                                      <p:cBhvr>
                                        <p:cTn id="36" dur="2000" fill="hold"/>
                                        <p:tgtEl>
                                          <p:spTgt spid="18"/>
                                        </p:tgtEl>
                                        <p:attrNameLst>
                                          <p:attrName>ppt_h</p:attrName>
                                        </p:attrNameLst>
                                      </p:cBhvr>
                                      <p:tavLst>
                                        <p:tav tm="0">
                                          <p:val>
                                            <p:fltVal val="0"/>
                                          </p:val>
                                        </p:tav>
                                        <p:tav tm="100000">
                                          <p:val>
                                            <p:strVal val="#ppt_h"/>
                                          </p:val>
                                        </p:tav>
                                      </p:tavLst>
                                    </p:anim>
                                    <p:anim calcmode="lin" valueType="num">
                                      <p:cBhvr>
                                        <p:cTn id="37" dur="2000" fill="hold"/>
                                        <p:tgtEl>
                                          <p:spTgt spid="18"/>
                                        </p:tgtEl>
                                        <p:attrNameLst>
                                          <p:attrName>style.rotation</p:attrName>
                                        </p:attrNameLst>
                                      </p:cBhvr>
                                      <p:tavLst>
                                        <p:tav tm="0">
                                          <p:val>
                                            <p:fltVal val="90"/>
                                          </p:val>
                                        </p:tav>
                                        <p:tav tm="100000">
                                          <p:val>
                                            <p:fltVal val="0"/>
                                          </p:val>
                                        </p:tav>
                                      </p:tavLst>
                                    </p:anim>
                                    <p:animEffect transition="in" filter="fade">
                                      <p:cBhvr>
                                        <p:cTn id="38" dur="2000"/>
                                        <p:tgtEl>
                                          <p:spTgt spid="18"/>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000"/>
                                        <p:tgtEl>
                                          <p:spTgt spid="10"/>
                                        </p:tgtEl>
                                      </p:cBhvr>
                                    </p:animEffect>
                                    <p:anim calcmode="lin" valueType="num">
                                      <p:cBhvr>
                                        <p:cTn id="42" dur="2000" fill="hold"/>
                                        <p:tgtEl>
                                          <p:spTgt spid="10"/>
                                        </p:tgtEl>
                                        <p:attrNameLst>
                                          <p:attrName>ppt_x</p:attrName>
                                        </p:attrNameLst>
                                      </p:cBhvr>
                                      <p:tavLst>
                                        <p:tav tm="0">
                                          <p:val>
                                            <p:strVal val="#ppt_x"/>
                                          </p:val>
                                        </p:tav>
                                        <p:tav tm="100000">
                                          <p:val>
                                            <p:strVal val="#ppt_x"/>
                                          </p:val>
                                        </p:tav>
                                      </p:tavLst>
                                    </p:anim>
                                    <p:anim calcmode="lin" valueType="num">
                                      <p:cBhvr>
                                        <p:cTn id="43"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animBg="1"/>
      <p:bldP spid="18" grpId="0" animBg="1"/>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1813" y="3940175"/>
            <a:ext cx="8186737" cy="736600"/>
          </a:xfrm>
          <a:prstGeom prst="rect">
            <a:avLst/>
          </a:prstGeom>
        </p:spPr>
        <p:txBody>
          <a:bodyPr>
            <a:spAutoFit/>
          </a:bodyPr>
          <a:lstStyle/>
          <a:p>
            <a:pPr defTabSz="914400" fontAlgn="auto">
              <a:spcBef>
                <a:spcPts val="0"/>
              </a:spcBef>
              <a:spcAft>
                <a:spcPts val="0"/>
              </a:spcAft>
              <a:defRPr/>
            </a:pPr>
            <a:r>
              <a:rPr lang="en-US" altLang="zh-CN" sz="1400" b="1" dirty="0">
                <a:solidFill>
                  <a:srgbClr val="9B0D13"/>
                </a:solidFill>
                <a:latin typeface="+mn-lt"/>
                <a:ea typeface="+mn-ea"/>
                <a:cs typeface="+mn-ea"/>
                <a:sym typeface="+mn-lt"/>
              </a:rPr>
              <a:t>   </a:t>
            </a:r>
            <a:r>
              <a:rPr lang="zh-CN" altLang="en-US" sz="1400" b="1" dirty="0">
                <a:solidFill>
                  <a:srgbClr val="9B0D13"/>
                </a:solidFill>
                <a:latin typeface="+mn-lt"/>
                <a:ea typeface="+mn-ea"/>
                <a:cs typeface="+mn-ea"/>
                <a:sym typeface="+mn-lt"/>
              </a:rPr>
              <a:t>截至</a:t>
            </a:r>
            <a:r>
              <a:rPr lang="en-US" altLang="zh-CN" sz="1400" b="1" dirty="0">
                <a:solidFill>
                  <a:srgbClr val="9B0D13"/>
                </a:solidFill>
                <a:latin typeface="+mn-lt"/>
                <a:ea typeface="+mn-ea"/>
                <a:cs typeface="+mn-ea"/>
                <a:sym typeface="+mn-lt"/>
              </a:rPr>
              <a:t>2017</a:t>
            </a:r>
            <a:r>
              <a:rPr lang="zh-CN" altLang="en-US" sz="1400" b="1" dirty="0">
                <a:solidFill>
                  <a:srgbClr val="9B0D13"/>
                </a:solidFill>
                <a:latin typeface="+mn-lt"/>
                <a:ea typeface="+mn-ea"/>
                <a:cs typeface="+mn-ea"/>
                <a:sym typeface="+mn-lt"/>
              </a:rPr>
              <a:t>年年底</a:t>
            </a:r>
            <a:r>
              <a:rPr lang="zh-CN" altLang="en-US" sz="1400" dirty="0">
                <a:solidFill>
                  <a:srgbClr val="000000"/>
                </a:solidFill>
                <a:latin typeface="+mn-lt"/>
                <a:ea typeface="+mn-ea"/>
                <a:cs typeface="+mn-ea"/>
                <a:sym typeface="+mn-lt"/>
              </a:rPr>
              <a:t>，全国共有共青团员</a:t>
            </a:r>
            <a:r>
              <a:rPr lang="en-US" altLang="zh-CN" sz="1400" dirty="0">
                <a:solidFill>
                  <a:srgbClr val="000000"/>
                </a:solidFill>
                <a:latin typeface="+mn-lt"/>
                <a:ea typeface="+mn-ea"/>
                <a:cs typeface="+mn-ea"/>
                <a:sym typeface="+mn-lt"/>
              </a:rPr>
              <a:t>8124.6</a:t>
            </a:r>
            <a:r>
              <a:rPr lang="zh-CN" altLang="en-US" sz="1400" dirty="0">
                <a:solidFill>
                  <a:srgbClr val="000000"/>
                </a:solidFill>
                <a:latin typeface="+mn-lt"/>
                <a:ea typeface="+mn-ea"/>
                <a:cs typeface="+mn-ea"/>
                <a:sym typeface="+mn-lt"/>
              </a:rPr>
              <a:t>万名，其中学生团员</a:t>
            </a:r>
            <a:r>
              <a:rPr lang="en-US" altLang="zh-CN" sz="1400" dirty="0">
                <a:solidFill>
                  <a:srgbClr val="000000"/>
                </a:solidFill>
                <a:latin typeface="+mn-lt"/>
                <a:ea typeface="+mn-ea"/>
                <a:cs typeface="+mn-ea"/>
                <a:sym typeface="+mn-lt"/>
              </a:rPr>
              <a:t>5795.1</a:t>
            </a:r>
            <a:r>
              <a:rPr lang="zh-CN" altLang="en-US" sz="1400" dirty="0">
                <a:solidFill>
                  <a:srgbClr val="000000"/>
                </a:solidFill>
                <a:latin typeface="+mn-lt"/>
                <a:ea typeface="+mn-ea"/>
                <a:cs typeface="+mn-ea"/>
                <a:sym typeface="+mn-lt"/>
              </a:rPr>
              <a:t>万名；共有基层团组织</a:t>
            </a:r>
            <a:r>
              <a:rPr lang="en-US" altLang="zh-CN" sz="1400" dirty="0">
                <a:solidFill>
                  <a:srgbClr val="000000"/>
                </a:solidFill>
                <a:latin typeface="+mn-lt"/>
                <a:ea typeface="+mn-ea"/>
                <a:cs typeface="+mn-ea"/>
                <a:sym typeface="+mn-lt"/>
              </a:rPr>
              <a:t>357.9</a:t>
            </a:r>
            <a:r>
              <a:rPr lang="zh-CN" altLang="en-US" sz="1400" dirty="0">
                <a:solidFill>
                  <a:srgbClr val="000000"/>
                </a:solidFill>
                <a:latin typeface="+mn-lt"/>
                <a:ea typeface="+mn-ea"/>
                <a:cs typeface="+mn-ea"/>
                <a:sym typeface="+mn-lt"/>
              </a:rPr>
              <a:t>万个，其中，基层团委</a:t>
            </a:r>
            <a:r>
              <a:rPr lang="en-US" altLang="zh-CN" sz="1400" dirty="0">
                <a:solidFill>
                  <a:srgbClr val="000000"/>
                </a:solidFill>
                <a:latin typeface="+mn-lt"/>
                <a:ea typeface="+mn-ea"/>
                <a:cs typeface="+mn-ea"/>
                <a:sym typeface="+mn-lt"/>
              </a:rPr>
              <a:t>20.4</a:t>
            </a:r>
            <a:r>
              <a:rPr lang="zh-CN" altLang="en-US" sz="1400" dirty="0">
                <a:solidFill>
                  <a:srgbClr val="000000"/>
                </a:solidFill>
                <a:latin typeface="+mn-lt"/>
                <a:ea typeface="+mn-ea"/>
                <a:cs typeface="+mn-ea"/>
                <a:sym typeface="+mn-lt"/>
              </a:rPr>
              <a:t>万个，基层团工委</a:t>
            </a:r>
            <a:r>
              <a:rPr lang="en-US" altLang="zh-CN" sz="1400" dirty="0">
                <a:solidFill>
                  <a:srgbClr val="000000"/>
                </a:solidFill>
                <a:latin typeface="+mn-lt"/>
                <a:ea typeface="+mn-ea"/>
                <a:cs typeface="+mn-ea"/>
                <a:sym typeface="+mn-lt"/>
              </a:rPr>
              <a:t>1.6</a:t>
            </a:r>
            <a:r>
              <a:rPr lang="zh-CN" altLang="en-US" sz="1400" dirty="0">
                <a:solidFill>
                  <a:srgbClr val="000000"/>
                </a:solidFill>
                <a:latin typeface="+mn-lt"/>
                <a:ea typeface="+mn-ea"/>
                <a:cs typeface="+mn-ea"/>
                <a:sym typeface="+mn-lt"/>
              </a:rPr>
              <a:t>万个，团总支</a:t>
            </a:r>
            <a:r>
              <a:rPr lang="en-US" altLang="zh-CN" sz="1400" dirty="0">
                <a:solidFill>
                  <a:srgbClr val="000000"/>
                </a:solidFill>
                <a:latin typeface="+mn-lt"/>
                <a:ea typeface="+mn-ea"/>
                <a:cs typeface="+mn-ea"/>
                <a:sym typeface="+mn-lt"/>
              </a:rPr>
              <a:t>16.5</a:t>
            </a:r>
            <a:r>
              <a:rPr lang="zh-CN" altLang="en-US" sz="1400" dirty="0">
                <a:solidFill>
                  <a:srgbClr val="000000"/>
                </a:solidFill>
                <a:latin typeface="+mn-lt"/>
                <a:ea typeface="+mn-ea"/>
                <a:cs typeface="+mn-ea"/>
                <a:sym typeface="+mn-lt"/>
              </a:rPr>
              <a:t>万个，团支部</a:t>
            </a:r>
            <a:r>
              <a:rPr lang="en-US" altLang="zh-CN" sz="1400" dirty="0">
                <a:solidFill>
                  <a:srgbClr val="000000"/>
                </a:solidFill>
                <a:latin typeface="+mn-lt"/>
                <a:ea typeface="+mn-ea"/>
                <a:cs typeface="+mn-ea"/>
                <a:sym typeface="+mn-lt"/>
              </a:rPr>
              <a:t>319.4</a:t>
            </a:r>
            <a:r>
              <a:rPr lang="zh-CN" altLang="en-US" sz="1400" dirty="0">
                <a:solidFill>
                  <a:srgbClr val="000000"/>
                </a:solidFill>
                <a:latin typeface="+mn-lt"/>
                <a:ea typeface="+mn-ea"/>
                <a:cs typeface="+mn-ea"/>
                <a:sym typeface="+mn-lt"/>
              </a:rPr>
              <a:t>万个。</a:t>
            </a:r>
            <a:endParaRPr lang="zh-CN" altLang="en-US" sz="1400" dirty="0">
              <a:solidFill>
                <a:srgbClr val="000000"/>
              </a:solidFill>
              <a:latin typeface="+mn-lt"/>
              <a:ea typeface="+mn-ea"/>
              <a:cs typeface="+mn-ea"/>
              <a:sym typeface="+mn-lt"/>
            </a:endParaRPr>
          </a:p>
          <a:p>
            <a:pPr defTabSz="914400" fontAlgn="auto">
              <a:spcBef>
                <a:spcPts val="0"/>
              </a:spcBef>
              <a:spcAft>
                <a:spcPts val="0"/>
              </a:spcAft>
              <a:defRPr/>
            </a:pPr>
            <a:r>
              <a:rPr lang="zh-CN" altLang="en-US" sz="1400" dirty="0">
                <a:solidFill>
                  <a:srgbClr val="000000"/>
                </a:solidFill>
                <a:latin typeface="+mn-lt"/>
                <a:ea typeface="+mn-ea"/>
                <a:cs typeface="+mn-ea"/>
                <a:sym typeface="+mn-lt"/>
              </a:rPr>
              <a:t>   </a:t>
            </a:r>
            <a:endParaRPr lang="zh-CN" altLang="en-US" sz="1400" u="sng" dirty="0">
              <a:solidFill>
                <a:srgbClr val="000000"/>
              </a:solidFill>
              <a:latin typeface="+mn-lt"/>
              <a:ea typeface="+mn-ea"/>
              <a:cs typeface="+mn-ea"/>
              <a:sym typeface="+mn-lt"/>
            </a:endParaRPr>
          </a:p>
        </p:txBody>
      </p:sp>
      <p:grpSp>
        <p:nvGrpSpPr>
          <p:cNvPr id="11" name="组合 10"/>
          <p:cNvGrpSpPr/>
          <p:nvPr/>
        </p:nvGrpSpPr>
        <p:grpSpPr bwMode="auto">
          <a:xfrm>
            <a:off x="5945188" y="1347788"/>
            <a:ext cx="2592387" cy="2592387"/>
            <a:chOff x="6156464" y="1347902"/>
            <a:chExt cx="2592000" cy="2592000"/>
          </a:xfrm>
        </p:grpSpPr>
        <p:sp>
          <p:nvSpPr>
            <p:cNvPr id="26" name="椭圆 25"/>
            <p:cNvSpPr/>
            <p:nvPr/>
          </p:nvSpPr>
          <p:spPr>
            <a:xfrm>
              <a:off x="6156464" y="1347902"/>
              <a:ext cx="2592000" cy="2592000"/>
            </a:xfrm>
            <a:prstGeom prst="ellipse">
              <a:avLst/>
            </a:prstGeom>
            <a:solidFill>
              <a:schemeClr val="accent1">
                <a:lumMod val="75000"/>
              </a:schemeClr>
            </a:solidFill>
            <a:ln>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dirty="0">
                <a:solidFill>
                  <a:srgbClr val="FFFFFF"/>
                </a:solidFill>
                <a:cs typeface="+mn-ea"/>
                <a:sym typeface="+mn-lt"/>
              </a:endParaRPr>
            </a:p>
          </p:txBody>
        </p:sp>
        <p:sp>
          <p:nvSpPr>
            <p:cNvPr id="27" name="圆角矩形 26"/>
            <p:cNvSpPr/>
            <p:nvPr/>
          </p:nvSpPr>
          <p:spPr>
            <a:xfrm>
              <a:off x="6462464" y="2499742"/>
              <a:ext cx="1980000" cy="648000"/>
            </a:xfrm>
            <a:prstGeom prst="roundRect">
              <a:avLst/>
            </a:prstGeom>
            <a:solidFill>
              <a:schemeClr val="bg1"/>
            </a:solidFill>
            <a:ln>
              <a:solidFill>
                <a:schemeClr val="tx1">
                  <a:lumMod val="85000"/>
                  <a:lumOff val="1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4000" dirty="0">
                  <a:solidFill>
                    <a:srgbClr val="000000">
                      <a:lumMod val="85000"/>
                      <a:lumOff val="15000"/>
                    </a:srgbClr>
                  </a:solidFill>
                  <a:cs typeface="+mn-ea"/>
                  <a:sym typeface="+mn-lt"/>
                </a:rPr>
                <a:t>357.9</a:t>
              </a:r>
              <a:endParaRPr lang="en-US" altLang="zh-CN" sz="4000" dirty="0">
                <a:solidFill>
                  <a:srgbClr val="000000">
                    <a:lumMod val="85000"/>
                    <a:lumOff val="15000"/>
                  </a:srgbClr>
                </a:solidFill>
                <a:cs typeface="+mn-ea"/>
                <a:sym typeface="+mn-lt"/>
              </a:endParaRPr>
            </a:p>
          </p:txBody>
        </p:sp>
        <p:sp>
          <p:nvSpPr>
            <p:cNvPr id="28" name="矩形 27"/>
            <p:cNvSpPr/>
            <p:nvPr/>
          </p:nvSpPr>
          <p:spPr>
            <a:xfrm>
              <a:off x="6462805" y="1544723"/>
              <a:ext cx="1979317" cy="831726"/>
            </a:xfrm>
            <a:prstGeom prst="rect">
              <a:avLst/>
            </a:prstGeom>
          </p:spPr>
          <p:txBody>
            <a:bodyPr wrap="none">
              <a:spAutoFit/>
            </a:bodyPr>
            <a:lstStyle/>
            <a:p>
              <a:pPr algn="ctr" defTabSz="914400" fontAlgn="auto">
                <a:spcBef>
                  <a:spcPts val="0"/>
                </a:spcBef>
                <a:spcAft>
                  <a:spcPts val="0"/>
                </a:spcAft>
                <a:defRPr/>
              </a:pPr>
              <a:r>
                <a:rPr lang="zh-CN" altLang="en-US" sz="2800" dirty="0">
                  <a:solidFill>
                    <a:srgbClr val="FFFFFF"/>
                  </a:solidFill>
                  <a:latin typeface="+mn-lt"/>
                  <a:ea typeface="+mn-ea"/>
                  <a:cs typeface="+mn-ea"/>
                  <a:sym typeface="+mn-lt"/>
                </a:rPr>
                <a:t>全国</a:t>
              </a:r>
              <a:endParaRPr lang="en-US" altLang="zh-CN" sz="2000" dirty="0">
                <a:solidFill>
                  <a:srgbClr val="FFFFFF"/>
                </a:solidFill>
                <a:latin typeface="+mn-lt"/>
                <a:ea typeface="+mn-ea"/>
                <a:cs typeface="+mn-ea"/>
                <a:sym typeface="+mn-lt"/>
              </a:endParaRPr>
            </a:p>
            <a:p>
              <a:pPr algn="ctr" defTabSz="914400" fontAlgn="auto">
                <a:spcBef>
                  <a:spcPts val="0"/>
                </a:spcBef>
                <a:spcAft>
                  <a:spcPts val="0"/>
                </a:spcAft>
                <a:defRPr/>
              </a:pPr>
              <a:r>
                <a:rPr lang="zh-CN" altLang="en-US" sz="2000" dirty="0">
                  <a:solidFill>
                    <a:srgbClr val="FFFFFF"/>
                  </a:solidFill>
                  <a:latin typeface="+mn-lt"/>
                  <a:ea typeface="+mn-ea"/>
                  <a:cs typeface="+mn-ea"/>
                  <a:sym typeface="+mn-lt"/>
                </a:rPr>
                <a:t>共有基层团组织</a:t>
              </a:r>
              <a:endParaRPr lang="zh-CN" altLang="en-US" sz="2000" dirty="0">
                <a:solidFill>
                  <a:srgbClr val="FFFFFF"/>
                </a:solidFill>
                <a:latin typeface="+mn-lt"/>
                <a:ea typeface="+mn-ea"/>
                <a:cs typeface="+mn-ea"/>
                <a:sym typeface="+mn-lt"/>
              </a:endParaRPr>
            </a:p>
          </p:txBody>
        </p:sp>
        <p:sp>
          <p:nvSpPr>
            <p:cNvPr id="29" name="矩形 28"/>
            <p:cNvSpPr/>
            <p:nvPr/>
          </p:nvSpPr>
          <p:spPr>
            <a:xfrm>
              <a:off x="7048506" y="3262141"/>
              <a:ext cx="807916" cy="461893"/>
            </a:xfrm>
            <a:prstGeom prst="rect">
              <a:avLst/>
            </a:prstGeom>
          </p:spPr>
          <p:txBody>
            <a:bodyPr wrap="none">
              <a:spAutoFit/>
            </a:bodyPr>
            <a:lstStyle/>
            <a:p>
              <a:pPr defTabSz="914400" fontAlgn="auto">
                <a:spcBef>
                  <a:spcPts val="0"/>
                </a:spcBef>
                <a:spcAft>
                  <a:spcPts val="0"/>
                </a:spcAft>
                <a:defRPr/>
              </a:pPr>
              <a:r>
                <a:rPr lang="zh-CN" altLang="en-US" sz="2400" dirty="0">
                  <a:solidFill>
                    <a:srgbClr val="FFFFFF"/>
                  </a:solidFill>
                  <a:latin typeface="+mn-lt"/>
                  <a:ea typeface="+mn-ea"/>
                  <a:cs typeface="+mn-ea"/>
                  <a:sym typeface="+mn-lt"/>
                </a:rPr>
                <a:t>万个</a:t>
              </a:r>
              <a:endParaRPr lang="zh-CN" altLang="en-US" sz="2400" dirty="0">
                <a:solidFill>
                  <a:srgbClr val="FFFFFF"/>
                </a:solidFill>
                <a:latin typeface="+mn-lt"/>
                <a:ea typeface="+mn-ea"/>
                <a:cs typeface="+mn-ea"/>
                <a:sym typeface="+mn-lt"/>
              </a:endParaRPr>
            </a:p>
          </p:txBody>
        </p:sp>
      </p:grpSp>
      <p:sp>
        <p:nvSpPr>
          <p:cNvPr id="8" name="矩形 7"/>
          <p:cNvSpPr/>
          <p:nvPr/>
        </p:nvSpPr>
        <p:spPr>
          <a:xfrm>
            <a:off x="3359150" y="1714500"/>
            <a:ext cx="2425700" cy="862013"/>
          </a:xfrm>
          <a:prstGeom prst="rect">
            <a:avLst/>
          </a:prstGeom>
        </p:spPr>
        <p:txBody>
          <a:bodyPr>
            <a:spAutoFit/>
          </a:bodyPr>
          <a:lstStyle/>
          <a:p>
            <a:pPr algn="ctr" defTabSz="914400" fontAlgn="auto">
              <a:spcBef>
                <a:spcPts val="0"/>
              </a:spcBef>
              <a:spcAft>
                <a:spcPts val="0"/>
              </a:spcAft>
              <a:defRPr/>
            </a:pPr>
            <a:r>
              <a:rPr lang="zh-CN" altLang="en-US" sz="3200" dirty="0">
                <a:solidFill>
                  <a:srgbClr val="9B0D13"/>
                </a:solidFill>
                <a:latin typeface="+mn-lt"/>
                <a:ea typeface="+mn-ea"/>
                <a:cs typeface="+mn-ea"/>
                <a:sym typeface="+mn-lt"/>
              </a:rPr>
              <a:t>共青团中央</a:t>
            </a:r>
            <a:endParaRPr lang="en-US" altLang="zh-CN" sz="3200" dirty="0">
              <a:solidFill>
                <a:srgbClr val="9B0D13"/>
              </a:solidFill>
              <a:latin typeface="+mn-lt"/>
              <a:ea typeface="+mn-ea"/>
              <a:cs typeface="+mn-ea"/>
              <a:sym typeface="+mn-lt"/>
            </a:endParaRPr>
          </a:p>
          <a:p>
            <a:pPr algn="ctr" defTabSz="914400" fontAlgn="auto">
              <a:spcBef>
                <a:spcPts val="0"/>
              </a:spcBef>
              <a:spcAft>
                <a:spcPts val="0"/>
              </a:spcAft>
              <a:defRPr/>
            </a:pPr>
            <a:r>
              <a:rPr lang="zh-CN" altLang="en-US" dirty="0">
                <a:solidFill>
                  <a:srgbClr val="9B0D13"/>
                </a:solidFill>
                <a:latin typeface="+mn-lt"/>
                <a:ea typeface="+mn-ea"/>
                <a:cs typeface="+mn-ea"/>
                <a:sym typeface="+mn-lt"/>
              </a:rPr>
              <a:t>基层组织建设部公布</a:t>
            </a:r>
            <a:endParaRPr lang="en-US" altLang="zh-CN" dirty="0">
              <a:solidFill>
                <a:srgbClr val="9B0D13"/>
              </a:solidFill>
              <a:latin typeface="+mn-lt"/>
              <a:ea typeface="+mn-ea"/>
              <a:cs typeface="+mn-ea"/>
              <a:sym typeface="+mn-lt"/>
            </a:endParaRPr>
          </a:p>
        </p:txBody>
      </p:sp>
      <p:grpSp>
        <p:nvGrpSpPr>
          <p:cNvPr id="4" name="组合 3"/>
          <p:cNvGrpSpPr/>
          <p:nvPr/>
        </p:nvGrpSpPr>
        <p:grpSpPr bwMode="auto">
          <a:xfrm>
            <a:off x="3373438" y="2744788"/>
            <a:ext cx="2325687" cy="827087"/>
            <a:chOff x="3373617" y="2744495"/>
            <a:chExt cx="2325674" cy="828128"/>
          </a:xfrm>
        </p:grpSpPr>
        <p:sp>
          <p:nvSpPr>
            <p:cNvPr id="3" name="矩形 2"/>
            <p:cNvSpPr/>
            <p:nvPr/>
          </p:nvSpPr>
          <p:spPr>
            <a:xfrm>
              <a:off x="3373617" y="2809664"/>
              <a:ext cx="2325674" cy="707327"/>
            </a:xfrm>
            <a:prstGeom prst="rect">
              <a:avLst/>
            </a:prstGeom>
          </p:spPr>
          <p:txBody>
            <a:bodyPr>
              <a:spAutoFit/>
            </a:bodyPr>
            <a:lstStyle/>
            <a:p>
              <a:pPr algn="ctr" defTabSz="914400" fontAlgn="auto">
                <a:spcBef>
                  <a:spcPts val="0"/>
                </a:spcBef>
                <a:spcAft>
                  <a:spcPts val="0"/>
                </a:spcAft>
                <a:defRPr/>
              </a:pPr>
              <a:r>
                <a:rPr lang="zh-CN" altLang="en-US" sz="2000" dirty="0">
                  <a:solidFill>
                    <a:srgbClr val="000000">
                      <a:lumMod val="85000"/>
                      <a:lumOff val="15000"/>
                    </a:srgbClr>
                  </a:solidFill>
                  <a:latin typeface="+mn-lt"/>
                  <a:ea typeface="+mn-ea"/>
                  <a:cs typeface="+mn-ea"/>
                  <a:sym typeface="+mn-lt"/>
                </a:rPr>
                <a:t>全国团内统计</a:t>
              </a:r>
              <a:endParaRPr lang="en-US" altLang="zh-CN" sz="2000" dirty="0">
                <a:solidFill>
                  <a:srgbClr val="000000">
                    <a:lumMod val="85000"/>
                    <a:lumOff val="15000"/>
                  </a:srgbClr>
                </a:solidFill>
                <a:latin typeface="+mn-lt"/>
                <a:ea typeface="+mn-ea"/>
                <a:cs typeface="+mn-ea"/>
                <a:sym typeface="+mn-lt"/>
              </a:endParaRPr>
            </a:p>
            <a:p>
              <a:pPr algn="ctr" defTabSz="914400" fontAlgn="auto">
                <a:spcBef>
                  <a:spcPts val="0"/>
                </a:spcBef>
                <a:spcAft>
                  <a:spcPts val="0"/>
                </a:spcAft>
                <a:defRPr/>
              </a:pPr>
              <a:r>
                <a:rPr lang="zh-CN" altLang="en-US" sz="2000" dirty="0">
                  <a:solidFill>
                    <a:srgbClr val="000000">
                      <a:lumMod val="85000"/>
                      <a:lumOff val="15000"/>
                    </a:srgbClr>
                  </a:solidFill>
                  <a:latin typeface="+mn-lt"/>
                  <a:ea typeface="+mn-ea"/>
                  <a:cs typeface="+mn-ea"/>
                  <a:sym typeface="+mn-lt"/>
                </a:rPr>
                <a:t>最新数据显示</a:t>
              </a:r>
              <a:endParaRPr lang="zh-CN" altLang="en-US" sz="2000" dirty="0">
                <a:solidFill>
                  <a:srgbClr val="000000">
                    <a:lumMod val="85000"/>
                    <a:lumOff val="15000"/>
                  </a:srgbClr>
                </a:solidFill>
                <a:latin typeface="+mn-lt"/>
                <a:ea typeface="+mn-ea"/>
                <a:cs typeface="+mn-ea"/>
                <a:sym typeface="+mn-lt"/>
              </a:endParaRPr>
            </a:p>
          </p:txBody>
        </p:sp>
        <p:cxnSp>
          <p:nvCxnSpPr>
            <p:cNvPr id="31" name="直接连接符 30"/>
            <p:cNvCxnSpPr/>
            <p:nvPr/>
          </p:nvCxnSpPr>
          <p:spPr>
            <a:xfrm>
              <a:off x="3443467" y="2744495"/>
              <a:ext cx="22558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443467" y="3572623"/>
              <a:ext cx="225582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bwMode="auto">
          <a:xfrm>
            <a:off x="606425" y="1347788"/>
            <a:ext cx="2592388" cy="2592387"/>
            <a:chOff x="3348152" y="1347902"/>
            <a:chExt cx="2592000" cy="2592000"/>
          </a:xfrm>
        </p:grpSpPr>
        <p:sp>
          <p:nvSpPr>
            <p:cNvPr id="21" name="椭圆 20"/>
            <p:cNvSpPr/>
            <p:nvPr/>
          </p:nvSpPr>
          <p:spPr>
            <a:xfrm>
              <a:off x="3348152" y="1347902"/>
              <a:ext cx="2592000" cy="2592000"/>
            </a:xfrm>
            <a:prstGeom prst="ellipse">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dirty="0">
                <a:solidFill>
                  <a:srgbClr val="FFFFFF"/>
                </a:solidFill>
                <a:cs typeface="+mn-ea"/>
                <a:sym typeface="+mn-lt"/>
              </a:endParaRPr>
            </a:p>
          </p:txBody>
        </p:sp>
        <p:sp>
          <p:nvSpPr>
            <p:cNvPr id="22" name="圆角矩形 21"/>
            <p:cNvSpPr/>
            <p:nvPr/>
          </p:nvSpPr>
          <p:spPr>
            <a:xfrm>
              <a:off x="3654152" y="2499742"/>
              <a:ext cx="1980000" cy="648000"/>
            </a:xfrm>
            <a:prstGeom prst="round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altLang="zh-CN" sz="4000" dirty="0">
                  <a:solidFill>
                    <a:srgbClr val="9B0D13"/>
                  </a:solidFill>
                  <a:cs typeface="+mn-ea"/>
                  <a:sym typeface="+mn-lt"/>
                </a:rPr>
                <a:t>8124.6</a:t>
              </a:r>
              <a:endParaRPr lang="en-US" altLang="zh-CN" sz="4000" dirty="0">
                <a:solidFill>
                  <a:srgbClr val="9B0D13"/>
                </a:solidFill>
                <a:cs typeface="+mn-ea"/>
                <a:sym typeface="+mn-lt"/>
              </a:endParaRPr>
            </a:p>
          </p:txBody>
        </p:sp>
        <p:sp>
          <p:nvSpPr>
            <p:cNvPr id="23" name="矩形 22"/>
            <p:cNvSpPr/>
            <p:nvPr/>
          </p:nvSpPr>
          <p:spPr>
            <a:xfrm>
              <a:off x="3783062" y="1544723"/>
              <a:ext cx="1722180" cy="831726"/>
            </a:xfrm>
            <a:prstGeom prst="rect">
              <a:avLst/>
            </a:prstGeom>
          </p:spPr>
          <p:txBody>
            <a:bodyPr wrap="none">
              <a:spAutoFit/>
            </a:bodyPr>
            <a:lstStyle/>
            <a:p>
              <a:pPr algn="ctr" defTabSz="914400" fontAlgn="auto">
                <a:spcBef>
                  <a:spcPts val="0"/>
                </a:spcBef>
                <a:spcAft>
                  <a:spcPts val="0"/>
                </a:spcAft>
                <a:defRPr/>
              </a:pPr>
              <a:r>
                <a:rPr lang="zh-CN" altLang="en-US" sz="2800" dirty="0">
                  <a:solidFill>
                    <a:srgbClr val="FFFFFF"/>
                  </a:solidFill>
                  <a:latin typeface="+mn-lt"/>
                  <a:ea typeface="+mn-ea"/>
                  <a:cs typeface="+mn-ea"/>
                  <a:sym typeface="+mn-lt"/>
                </a:rPr>
                <a:t>全国</a:t>
              </a:r>
              <a:endParaRPr lang="en-US" altLang="zh-CN" sz="2000" dirty="0">
                <a:solidFill>
                  <a:srgbClr val="FFFFFF"/>
                </a:solidFill>
                <a:latin typeface="+mn-lt"/>
                <a:ea typeface="+mn-ea"/>
                <a:cs typeface="+mn-ea"/>
                <a:sym typeface="+mn-lt"/>
              </a:endParaRPr>
            </a:p>
            <a:p>
              <a:pPr algn="ctr" defTabSz="914400" fontAlgn="auto">
                <a:spcBef>
                  <a:spcPts val="0"/>
                </a:spcBef>
                <a:spcAft>
                  <a:spcPts val="0"/>
                </a:spcAft>
                <a:defRPr/>
              </a:pPr>
              <a:r>
                <a:rPr lang="zh-CN" altLang="en-US" sz="2000" dirty="0">
                  <a:solidFill>
                    <a:srgbClr val="FFFFFF"/>
                  </a:solidFill>
                  <a:latin typeface="+mn-lt"/>
                  <a:ea typeface="+mn-ea"/>
                  <a:cs typeface="+mn-ea"/>
                  <a:sym typeface="+mn-lt"/>
                </a:rPr>
                <a:t>共有共青团员</a:t>
              </a:r>
              <a:endParaRPr lang="zh-CN" altLang="en-US" sz="2000" dirty="0">
                <a:solidFill>
                  <a:srgbClr val="FFFFFF"/>
                </a:solidFill>
                <a:latin typeface="+mn-lt"/>
                <a:ea typeface="+mn-ea"/>
                <a:cs typeface="+mn-ea"/>
                <a:sym typeface="+mn-lt"/>
              </a:endParaRPr>
            </a:p>
          </p:txBody>
        </p:sp>
        <p:sp>
          <p:nvSpPr>
            <p:cNvPr id="24" name="矩形 23"/>
            <p:cNvSpPr/>
            <p:nvPr/>
          </p:nvSpPr>
          <p:spPr>
            <a:xfrm>
              <a:off x="4240193" y="3262141"/>
              <a:ext cx="807917" cy="461893"/>
            </a:xfrm>
            <a:prstGeom prst="rect">
              <a:avLst/>
            </a:prstGeom>
          </p:spPr>
          <p:txBody>
            <a:bodyPr wrap="none">
              <a:spAutoFit/>
            </a:bodyPr>
            <a:lstStyle/>
            <a:p>
              <a:pPr defTabSz="914400" fontAlgn="auto">
                <a:spcBef>
                  <a:spcPts val="0"/>
                </a:spcBef>
                <a:spcAft>
                  <a:spcPts val="0"/>
                </a:spcAft>
                <a:defRPr/>
              </a:pPr>
              <a:r>
                <a:rPr lang="zh-CN" altLang="en-US" sz="2400" dirty="0">
                  <a:solidFill>
                    <a:srgbClr val="FFFFFF"/>
                  </a:solidFill>
                  <a:latin typeface="+mn-lt"/>
                  <a:ea typeface="+mn-ea"/>
                  <a:cs typeface="+mn-ea"/>
                  <a:sym typeface="+mn-lt"/>
                </a:rPr>
                <a:t>万名</a:t>
              </a:r>
              <a:endParaRPr lang="zh-CN" altLang="en-US" sz="2400" dirty="0">
                <a:solidFill>
                  <a:srgbClr val="FFFFFF"/>
                </a:solidFill>
                <a:latin typeface="+mn-lt"/>
                <a:ea typeface="+mn-ea"/>
                <a:cs typeface="+mn-ea"/>
                <a:sym typeface="+mn-lt"/>
              </a:endParaRPr>
            </a:p>
          </p:txBody>
        </p:sp>
      </p:grpSp>
      <p:sp>
        <p:nvSpPr>
          <p:cNvPr id="19" name="Rectangle 5"/>
          <p:cNvSpPr>
            <a:spLocks noChangeArrowheads="1"/>
          </p:cNvSpPr>
          <p:nvPr/>
        </p:nvSpPr>
        <p:spPr bwMode="auto">
          <a:xfrm>
            <a:off x="720725" y="128588"/>
            <a:ext cx="5081588"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共青团十八大大会概况</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750" fill="hold"/>
                                        <p:tgtEl>
                                          <p:spTgt spid="20"/>
                                        </p:tgtEl>
                                        <p:attrNameLst>
                                          <p:attrName>ppt_x</p:attrName>
                                        </p:attrNameLst>
                                      </p:cBhvr>
                                      <p:tavLst>
                                        <p:tav tm="0">
                                          <p:val>
                                            <p:strVal val="0-#ppt_w/2"/>
                                          </p:val>
                                        </p:tav>
                                        <p:tav tm="100000">
                                          <p:val>
                                            <p:strVal val="#ppt_x"/>
                                          </p:val>
                                        </p:tav>
                                      </p:tavLst>
                                    </p:anim>
                                    <p:anim calcmode="lin" valueType="num">
                                      <p:cBhvr additive="base">
                                        <p:cTn id="19" dur="275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5000"/>
                            </p:stCondLst>
                            <p:childTnLst>
                              <p:par>
                                <p:cTn id="21" presetID="2" presetClass="entr" presetSubtype="2"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2750" fill="hold"/>
                                        <p:tgtEl>
                                          <p:spTgt spid="11"/>
                                        </p:tgtEl>
                                        <p:attrNameLst>
                                          <p:attrName>ppt_x</p:attrName>
                                        </p:attrNameLst>
                                      </p:cBhvr>
                                      <p:tavLst>
                                        <p:tav tm="0">
                                          <p:val>
                                            <p:strVal val="1+#ppt_w/2"/>
                                          </p:val>
                                        </p:tav>
                                        <p:tav tm="100000">
                                          <p:val>
                                            <p:strVal val="#ppt_x"/>
                                          </p:val>
                                        </p:tav>
                                      </p:tavLst>
                                    </p:anim>
                                    <p:anim calcmode="lin" valueType="num">
                                      <p:cBhvr additive="base">
                                        <p:cTn id="24" dur="275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8000"/>
                            </p:stCondLst>
                            <p:childTnLst>
                              <p:par>
                                <p:cTn id="26" presetID="1" presetClass="entr" presetSubtype="0" fill="hold" grpId="0" nodeType="afterEffect">
                                  <p:stCondLst>
                                    <p:cond delay="0"/>
                                  </p:stCondLst>
                                  <p:iterate type="lt">
                                    <p:tmAbs val="80"/>
                                  </p:iterate>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468313" y="309563"/>
            <a:ext cx="4032250" cy="431800"/>
          </a:xfrm>
        </p:spPr>
        <p:txBody>
          <a:bodyPr rtlCol="0">
            <a:normAutofit fontScale="85000" lnSpcReduction="20000"/>
          </a:bodyPr>
          <a:lstStyle/>
          <a:p>
            <a:pPr fontAlgn="auto">
              <a:spcAft>
                <a:spcPts val="0"/>
              </a:spcAft>
              <a:buFont typeface="Arial" panose="020B0604020202020204" pitchFamily="34" charset="0"/>
              <a:buChar char="•"/>
              <a:defRPr/>
            </a:pPr>
            <a:r>
              <a:rPr lang="zh-CN" altLang="en-US" dirty="0" smtClean="0">
                <a:solidFill>
                  <a:schemeClr val="accent1"/>
                </a:solidFill>
                <a:cs typeface="+mn-ea"/>
                <a:sym typeface="+mn-lt"/>
              </a:rPr>
              <a:t>从严治团：</a:t>
            </a:r>
            <a:r>
              <a:rPr lang="zh-CN" altLang="en-US" dirty="0" smtClean="0">
                <a:cs typeface="+mn-ea"/>
                <a:sym typeface="+mn-lt"/>
              </a:rPr>
              <a:t>六个方面</a:t>
            </a:r>
            <a:endParaRPr lang="zh-CN" altLang="en-US" dirty="0">
              <a:cs typeface="+mn-ea"/>
              <a:sym typeface="+mn-lt"/>
            </a:endParaRPr>
          </a:p>
        </p:txBody>
      </p:sp>
      <p:grpSp>
        <p:nvGrpSpPr>
          <p:cNvPr id="7" name="组合 6"/>
          <p:cNvGrpSpPr/>
          <p:nvPr/>
        </p:nvGrpSpPr>
        <p:grpSpPr bwMode="auto">
          <a:xfrm>
            <a:off x="468313" y="1276350"/>
            <a:ext cx="3959225" cy="3457575"/>
            <a:chOff x="467544" y="1275606"/>
            <a:chExt cx="3960000" cy="3457756"/>
          </a:xfrm>
        </p:grpSpPr>
        <p:sp>
          <p:nvSpPr>
            <p:cNvPr id="13" name="矩形 12"/>
            <p:cNvSpPr/>
            <p:nvPr/>
          </p:nvSpPr>
          <p:spPr>
            <a:xfrm>
              <a:off x="467544" y="1275606"/>
              <a:ext cx="3960000" cy="3457756"/>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sp>
          <p:nvSpPr>
            <p:cNvPr id="17" name="任意多边形 16"/>
            <p:cNvSpPr/>
            <p:nvPr/>
          </p:nvSpPr>
          <p:spPr>
            <a:xfrm>
              <a:off x="1871480" y="4147215"/>
              <a:ext cx="1152128" cy="586147"/>
            </a:xfrm>
            <a:custGeom>
              <a:avLst/>
              <a:gdLst>
                <a:gd name="connsiteX0" fmla="*/ 576064 w 1152128"/>
                <a:gd name="connsiteY0" fmla="*/ 0 h 586147"/>
                <a:gd name="connsiteX1" fmla="*/ 1152128 w 1152128"/>
                <a:gd name="connsiteY1" fmla="*/ 576064 h 586147"/>
                <a:gd name="connsiteX2" fmla="*/ 1151112 w 1152128"/>
                <a:gd name="connsiteY2" fmla="*/ 586147 h 586147"/>
                <a:gd name="connsiteX3" fmla="*/ 1017 w 1152128"/>
                <a:gd name="connsiteY3" fmla="*/ 586147 h 586147"/>
                <a:gd name="connsiteX4" fmla="*/ 0 w 1152128"/>
                <a:gd name="connsiteY4" fmla="*/ 576064 h 586147"/>
                <a:gd name="connsiteX5" fmla="*/ 576064 w 1152128"/>
                <a:gd name="connsiteY5" fmla="*/ 0 h 58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2128" h="586147">
                  <a:moveTo>
                    <a:pt x="576064" y="0"/>
                  </a:moveTo>
                  <a:cubicBezTo>
                    <a:pt x="894215" y="0"/>
                    <a:pt x="1152128" y="257913"/>
                    <a:pt x="1152128" y="576064"/>
                  </a:cubicBezTo>
                  <a:lnTo>
                    <a:pt x="1151112" y="586147"/>
                  </a:lnTo>
                  <a:lnTo>
                    <a:pt x="1017" y="586147"/>
                  </a:lnTo>
                  <a:lnTo>
                    <a:pt x="0" y="576064"/>
                  </a:lnTo>
                  <a:cubicBezTo>
                    <a:pt x="0" y="257913"/>
                    <a:pt x="257913" y="0"/>
                    <a:pt x="576064" y="0"/>
                  </a:cubicBezTo>
                  <a:close/>
                </a:path>
              </a:pathLst>
            </a:cu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sp>
          <p:nvSpPr>
            <p:cNvPr id="3" name="矩形 2"/>
            <p:cNvSpPr/>
            <p:nvPr/>
          </p:nvSpPr>
          <p:spPr>
            <a:xfrm>
              <a:off x="467544" y="2499633"/>
              <a:ext cx="3960000" cy="1570119"/>
            </a:xfrm>
            <a:prstGeom prst="rect">
              <a:avLst/>
            </a:prstGeom>
          </p:spPr>
          <p:txBody>
            <a:bodyPr>
              <a:spAutoFit/>
            </a:bodyPr>
            <a:lstStyle/>
            <a:p>
              <a:pPr defTabSz="914400" fontAlgn="auto">
                <a:spcBef>
                  <a:spcPts val="0"/>
                </a:spcBef>
                <a:spcAft>
                  <a:spcPts val="0"/>
                </a:spcAft>
                <a:defRPr/>
              </a:pPr>
              <a:r>
                <a:rPr lang="zh-CN" altLang="en-US" sz="1200" dirty="0">
                  <a:solidFill>
                    <a:srgbClr val="000000"/>
                  </a:solidFill>
                  <a:latin typeface="+mn-lt"/>
                  <a:ea typeface="+mn-ea"/>
                  <a:cs typeface="+mn-ea"/>
                  <a:sym typeface="+mn-lt"/>
                </a:rPr>
                <a:t>团中央和省级团委委员、各级团的领导机关专职干部是推动共青团事业发展的中坚力量，是从严治团的“关键少数”。要牢记习近平总书记强调的“要立志做大事，不要立志做大官”的教诲，把成长的立足点放在为党尽职尽责、为青年尽心尽力上。要持续加强成长观教育，引导团干部胸怀大局、钻研本行，勤于调研、狠抓落实，坚决防止和反对把团的岗位当作跳板、一心谋升迁、工作漂浮的现象和心态。</a:t>
              </a:r>
              <a:endParaRPr lang="zh-CN" altLang="en-US" sz="1200" dirty="0">
                <a:solidFill>
                  <a:srgbClr val="000000"/>
                </a:solidFill>
                <a:latin typeface="+mn-lt"/>
                <a:ea typeface="+mn-ea"/>
                <a:cs typeface="+mn-ea"/>
                <a:sym typeface="+mn-lt"/>
              </a:endParaRPr>
            </a:p>
          </p:txBody>
        </p:sp>
        <p:sp>
          <p:nvSpPr>
            <p:cNvPr id="11" name="矩形 10"/>
            <p:cNvSpPr/>
            <p:nvPr/>
          </p:nvSpPr>
          <p:spPr>
            <a:xfrm>
              <a:off x="467544" y="1280369"/>
              <a:ext cx="3960000" cy="1074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600" dirty="0">
                  <a:solidFill>
                    <a:srgbClr val="FFFFFF"/>
                  </a:solidFill>
                  <a:cs typeface="+mn-ea"/>
                  <a:sym typeface="+mn-lt"/>
                </a:rPr>
                <a:t>以祛除“官本位”思想为重点</a:t>
              </a:r>
              <a:endParaRPr lang="en-US" altLang="zh-CN" sz="1600" dirty="0">
                <a:solidFill>
                  <a:srgbClr val="FFFFFF"/>
                </a:solidFill>
                <a:cs typeface="+mn-ea"/>
                <a:sym typeface="+mn-lt"/>
              </a:endParaRPr>
            </a:p>
            <a:p>
              <a:pPr algn="ctr" defTabSz="914400" fontAlgn="auto">
                <a:spcBef>
                  <a:spcPts val="0"/>
                </a:spcBef>
                <a:spcAft>
                  <a:spcPts val="0"/>
                </a:spcAft>
                <a:defRPr/>
              </a:pPr>
              <a:r>
                <a:rPr lang="zh-CN" altLang="en-US" sz="1600" dirty="0">
                  <a:solidFill>
                    <a:srgbClr val="FFFFFF"/>
                  </a:solidFill>
                  <a:cs typeface="+mn-ea"/>
                  <a:sym typeface="+mn-lt"/>
                </a:rPr>
                <a:t>抓好团内“关键少数”</a:t>
              </a:r>
              <a:endParaRPr lang="zh-CN" altLang="en-US" sz="1600" dirty="0">
                <a:solidFill>
                  <a:srgbClr val="FFFFFF"/>
                </a:solidFill>
                <a:cs typeface="+mn-ea"/>
                <a:sym typeface="+mn-lt"/>
              </a:endParaRPr>
            </a:p>
          </p:txBody>
        </p:sp>
        <p:sp>
          <p:nvSpPr>
            <p:cNvPr id="19" name="文本框 18"/>
            <p:cNvSpPr txBox="1"/>
            <p:nvPr/>
          </p:nvSpPr>
          <p:spPr>
            <a:xfrm>
              <a:off x="2150623" y="4147544"/>
              <a:ext cx="593841" cy="584231"/>
            </a:xfrm>
            <a:prstGeom prst="rect">
              <a:avLst/>
            </a:prstGeom>
            <a:noFill/>
          </p:spPr>
          <p:txBody>
            <a:bodyPr wrap="none">
              <a:spAutoFit/>
            </a:bodyPr>
            <a:lstStyle/>
            <a:p>
              <a:pPr defTabSz="914400" fontAlgn="auto">
                <a:spcBef>
                  <a:spcPts val="0"/>
                </a:spcBef>
                <a:spcAft>
                  <a:spcPts val="0"/>
                </a:spcAft>
                <a:defRPr/>
              </a:pPr>
              <a:r>
                <a:rPr lang="en-US" altLang="zh-CN" sz="3200" dirty="0">
                  <a:solidFill>
                    <a:srgbClr val="FFFFFF"/>
                  </a:solidFill>
                  <a:latin typeface="+mn-lt"/>
                  <a:ea typeface="+mn-ea"/>
                  <a:cs typeface="+mn-ea"/>
                  <a:sym typeface="+mn-lt"/>
                </a:rPr>
                <a:t>03</a:t>
              </a:r>
              <a:endParaRPr lang="zh-CN" altLang="en-US" sz="3200" dirty="0">
                <a:solidFill>
                  <a:srgbClr val="FFFFFF"/>
                </a:solidFill>
                <a:latin typeface="+mn-lt"/>
                <a:ea typeface="+mn-ea"/>
                <a:cs typeface="+mn-ea"/>
                <a:sym typeface="+mn-lt"/>
              </a:endParaRPr>
            </a:p>
          </p:txBody>
        </p:sp>
      </p:grpSp>
      <p:grpSp>
        <p:nvGrpSpPr>
          <p:cNvPr id="8" name="组合 7"/>
          <p:cNvGrpSpPr/>
          <p:nvPr/>
        </p:nvGrpSpPr>
        <p:grpSpPr bwMode="auto">
          <a:xfrm>
            <a:off x="4716463" y="1276350"/>
            <a:ext cx="3959225" cy="3457575"/>
            <a:chOff x="4716016" y="1275606"/>
            <a:chExt cx="3960000" cy="3457756"/>
          </a:xfrm>
        </p:grpSpPr>
        <p:sp>
          <p:nvSpPr>
            <p:cNvPr id="4" name="矩形 3"/>
            <p:cNvSpPr/>
            <p:nvPr/>
          </p:nvSpPr>
          <p:spPr>
            <a:xfrm>
              <a:off x="4716016" y="1275606"/>
              <a:ext cx="3960000" cy="3457756"/>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sp>
          <p:nvSpPr>
            <p:cNvPr id="16" name="任意多边形 15"/>
            <p:cNvSpPr/>
            <p:nvPr/>
          </p:nvSpPr>
          <p:spPr>
            <a:xfrm>
              <a:off x="6119952" y="4147215"/>
              <a:ext cx="1152128" cy="586147"/>
            </a:xfrm>
            <a:custGeom>
              <a:avLst/>
              <a:gdLst>
                <a:gd name="connsiteX0" fmla="*/ 576064 w 1152128"/>
                <a:gd name="connsiteY0" fmla="*/ 0 h 586147"/>
                <a:gd name="connsiteX1" fmla="*/ 1152128 w 1152128"/>
                <a:gd name="connsiteY1" fmla="*/ 576064 h 586147"/>
                <a:gd name="connsiteX2" fmla="*/ 1151112 w 1152128"/>
                <a:gd name="connsiteY2" fmla="*/ 586147 h 586147"/>
                <a:gd name="connsiteX3" fmla="*/ 1017 w 1152128"/>
                <a:gd name="connsiteY3" fmla="*/ 586147 h 586147"/>
                <a:gd name="connsiteX4" fmla="*/ 0 w 1152128"/>
                <a:gd name="connsiteY4" fmla="*/ 576064 h 586147"/>
                <a:gd name="connsiteX5" fmla="*/ 576064 w 1152128"/>
                <a:gd name="connsiteY5" fmla="*/ 0 h 58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2128" h="586147">
                  <a:moveTo>
                    <a:pt x="576064" y="0"/>
                  </a:moveTo>
                  <a:cubicBezTo>
                    <a:pt x="894215" y="0"/>
                    <a:pt x="1152128" y="257913"/>
                    <a:pt x="1152128" y="576064"/>
                  </a:cubicBezTo>
                  <a:lnTo>
                    <a:pt x="1151112" y="586147"/>
                  </a:lnTo>
                  <a:lnTo>
                    <a:pt x="1017" y="586147"/>
                  </a:lnTo>
                  <a:lnTo>
                    <a:pt x="0" y="576064"/>
                  </a:lnTo>
                  <a:cubicBezTo>
                    <a:pt x="0" y="257913"/>
                    <a:pt x="257913" y="0"/>
                    <a:pt x="576064" y="0"/>
                  </a:cubicBezTo>
                  <a:close/>
                </a:path>
              </a:pathLst>
            </a:cu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sp>
          <p:nvSpPr>
            <p:cNvPr id="10" name="矩形 9"/>
            <p:cNvSpPr/>
            <p:nvPr/>
          </p:nvSpPr>
          <p:spPr>
            <a:xfrm>
              <a:off x="4716016" y="2499633"/>
              <a:ext cx="3960000" cy="1384372"/>
            </a:xfrm>
            <a:prstGeom prst="rect">
              <a:avLst/>
            </a:prstGeom>
          </p:spPr>
          <p:txBody>
            <a:bodyPr>
              <a:spAutoFit/>
            </a:bodyPr>
            <a:lstStyle/>
            <a:p>
              <a:pPr defTabSz="914400" fontAlgn="auto">
                <a:spcBef>
                  <a:spcPts val="0"/>
                </a:spcBef>
                <a:spcAft>
                  <a:spcPts val="0"/>
                </a:spcAft>
                <a:defRPr/>
              </a:pPr>
              <a:r>
                <a:rPr lang="zh-CN" altLang="en-US" sz="1200" dirty="0">
                  <a:solidFill>
                    <a:srgbClr val="000000"/>
                  </a:solidFill>
                  <a:latin typeface="+mn-lt"/>
                  <a:ea typeface="+mn-ea"/>
                  <a:cs typeface="+mn-ea"/>
                  <a:sym typeface="+mn-lt"/>
                </a:rPr>
                <a:t>基层团干部有信念、善服务，有本领、在状态，共青团就有生命力、战斗力。基层团干部几乎都是兼职，工作头绪繁多、工作资源匮乏，要从政治发展、工作条件、能力成长、社会认可、评奖评优等方面入手，建立科学激励机制，让广大基层团干部履职有保障、工作有劲头、发展有盼头。要着眼促进基层团干部健康成长、树立良好社会形象，加强培训、管理和考核。</a:t>
              </a:r>
              <a:endParaRPr lang="zh-CN" altLang="en-US" sz="1200" dirty="0">
                <a:solidFill>
                  <a:srgbClr val="000000"/>
                </a:solidFill>
                <a:latin typeface="+mn-lt"/>
                <a:ea typeface="+mn-ea"/>
                <a:cs typeface="+mn-ea"/>
                <a:sym typeface="+mn-lt"/>
              </a:endParaRPr>
            </a:p>
          </p:txBody>
        </p:sp>
        <p:sp>
          <p:nvSpPr>
            <p:cNvPr id="18" name="矩形 17"/>
            <p:cNvSpPr/>
            <p:nvPr/>
          </p:nvSpPr>
          <p:spPr>
            <a:xfrm>
              <a:off x="4716016" y="1275606"/>
              <a:ext cx="3960000" cy="10795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600" dirty="0">
                  <a:solidFill>
                    <a:srgbClr val="FFFFFF"/>
                  </a:solidFill>
                  <a:cs typeface="+mn-ea"/>
                  <a:sym typeface="+mn-lt"/>
                </a:rPr>
                <a:t>以建立科学的激励约束机制为牵动，持续</a:t>
              </a:r>
              <a:endParaRPr lang="en-US" altLang="zh-CN" sz="1600" dirty="0">
                <a:solidFill>
                  <a:srgbClr val="FFFFFF"/>
                </a:solidFill>
                <a:cs typeface="+mn-ea"/>
                <a:sym typeface="+mn-lt"/>
              </a:endParaRPr>
            </a:p>
            <a:p>
              <a:pPr algn="ctr" defTabSz="914400" fontAlgn="auto">
                <a:spcBef>
                  <a:spcPts val="0"/>
                </a:spcBef>
                <a:spcAft>
                  <a:spcPts val="0"/>
                </a:spcAft>
                <a:defRPr/>
              </a:pPr>
              <a:r>
                <a:rPr lang="zh-CN" altLang="en-US" sz="1600" dirty="0">
                  <a:solidFill>
                    <a:srgbClr val="FFFFFF"/>
                  </a:solidFill>
                  <a:cs typeface="+mn-ea"/>
                  <a:sym typeface="+mn-lt"/>
                </a:rPr>
                <a:t>调动基层团干部的积极性主动性创造性</a:t>
              </a:r>
              <a:endParaRPr lang="zh-CN" altLang="en-US" sz="1600" dirty="0">
                <a:solidFill>
                  <a:srgbClr val="FFFFFF"/>
                </a:solidFill>
                <a:cs typeface="+mn-ea"/>
                <a:sym typeface="+mn-lt"/>
              </a:endParaRPr>
            </a:p>
          </p:txBody>
        </p:sp>
        <p:sp>
          <p:nvSpPr>
            <p:cNvPr id="20" name="文本框 19"/>
            <p:cNvSpPr txBox="1"/>
            <p:nvPr/>
          </p:nvSpPr>
          <p:spPr>
            <a:xfrm>
              <a:off x="6399095" y="4147544"/>
              <a:ext cx="593841" cy="584231"/>
            </a:xfrm>
            <a:prstGeom prst="rect">
              <a:avLst/>
            </a:prstGeom>
            <a:noFill/>
          </p:spPr>
          <p:txBody>
            <a:bodyPr wrap="none">
              <a:spAutoFit/>
            </a:bodyPr>
            <a:lstStyle/>
            <a:p>
              <a:pPr defTabSz="914400" fontAlgn="auto">
                <a:spcBef>
                  <a:spcPts val="0"/>
                </a:spcBef>
                <a:spcAft>
                  <a:spcPts val="0"/>
                </a:spcAft>
                <a:defRPr/>
              </a:pPr>
              <a:r>
                <a:rPr lang="en-US" altLang="zh-CN" sz="3200" dirty="0">
                  <a:solidFill>
                    <a:srgbClr val="FFFFFF"/>
                  </a:solidFill>
                  <a:latin typeface="+mn-lt"/>
                  <a:ea typeface="+mn-ea"/>
                  <a:cs typeface="+mn-ea"/>
                  <a:sym typeface="+mn-lt"/>
                </a:rPr>
                <a:t>04</a:t>
              </a:r>
              <a:endParaRPr lang="zh-CN" altLang="en-US" sz="3200" dirty="0">
                <a:solidFill>
                  <a:srgbClr val="FFFFFF"/>
                </a:solidFill>
                <a:latin typeface="+mn-lt"/>
                <a:ea typeface="+mn-ea"/>
                <a:cs typeface="+mn-ea"/>
                <a:sym typeface="+mn-lt"/>
              </a:endParaRPr>
            </a:p>
          </p:txBody>
        </p:sp>
      </p:gr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anim calcmode="lin" valueType="num">
                                      <p:cBhvr>
                                        <p:cTn id="8" dur="3000" fill="hold"/>
                                        <p:tgtEl>
                                          <p:spTgt spid="7"/>
                                        </p:tgtEl>
                                        <p:attrNameLst>
                                          <p:attrName>ppt_x</p:attrName>
                                        </p:attrNameLst>
                                      </p:cBhvr>
                                      <p:tavLst>
                                        <p:tav tm="0">
                                          <p:val>
                                            <p:strVal val="#ppt_x"/>
                                          </p:val>
                                        </p:tav>
                                        <p:tav tm="100000">
                                          <p:val>
                                            <p:strVal val="#ppt_x"/>
                                          </p:val>
                                        </p:tav>
                                      </p:tavLst>
                                    </p:anim>
                                    <p:anim calcmode="lin" valueType="num">
                                      <p:cBhvr>
                                        <p:cTn id="9" dur="3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3000"/>
                                        <p:tgtEl>
                                          <p:spTgt spid="8"/>
                                        </p:tgtEl>
                                      </p:cBhvr>
                                    </p:animEffect>
                                    <p:anim calcmode="lin" valueType="num">
                                      <p:cBhvr>
                                        <p:cTn id="14" dur="3000" fill="hold"/>
                                        <p:tgtEl>
                                          <p:spTgt spid="8"/>
                                        </p:tgtEl>
                                        <p:attrNameLst>
                                          <p:attrName>ppt_x</p:attrName>
                                        </p:attrNameLst>
                                      </p:cBhvr>
                                      <p:tavLst>
                                        <p:tav tm="0">
                                          <p:val>
                                            <p:strVal val="#ppt_x"/>
                                          </p:val>
                                        </p:tav>
                                        <p:tav tm="100000">
                                          <p:val>
                                            <p:strVal val="#ppt_x"/>
                                          </p:val>
                                        </p:tav>
                                      </p:tavLst>
                                    </p:anim>
                                    <p:anim calcmode="lin" valueType="num">
                                      <p:cBhvr>
                                        <p:cTn id="15" dur="3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468313" y="309563"/>
            <a:ext cx="4032250" cy="431800"/>
          </a:xfrm>
        </p:spPr>
        <p:txBody>
          <a:bodyPr rtlCol="0">
            <a:normAutofit fontScale="85000" lnSpcReduction="20000"/>
          </a:bodyPr>
          <a:lstStyle/>
          <a:p>
            <a:pPr fontAlgn="auto">
              <a:spcAft>
                <a:spcPts val="0"/>
              </a:spcAft>
              <a:buFont typeface="Arial" panose="020B0604020202020204" pitchFamily="34" charset="0"/>
              <a:buChar char="•"/>
              <a:defRPr/>
            </a:pPr>
            <a:r>
              <a:rPr lang="zh-CN" altLang="en-US" dirty="0" smtClean="0">
                <a:solidFill>
                  <a:schemeClr val="accent1"/>
                </a:solidFill>
                <a:cs typeface="+mn-ea"/>
                <a:sym typeface="+mn-lt"/>
              </a:rPr>
              <a:t>从严治团：</a:t>
            </a:r>
            <a:r>
              <a:rPr lang="zh-CN" altLang="en-US" dirty="0" smtClean="0">
                <a:cs typeface="+mn-ea"/>
                <a:sym typeface="+mn-lt"/>
              </a:rPr>
              <a:t>六个方面</a:t>
            </a:r>
            <a:endParaRPr lang="zh-CN" altLang="en-US" dirty="0">
              <a:cs typeface="+mn-ea"/>
              <a:sym typeface="+mn-lt"/>
            </a:endParaRPr>
          </a:p>
        </p:txBody>
      </p:sp>
      <p:sp>
        <p:nvSpPr>
          <p:cNvPr id="3" name="矩形 2"/>
          <p:cNvSpPr/>
          <p:nvPr/>
        </p:nvSpPr>
        <p:spPr>
          <a:xfrm>
            <a:off x="539750" y="1708150"/>
            <a:ext cx="5976938" cy="1384300"/>
          </a:xfrm>
          <a:prstGeom prst="rect">
            <a:avLst/>
          </a:prstGeom>
        </p:spPr>
        <p:txBody>
          <a:bodyPr>
            <a:spAutoFit/>
          </a:bodyPr>
          <a:lstStyle/>
          <a:p>
            <a:pPr defTabSz="914400" fontAlgn="auto">
              <a:spcBef>
                <a:spcPts val="0"/>
              </a:spcBef>
              <a:spcAft>
                <a:spcPts val="0"/>
              </a:spcAft>
              <a:defRPr/>
            </a:pPr>
            <a:r>
              <a:rPr lang="zh-CN" altLang="en-US" sz="1200" dirty="0">
                <a:solidFill>
                  <a:srgbClr val="000000"/>
                </a:solidFill>
                <a:latin typeface="+mn-lt"/>
                <a:ea typeface="+mn-ea"/>
                <a:cs typeface="+mn-ea"/>
                <a:sym typeface="+mn-lt"/>
              </a:rPr>
              <a:t>要加强团员教育，把更大功夫下在入团以后，以学习习近平新时代中国特色社会主义思想和党的十九大精神为主线，常态化开展各类面向团员的主题教育活动。要提升团员发展质量，规范入团仪式、超龄离团、组织关系接转、团内统计等基础团务，提高“三会两制一课”实效，深化团员成为注册志愿者工作，努力解决“失联”团员问题，稳妥处置不合格团员。认真落实“推荐优秀团员作党的发展对象”制度安排。团员要把政治先进摆在首位，平常时候看得出来、关键时刻冲得上去，做青年表率，不辜负共青团员的光荣称号。</a:t>
            </a:r>
            <a:endParaRPr lang="zh-CN" altLang="en-US" sz="1200" dirty="0">
              <a:solidFill>
                <a:srgbClr val="000000"/>
              </a:solidFill>
              <a:latin typeface="+mn-lt"/>
              <a:ea typeface="+mn-ea"/>
              <a:cs typeface="+mn-ea"/>
              <a:sym typeface="+mn-lt"/>
            </a:endParaRPr>
          </a:p>
        </p:txBody>
      </p:sp>
      <p:sp>
        <p:nvSpPr>
          <p:cNvPr id="10" name="矩形 9"/>
          <p:cNvSpPr/>
          <p:nvPr/>
        </p:nvSpPr>
        <p:spPr>
          <a:xfrm>
            <a:off x="539750" y="3765550"/>
            <a:ext cx="5976938" cy="1200150"/>
          </a:xfrm>
          <a:prstGeom prst="rect">
            <a:avLst/>
          </a:prstGeom>
        </p:spPr>
        <p:txBody>
          <a:bodyPr>
            <a:spAutoFit/>
          </a:bodyPr>
          <a:lstStyle/>
          <a:p>
            <a:pPr defTabSz="914400" fontAlgn="auto">
              <a:spcBef>
                <a:spcPts val="0"/>
              </a:spcBef>
              <a:spcAft>
                <a:spcPts val="0"/>
              </a:spcAft>
              <a:defRPr/>
            </a:pPr>
            <a:r>
              <a:rPr lang="zh-CN" altLang="en-US" sz="1200" dirty="0">
                <a:solidFill>
                  <a:srgbClr val="000000"/>
                </a:solidFill>
                <a:latin typeface="+mn-lt"/>
                <a:ea typeface="+mn-ea"/>
                <a:cs typeface="+mn-ea"/>
                <a:sym typeface="+mn-lt"/>
              </a:rPr>
              <a:t>以团章为依据抓紧建立完善从严治团规章制度，提出“小切口、大纵深”的具体措施，对违章违纪的组织和成员作出严肃处理，把团的纪律严起来、实起来。切实用好谈话提醒、通报批评、督导检查等手段，推动从严治团经常化、规范化。严格落实团内请示报告述职制度。建立科学完善的考核评价制度，在自觉接受党的考核、严格团内考核的基础上，注重听取团员青年评价，积极探索第三方评价机制，强化对考评结果的运用。坚决维护制度的严肃性和权威性，坚持执行制度到人、到事、到底。</a:t>
            </a:r>
            <a:endParaRPr lang="zh-CN" altLang="en-US" sz="1200" dirty="0">
              <a:solidFill>
                <a:srgbClr val="000000"/>
              </a:solidFill>
              <a:latin typeface="+mn-lt"/>
              <a:ea typeface="+mn-ea"/>
              <a:cs typeface="+mn-ea"/>
              <a:sym typeface="+mn-lt"/>
            </a:endParaRPr>
          </a:p>
        </p:txBody>
      </p:sp>
      <p:grpSp>
        <p:nvGrpSpPr>
          <p:cNvPr id="8" name="组合 7"/>
          <p:cNvGrpSpPr/>
          <p:nvPr/>
        </p:nvGrpSpPr>
        <p:grpSpPr bwMode="auto">
          <a:xfrm>
            <a:off x="611188" y="1092200"/>
            <a:ext cx="5761037" cy="585788"/>
            <a:chOff x="611561" y="1092681"/>
            <a:chExt cx="5760639" cy="584775"/>
          </a:xfrm>
        </p:grpSpPr>
        <p:sp>
          <p:nvSpPr>
            <p:cNvPr id="11" name="矩形 10"/>
            <p:cNvSpPr/>
            <p:nvPr/>
          </p:nvSpPr>
          <p:spPr>
            <a:xfrm>
              <a:off x="1332236" y="1200444"/>
              <a:ext cx="5039964" cy="405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400" dirty="0">
                  <a:solidFill>
                    <a:srgbClr val="FFFFFF"/>
                  </a:solidFill>
                  <a:cs typeface="+mn-ea"/>
                  <a:sym typeface="+mn-lt"/>
                </a:rPr>
                <a:t>以增强先进性为目标，抓好团员队伍建设。</a:t>
              </a:r>
              <a:endParaRPr lang="zh-CN" altLang="en-US" sz="1400" dirty="0">
                <a:solidFill>
                  <a:srgbClr val="FFFFFF"/>
                </a:solidFill>
                <a:cs typeface="+mn-ea"/>
                <a:sym typeface="+mn-lt"/>
              </a:endParaRPr>
            </a:p>
          </p:txBody>
        </p:sp>
        <p:sp>
          <p:nvSpPr>
            <p:cNvPr id="19" name="文本框 18"/>
            <p:cNvSpPr txBox="1"/>
            <p:nvPr/>
          </p:nvSpPr>
          <p:spPr>
            <a:xfrm>
              <a:off x="611561" y="1092681"/>
              <a:ext cx="595271" cy="584775"/>
            </a:xfrm>
            <a:prstGeom prst="rect">
              <a:avLst/>
            </a:prstGeom>
            <a:noFill/>
          </p:spPr>
          <p:txBody>
            <a:bodyPr wrap="none">
              <a:spAutoFit/>
            </a:bodyPr>
            <a:lstStyle/>
            <a:p>
              <a:pPr defTabSz="914400" fontAlgn="auto">
                <a:spcBef>
                  <a:spcPts val="0"/>
                </a:spcBef>
                <a:spcAft>
                  <a:spcPts val="0"/>
                </a:spcAft>
                <a:defRPr/>
              </a:pPr>
              <a:r>
                <a:rPr lang="en-US" altLang="zh-CN" sz="3200" dirty="0">
                  <a:solidFill>
                    <a:srgbClr val="9B0D13"/>
                  </a:solidFill>
                  <a:latin typeface="+mn-lt"/>
                  <a:ea typeface="+mn-ea"/>
                  <a:cs typeface="+mn-ea"/>
                  <a:sym typeface="+mn-lt"/>
                </a:rPr>
                <a:t>05</a:t>
              </a:r>
              <a:endParaRPr lang="zh-CN" altLang="en-US" sz="3200" dirty="0">
                <a:solidFill>
                  <a:srgbClr val="9B0D13"/>
                </a:solidFill>
                <a:latin typeface="+mn-lt"/>
                <a:ea typeface="+mn-ea"/>
                <a:cs typeface="+mn-ea"/>
                <a:sym typeface="+mn-lt"/>
              </a:endParaRPr>
            </a:p>
          </p:txBody>
        </p:sp>
      </p:grpSp>
      <p:grpSp>
        <p:nvGrpSpPr>
          <p:cNvPr id="9" name="组合 8"/>
          <p:cNvGrpSpPr/>
          <p:nvPr/>
        </p:nvGrpSpPr>
        <p:grpSpPr bwMode="auto">
          <a:xfrm>
            <a:off x="611188" y="3076575"/>
            <a:ext cx="5761037" cy="584200"/>
            <a:chOff x="611560" y="3075806"/>
            <a:chExt cx="5760640" cy="584775"/>
          </a:xfrm>
        </p:grpSpPr>
        <p:sp>
          <p:nvSpPr>
            <p:cNvPr id="18" name="矩形 17"/>
            <p:cNvSpPr/>
            <p:nvPr/>
          </p:nvSpPr>
          <p:spPr>
            <a:xfrm>
              <a:off x="1332235" y="3190219"/>
              <a:ext cx="5039965" cy="4052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400" dirty="0">
                  <a:solidFill>
                    <a:srgbClr val="FFFFFF"/>
                  </a:solidFill>
                  <a:cs typeface="+mn-ea"/>
                  <a:sym typeface="+mn-lt"/>
                </a:rPr>
                <a:t>以健全完善团内制度为保障，不断严明团的纪律。</a:t>
              </a:r>
              <a:endParaRPr lang="zh-CN" altLang="en-US" sz="1400" dirty="0">
                <a:solidFill>
                  <a:srgbClr val="FFFFFF"/>
                </a:solidFill>
                <a:cs typeface="+mn-ea"/>
                <a:sym typeface="+mn-lt"/>
              </a:endParaRPr>
            </a:p>
          </p:txBody>
        </p:sp>
        <p:sp>
          <p:nvSpPr>
            <p:cNvPr id="20" name="文本框 19"/>
            <p:cNvSpPr txBox="1"/>
            <p:nvPr/>
          </p:nvSpPr>
          <p:spPr>
            <a:xfrm>
              <a:off x="611560" y="3075806"/>
              <a:ext cx="595271" cy="584775"/>
            </a:xfrm>
            <a:prstGeom prst="rect">
              <a:avLst/>
            </a:prstGeom>
            <a:noFill/>
          </p:spPr>
          <p:txBody>
            <a:bodyPr wrap="none">
              <a:spAutoFit/>
            </a:bodyPr>
            <a:lstStyle/>
            <a:p>
              <a:pPr defTabSz="914400" fontAlgn="auto">
                <a:spcBef>
                  <a:spcPts val="0"/>
                </a:spcBef>
                <a:spcAft>
                  <a:spcPts val="0"/>
                </a:spcAft>
                <a:defRPr/>
              </a:pPr>
              <a:r>
                <a:rPr lang="en-US" altLang="zh-CN" sz="3200" dirty="0">
                  <a:solidFill>
                    <a:srgbClr val="9B0D13"/>
                  </a:solidFill>
                  <a:latin typeface="+mn-lt"/>
                  <a:ea typeface="+mn-ea"/>
                  <a:cs typeface="+mn-ea"/>
                  <a:sym typeface="+mn-lt"/>
                </a:rPr>
                <a:t>06</a:t>
              </a:r>
              <a:endParaRPr lang="zh-CN" altLang="en-US" sz="3200" dirty="0">
                <a:solidFill>
                  <a:srgbClr val="9B0D13"/>
                </a:solidFill>
                <a:latin typeface="+mn-lt"/>
                <a:ea typeface="+mn-ea"/>
                <a:cs typeface="+mn-ea"/>
                <a:sym typeface="+mn-lt"/>
              </a:endParaRPr>
            </a:p>
          </p:txBody>
        </p:sp>
      </p:grpSp>
      <p:grpSp>
        <p:nvGrpSpPr>
          <p:cNvPr id="7" name="组合 6"/>
          <p:cNvGrpSpPr/>
          <p:nvPr/>
        </p:nvGrpSpPr>
        <p:grpSpPr bwMode="auto">
          <a:xfrm>
            <a:off x="6732588" y="1200150"/>
            <a:ext cx="2087562" cy="3603625"/>
            <a:chOff x="6732240" y="1200010"/>
            <a:chExt cx="2088232" cy="3603988"/>
          </a:xfrm>
        </p:grpSpPr>
        <p:sp>
          <p:nvSpPr>
            <p:cNvPr id="5" name="矩形 4"/>
            <p:cNvSpPr/>
            <p:nvPr/>
          </p:nvSpPr>
          <p:spPr>
            <a:xfrm>
              <a:off x="6732240" y="1200010"/>
              <a:ext cx="2088232" cy="3603988"/>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pic>
          <p:nvPicPr>
            <p:cNvPr id="117770" name="Picture 2" descr="C:\Users\abc\Desktop\千图网_中国共青团团徽元素_图片编号27330696\国庆节PNG免扣元素(45).png"/>
            <p:cNvPicPr>
              <a:picLocks noChangeAspect="1" noChangeArrowheads="1"/>
            </p:cNvPicPr>
            <p:nvPr/>
          </p:nvPicPr>
          <p:blipFill>
            <a:blip r:embed="rId1"/>
            <a:srcRect/>
            <a:stretch>
              <a:fillRect/>
            </a:stretch>
          </p:blipFill>
          <p:spPr bwMode="auto">
            <a:xfrm>
              <a:off x="6850105" y="1228172"/>
              <a:ext cx="1852502" cy="1662299"/>
            </a:xfrm>
            <a:prstGeom prst="rect">
              <a:avLst/>
            </a:prstGeom>
            <a:noFill/>
            <a:ln w="9525">
              <a:noFill/>
              <a:miter lim="800000"/>
              <a:headEnd/>
              <a:tailEnd/>
            </a:ln>
          </p:spPr>
        </p:pic>
        <p:sp>
          <p:nvSpPr>
            <p:cNvPr id="6" name="矩形 5"/>
            <p:cNvSpPr/>
            <p:nvPr/>
          </p:nvSpPr>
          <p:spPr>
            <a:xfrm>
              <a:off x="7056356" y="3190068"/>
              <a:ext cx="1440000" cy="1440000"/>
            </a:xfrm>
            <a:prstGeom prst="rect">
              <a:avLst/>
            </a:prstGeom>
            <a:solidFill>
              <a:schemeClr val="bg1"/>
            </a:solidFill>
            <a:ln w="1905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4000" dirty="0">
                  <a:solidFill>
                    <a:srgbClr val="9B0D13"/>
                  </a:solidFill>
                  <a:cs typeface="+mn-ea"/>
                  <a:sym typeface="+mn-lt"/>
                </a:rPr>
                <a:t>从严</a:t>
              </a:r>
              <a:endParaRPr lang="en-US" altLang="zh-CN" sz="4000" dirty="0">
                <a:solidFill>
                  <a:srgbClr val="9B0D13"/>
                </a:solidFill>
                <a:cs typeface="+mn-ea"/>
                <a:sym typeface="+mn-lt"/>
              </a:endParaRPr>
            </a:p>
            <a:p>
              <a:pPr algn="ctr" defTabSz="914400" fontAlgn="auto">
                <a:spcBef>
                  <a:spcPts val="0"/>
                </a:spcBef>
                <a:spcAft>
                  <a:spcPts val="0"/>
                </a:spcAft>
                <a:defRPr/>
              </a:pPr>
              <a:r>
                <a:rPr lang="zh-CN" altLang="en-US" sz="4000" dirty="0">
                  <a:solidFill>
                    <a:srgbClr val="9B0D13"/>
                  </a:solidFill>
                  <a:cs typeface="+mn-ea"/>
                  <a:sym typeface="+mn-lt"/>
                </a:rPr>
                <a:t>治团</a:t>
              </a:r>
              <a:endParaRPr lang="zh-CN" altLang="en-US" sz="4000" dirty="0">
                <a:solidFill>
                  <a:srgbClr val="9B0D13"/>
                </a:solidFill>
                <a:cs typeface="+mn-ea"/>
                <a:sym typeface="+mn-lt"/>
              </a:endParaRPr>
            </a:p>
          </p:txBody>
        </p:sp>
      </p:gr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style.rotation</p:attrName>
                                        </p:attrNameLst>
                                      </p:cBhvr>
                                      <p:tavLst>
                                        <p:tav tm="0">
                                          <p:val>
                                            <p:fltVal val="90"/>
                                          </p:val>
                                        </p:tav>
                                        <p:tav tm="100000">
                                          <p:val>
                                            <p:fltVal val="0"/>
                                          </p:val>
                                        </p:tav>
                                      </p:tavLst>
                                    </p:anim>
                                    <p:animEffect transition="in" filter="fade">
                                      <p:cBhvr>
                                        <p:cTn id="10" dur="2000"/>
                                        <p:tgtEl>
                                          <p:spTgt spid="8"/>
                                        </p:tgtEl>
                                      </p:cBhvr>
                                    </p:animEffect>
                                  </p:childTnLst>
                                </p:cTn>
                              </p:par>
                            </p:childTnLst>
                          </p:cTn>
                        </p:par>
                        <p:par>
                          <p:cTn id="11" fill="hold">
                            <p:stCondLst>
                              <p:cond delay="2000"/>
                            </p:stCondLst>
                            <p:childTnLst>
                              <p:par>
                                <p:cTn id="12" presetID="42"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ppt_x</p:attrName>
                                        </p:attrNameLst>
                                      </p:cBhvr>
                                      <p:tavLst>
                                        <p:tav tm="0">
                                          <p:val>
                                            <p:strVal val="#ppt_x"/>
                                          </p:val>
                                        </p:tav>
                                        <p:tav tm="100000">
                                          <p:val>
                                            <p:strVal val="#ppt_x"/>
                                          </p:val>
                                        </p:tav>
                                      </p:tavLst>
                                    </p:anim>
                                    <p:anim calcmode="lin" valueType="num">
                                      <p:cBhvr>
                                        <p:cTn id="16" dur="2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4000"/>
                            </p:stCondLst>
                            <p:childTnLst>
                              <p:par>
                                <p:cTn id="18" presetID="3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2000" fill="hold"/>
                                        <p:tgtEl>
                                          <p:spTgt spid="9"/>
                                        </p:tgtEl>
                                        <p:attrNameLst>
                                          <p:attrName>ppt_w</p:attrName>
                                        </p:attrNameLst>
                                      </p:cBhvr>
                                      <p:tavLst>
                                        <p:tav tm="0">
                                          <p:val>
                                            <p:fltVal val="0"/>
                                          </p:val>
                                        </p:tav>
                                        <p:tav tm="100000">
                                          <p:val>
                                            <p:strVal val="#ppt_w"/>
                                          </p:val>
                                        </p:tav>
                                      </p:tavLst>
                                    </p:anim>
                                    <p:anim calcmode="lin" valueType="num">
                                      <p:cBhvr>
                                        <p:cTn id="21" dur="2000" fill="hold"/>
                                        <p:tgtEl>
                                          <p:spTgt spid="9"/>
                                        </p:tgtEl>
                                        <p:attrNameLst>
                                          <p:attrName>ppt_h</p:attrName>
                                        </p:attrNameLst>
                                      </p:cBhvr>
                                      <p:tavLst>
                                        <p:tav tm="0">
                                          <p:val>
                                            <p:fltVal val="0"/>
                                          </p:val>
                                        </p:tav>
                                        <p:tav tm="100000">
                                          <p:val>
                                            <p:strVal val="#ppt_h"/>
                                          </p:val>
                                        </p:tav>
                                      </p:tavLst>
                                    </p:anim>
                                    <p:anim calcmode="lin" valueType="num">
                                      <p:cBhvr>
                                        <p:cTn id="22" dur="2000" fill="hold"/>
                                        <p:tgtEl>
                                          <p:spTgt spid="9"/>
                                        </p:tgtEl>
                                        <p:attrNameLst>
                                          <p:attrName>style.rotation</p:attrName>
                                        </p:attrNameLst>
                                      </p:cBhvr>
                                      <p:tavLst>
                                        <p:tav tm="0">
                                          <p:val>
                                            <p:fltVal val="90"/>
                                          </p:val>
                                        </p:tav>
                                        <p:tav tm="100000">
                                          <p:val>
                                            <p:fltVal val="0"/>
                                          </p:val>
                                        </p:tav>
                                      </p:tavLst>
                                    </p:anim>
                                    <p:animEffect transition="in" filter="fade">
                                      <p:cBhvr>
                                        <p:cTn id="23" dur="2000"/>
                                        <p:tgtEl>
                                          <p:spTgt spid="9"/>
                                        </p:tgtEl>
                                      </p:cBhvr>
                                    </p:animEffect>
                                  </p:childTnLst>
                                </p:cTn>
                              </p:par>
                            </p:childTnLst>
                          </p:cTn>
                        </p:par>
                        <p:par>
                          <p:cTn id="24" fill="hold">
                            <p:stCondLst>
                              <p:cond delay="6000"/>
                            </p:stCondLst>
                            <p:childTnLst>
                              <p:par>
                                <p:cTn id="25" presetID="42"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anim calcmode="lin" valueType="num">
                                      <p:cBhvr>
                                        <p:cTn id="28" dur="2000" fill="hold"/>
                                        <p:tgtEl>
                                          <p:spTgt spid="10"/>
                                        </p:tgtEl>
                                        <p:attrNameLst>
                                          <p:attrName>ppt_x</p:attrName>
                                        </p:attrNameLst>
                                      </p:cBhvr>
                                      <p:tavLst>
                                        <p:tav tm="0">
                                          <p:val>
                                            <p:strVal val="#ppt_x"/>
                                          </p:val>
                                        </p:tav>
                                        <p:tav tm="100000">
                                          <p:val>
                                            <p:strVal val="#ppt_x"/>
                                          </p:val>
                                        </p:tav>
                                      </p:tavLst>
                                    </p:anim>
                                    <p:anim calcmode="lin" valueType="num">
                                      <p:cBhvr>
                                        <p:cTn id="29" dur="2000" fill="hold"/>
                                        <p:tgtEl>
                                          <p:spTgt spid="10"/>
                                        </p:tgtEl>
                                        <p:attrNameLst>
                                          <p:attrName>ppt_y</p:attrName>
                                        </p:attrNameLst>
                                      </p:cBhvr>
                                      <p:tavLst>
                                        <p:tav tm="0">
                                          <p:val>
                                            <p:strVal val="#ppt_y+.1"/>
                                          </p:val>
                                        </p:tav>
                                        <p:tav tm="100000">
                                          <p:val>
                                            <p:strVal val="#ppt_y"/>
                                          </p:val>
                                        </p:tav>
                                      </p:tavLst>
                                    </p:anim>
                                  </p:childTnLst>
                                </p:cTn>
                              </p:par>
                            </p:childTnLst>
                          </p:cTn>
                        </p:par>
                        <p:par>
                          <p:cTn id="30" fill="hold">
                            <p:stCondLst>
                              <p:cond delay="8000"/>
                            </p:stCondLst>
                            <p:childTnLst>
                              <p:par>
                                <p:cTn id="31" presetID="14" presetClass="entr" presetSubtype="1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3" descr="C:\Users\abc\Desktop\党建展板-2.png"/>
          <p:cNvPicPr>
            <a:picLocks noChangeAspect="1" noChangeArrowheads="1"/>
          </p:cNvPicPr>
          <p:nvPr/>
        </p:nvPicPr>
        <p:blipFill>
          <a:blip r:embed="rId1"/>
          <a:srcRect/>
          <a:stretch>
            <a:fillRect/>
          </a:stretch>
        </p:blipFill>
        <p:spPr bwMode="auto">
          <a:xfrm>
            <a:off x="0" y="0"/>
            <a:ext cx="4211638" cy="2754313"/>
          </a:xfrm>
          <a:prstGeom prst="rect">
            <a:avLst/>
          </a:prstGeom>
          <a:noFill/>
          <a:ln w="9525">
            <a:noFill/>
            <a:miter lim="800000"/>
            <a:headEnd/>
            <a:tailEnd/>
          </a:ln>
        </p:spPr>
      </p:pic>
      <p:sp>
        <p:nvSpPr>
          <p:cNvPr id="11" name="TextBox 26"/>
          <p:cNvSpPr txBox="1"/>
          <p:nvPr/>
        </p:nvSpPr>
        <p:spPr>
          <a:xfrm>
            <a:off x="1385888" y="1762125"/>
            <a:ext cx="6835775" cy="1108075"/>
          </a:xfrm>
          <a:prstGeom prst="rect">
            <a:avLst/>
          </a:prstGeom>
          <a:noFill/>
          <a:effectLst/>
        </p:spPr>
        <p:txBody>
          <a:bodyPr lIns="91332" tIns="45670" rIns="91332" bIns="45670">
            <a:spAutoFit/>
          </a:bodyPr>
          <a:lstStyle/>
          <a:p>
            <a:pPr algn="ctr" defTabSz="684530" fontAlgn="auto">
              <a:spcBef>
                <a:spcPts val="0"/>
              </a:spcBef>
              <a:spcAft>
                <a:spcPts val="0"/>
              </a:spcAft>
              <a:defRPr/>
            </a:pPr>
            <a:r>
              <a:rPr lang="zh-CN" altLang="en-US" sz="6600" b="1" dirty="0">
                <a:solidFill>
                  <a:srgbClr val="C00000"/>
                </a:solidFill>
                <a:latin typeface="+mn-lt"/>
                <a:ea typeface="+mn-ea"/>
                <a:cs typeface="+mn-ea"/>
                <a:sym typeface="+mn-lt"/>
              </a:rPr>
              <a:t>谢谢聆听</a:t>
            </a:r>
            <a:endParaRPr lang="zh-CN" altLang="en-US" sz="6600" b="1" dirty="0">
              <a:solidFill>
                <a:srgbClr val="C00000"/>
              </a:solidFill>
              <a:latin typeface="+mn-lt"/>
              <a:ea typeface="+mn-ea"/>
              <a:cs typeface="+mn-ea"/>
              <a:sym typeface="+mn-lt"/>
            </a:endParaRPr>
          </a:p>
        </p:txBody>
      </p:sp>
      <p:sp>
        <p:nvSpPr>
          <p:cNvPr id="22" name="矩形 21"/>
          <p:cNvSpPr/>
          <p:nvPr/>
        </p:nvSpPr>
        <p:spPr>
          <a:xfrm>
            <a:off x="0" y="3998913"/>
            <a:ext cx="9144000" cy="1144587"/>
          </a:xfrm>
          <a:prstGeom prst="rect">
            <a:avLst/>
          </a:prstGeom>
          <a:solidFill>
            <a:srgbClr val="99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262" tIns="45634" rIns="91262" bIns="45634" anchor="ctr"/>
          <a:lstStyle/>
          <a:p>
            <a:pPr algn="ctr" defTabSz="911860" fontAlgn="auto">
              <a:spcBef>
                <a:spcPts val="0"/>
              </a:spcBef>
              <a:spcAft>
                <a:spcPts val="0"/>
              </a:spcAft>
              <a:defRPr/>
            </a:pPr>
            <a:endParaRPr lang="zh-CN" altLang="en-US" sz="1400">
              <a:solidFill>
                <a:srgbClr val="C00000"/>
              </a:solidFill>
              <a:cs typeface="+mn-ea"/>
              <a:sym typeface="+mn-lt"/>
            </a:endParaRPr>
          </a:p>
        </p:txBody>
      </p:sp>
      <p:sp>
        <p:nvSpPr>
          <p:cNvPr id="7" name="TextBox 6"/>
          <p:cNvSpPr txBox="1"/>
          <p:nvPr/>
        </p:nvSpPr>
        <p:spPr>
          <a:xfrm>
            <a:off x="0" y="4227513"/>
            <a:ext cx="9144000" cy="831850"/>
          </a:xfrm>
          <a:prstGeom prst="rect">
            <a:avLst/>
          </a:prstGeom>
          <a:noFill/>
          <a:effectLst>
            <a:outerShdw blurRad="50800" dist="38100" dir="5400000" algn="t" rotWithShape="0">
              <a:prstClr val="black">
                <a:alpha val="40000"/>
              </a:prstClr>
            </a:outerShdw>
          </a:effectLst>
        </p:spPr>
        <p:txBody>
          <a:bodyPr lIns="91288" tIns="45646" rIns="91288" bIns="45646">
            <a:spAutoFit/>
          </a:bodyPr>
          <a:lstStyle/>
          <a:p>
            <a:pPr algn="ctr" defTabSz="911860" fontAlgn="auto">
              <a:spcBef>
                <a:spcPts val="0"/>
              </a:spcBef>
              <a:spcAft>
                <a:spcPts val="0"/>
              </a:spcAft>
              <a:defRPr/>
            </a:pPr>
            <a:r>
              <a:rPr lang="zh-CN" altLang="en-US" sz="4800" dirty="0">
                <a:solidFill>
                  <a:srgbClr val="FFBE00">
                    <a:lumMod val="60000"/>
                    <a:lumOff val="40000"/>
                  </a:srgbClr>
                </a:solidFill>
                <a:latin typeface="华文行楷" panose="02010800040101010101" pitchFamily="2" charset="-122"/>
                <a:ea typeface="华文行楷" panose="02010800040101010101" pitchFamily="2" charset="-122"/>
                <a:cs typeface="+mn-ea"/>
                <a:sym typeface="+mn-lt"/>
              </a:rPr>
              <a:t>不忘跟党初心   牢记青春使命</a:t>
            </a:r>
            <a:endParaRPr lang="zh-CN" altLang="en-US" sz="4800" dirty="0">
              <a:solidFill>
                <a:srgbClr val="FFBE00">
                  <a:lumMod val="60000"/>
                  <a:lumOff val="40000"/>
                </a:srgbClr>
              </a:solidFill>
              <a:latin typeface="华文行楷" panose="02010800040101010101" pitchFamily="2" charset="-122"/>
              <a:ea typeface="华文行楷" panose="02010800040101010101" pitchFamily="2" charset="-122"/>
              <a:cs typeface="+mn-ea"/>
              <a:sym typeface="+mn-lt"/>
            </a:endParaRPr>
          </a:p>
        </p:txBody>
      </p:sp>
    </p:spTree>
  </p:cSld>
  <p:clrMapOvr>
    <a:masterClrMapping/>
  </p:clrMapOvr>
  <p:transition spd="slow" advTm="0">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539750" y="2373313"/>
            <a:ext cx="8208963" cy="2286000"/>
            <a:chOff x="539553" y="2372911"/>
            <a:chExt cx="8208912" cy="2287071"/>
          </a:xfrm>
        </p:grpSpPr>
        <p:sp>
          <p:nvSpPr>
            <p:cNvPr id="8" name="矩形 7"/>
            <p:cNvSpPr/>
            <p:nvPr/>
          </p:nvSpPr>
          <p:spPr>
            <a:xfrm>
              <a:off x="539553" y="2591566"/>
              <a:ext cx="8208912" cy="2068416"/>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sp>
          <p:nvSpPr>
            <p:cNvPr id="7" name="矩形 6"/>
            <p:cNvSpPr/>
            <p:nvPr/>
          </p:nvSpPr>
          <p:spPr>
            <a:xfrm>
              <a:off x="5724128" y="2372911"/>
              <a:ext cx="2484009" cy="437311"/>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dirty="0">
                  <a:solidFill>
                    <a:srgbClr val="FFFFFF"/>
                  </a:solidFill>
                  <a:cs typeface="+mn-ea"/>
                  <a:sym typeface="+mn-lt"/>
                </a:rPr>
                <a:t>召开背景</a:t>
              </a:r>
              <a:endParaRPr lang="zh-CN" altLang="en-US" dirty="0">
                <a:solidFill>
                  <a:srgbClr val="FFFFFF"/>
                </a:solidFill>
                <a:cs typeface="+mn-ea"/>
                <a:sym typeface="+mn-lt"/>
              </a:endParaRPr>
            </a:p>
          </p:txBody>
        </p:sp>
      </p:grpSp>
      <p:sp>
        <p:nvSpPr>
          <p:cNvPr id="3" name="矩形 2"/>
          <p:cNvSpPr/>
          <p:nvPr/>
        </p:nvSpPr>
        <p:spPr>
          <a:xfrm>
            <a:off x="2843213" y="2932113"/>
            <a:ext cx="5619750" cy="1420812"/>
          </a:xfrm>
          <a:prstGeom prst="rect">
            <a:avLst/>
          </a:prstGeom>
        </p:spPr>
        <p:txBody>
          <a:bodyPr>
            <a:spAutoFit/>
          </a:bodyPr>
          <a:lstStyle/>
          <a:p>
            <a:pPr defTabSz="914400" fontAlgn="auto">
              <a:lnSpc>
                <a:spcPct val="120000"/>
              </a:lnSpc>
              <a:spcBef>
                <a:spcPts val="0"/>
              </a:spcBef>
              <a:spcAft>
                <a:spcPts val="0"/>
              </a:spcAft>
              <a:defRPr/>
            </a:pPr>
            <a:r>
              <a:rPr lang="zh-CN" altLang="en-US" dirty="0">
                <a:solidFill>
                  <a:srgbClr val="000000"/>
                </a:solidFill>
                <a:latin typeface="+mn-lt"/>
                <a:ea typeface="+mn-ea"/>
                <a:cs typeface="+mn-ea"/>
                <a:sym typeface="+mn-lt"/>
              </a:rPr>
              <a:t>中国共产主义青年团第十八次全国代表大会，是在中国特色社会主义进入新时代，亿万团员青年紧跟党、紧跟习近平总书记，意气风发迈上新征程、走向民族复兴重大历史时期召开的一次十分重要的会议。</a:t>
            </a:r>
            <a:endParaRPr lang="zh-CN" altLang="en-US" dirty="0">
              <a:solidFill>
                <a:srgbClr val="000000"/>
              </a:solidFill>
              <a:latin typeface="+mn-lt"/>
              <a:ea typeface="+mn-ea"/>
              <a:cs typeface="+mn-ea"/>
              <a:sym typeface="+mn-lt"/>
            </a:endParaRPr>
          </a:p>
        </p:txBody>
      </p:sp>
      <p:sp>
        <p:nvSpPr>
          <p:cNvPr id="4" name="文本框 3"/>
          <p:cNvSpPr txBox="1"/>
          <p:nvPr/>
        </p:nvSpPr>
        <p:spPr>
          <a:xfrm>
            <a:off x="1152525" y="1343025"/>
            <a:ext cx="7181850" cy="646113"/>
          </a:xfrm>
          <a:prstGeom prst="rect">
            <a:avLst/>
          </a:prstGeom>
          <a:noFill/>
        </p:spPr>
        <p:txBody>
          <a:bodyPr wrap="none">
            <a:spAutoFit/>
          </a:bodyPr>
          <a:lstStyle/>
          <a:p>
            <a:pPr defTabSz="914400" fontAlgn="auto">
              <a:spcBef>
                <a:spcPts val="0"/>
              </a:spcBef>
              <a:spcAft>
                <a:spcPts val="0"/>
              </a:spcAft>
              <a:defRPr/>
            </a:pPr>
            <a:r>
              <a:rPr lang="zh-CN" altLang="en-US" sz="3600" dirty="0">
                <a:solidFill>
                  <a:srgbClr val="9B0D13"/>
                </a:solidFill>
                <a:latin typeface="+mn-lt"/>
                <a:ea typeface="+mn-ea"/>
                <a:cs typeface="+mn-ea"/>
                <a:sym typeface="+mn-lt"/>
              </a:rPr>
              <a:t>中国共青团第十八次全国代表大会</a:t>
            </a:r>
            <a:endParaRPr lang="zh-CN" altLang="en-US" sz="3600" dirty="0">
              <a:solidFill>
                <a:srgbClr val="9B0D13"/>
              </a:solidFill>
              <a:latin typeface="+mn-lt"/>
              <a:ea typeface="+mn-ea"/>
              <a:cs typeface="+mn-ea"/>
              <a:sym typeface="+mn-lt"/>
            </a:endParaRPr>
          </a:p>
        </p:txBody>
      </p:sp>
      <p:pic>
        <p:nvPicPr>
          <p:cNvPr id="9" name="Picture 2" descr="C:\Users\abc\Desktop\千图网_中国共青团团徽元素_图片编号27330696\国庆节PNG免扣元素(45).png"/>
          <p:cNvPicPr>
            <a:picLocks noChangeAspect="1" noChangeArrowheads="1"/>
          </p:cNvPicPr>
          <p:nvPr/>
        </p:nvPicPr>
        <p:blipFill>
          <a:blip r:embed="rId1"/>
          <a:srcRect/>
          <a:stretch>
            <a:fillRect/>
          </a:stretch>
        </p:blipFill>
        <p:spPr bwMode="auto">
          <a:xfrm>
            <a:off x="765175" y="2708275"/>
            <a:ext cx="1852613" cy="1662113"/>
          </a:xfrm>
          <a:prstGeom prst="rect">
            <a:avLst/>
          </a:prstGeom>
          <a:noFill/>
          <a:ln w="9525">
            <a:noFill/>
            <a:miter lim="800000"/>
            <a:headEnd/>
            <a:tailEnd/>
          </a:ln>
        </p:spPr>
      </p:pic>
      <p:sp>
        <p:nvSpPr>
          <p:cNvPr id="10" name="Rectangle 5"/>
          <p:cNvSpPr>
            <a:spLocks noChangeArrowheads="1"/>
          </p:cNvSpPr>
          <p:nvPr/>
        </p:nvSpPr>
        <p:spPr bwMode="auto">
          <a:xfrm>
            <a:off x="720725" y="128588"/>
            <a:ext cx="5081588"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共青团十八大大会概况</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3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style.rotation</p:attrName>
                                        </p:attrNameLst>
                                      </p:cBhvr>
                                      <p:tavLst>
                                        <p:tav tm="0">
                                          <p:val>
                                            <p:fltVal val="90"/>
                                          </p:val>
                                        </p:tav>
                                        <p:tav tm="100000">
                                          <p:val>
                                            <p:fltVal val="0"/>
                                          </p:val>
                                        </p:tav>
                                      </p:tavLst>
                                    </p:anim>
                                    <p:animEffect transition="in" filter="fade">
                                      <p:cBhvr>
                                        <p:cTn id="16" dur="2000"/>
                                        <p:tgtEl>
                                          <p:spTgt spid="5"/>
                                        </p:tgtEl>
                                      </p:cBhvr>
                                    </p:animEffect>
                                  </p:childTnLst>
                                </p:cTn>
                              </p:par>
                            </p:childTnLst>
                          </p:cTn>
                        </p:par>
                        <p:par>
                          <p:cTn id="17" fill="hold">
                            <p:stCondLst>
                              <p:cond delay="4000"/>
                            </p:stCondLst>
                            <p:childTnLst>
                              <p:par>
                                <p:cTn id="18" presetID="14" presetClass="entr" presetSubtype="1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2000"/>
                                        <p:tgtEl>
                                          <p:spTgt spid="9"/>
                                        </p:tgtEl>
                                      </p:cBhvr>
                                    </p:animEffect>
                                  </p:childTnLst>
                                </p:cTn>
                              </p:par>
                            </p:childTnLst>
                          </p:cTn>
                        </p:par>
                        <p:par>
                          <p:cTn id="21" fill="hold">
                            <p:stCondLst>
                              <p:cond delay="6000"/>
                            </p:stCondLst>
                            <p:childTnLst>
                              <p:par>
                                <p:cTn id="22" presetID="1" presetClass="entr" presetSubtype="0" fill="hold" grpId="0" nodeType="afterEffect">
                                  <p:stCondLst>
                                    <p:cond delay="0"/>
                                  </p:stCondLst>
                                  <p:iterate type="lt">
                                    <p:tmAbs val="80"/>
                                  </p:iterate>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39552" y="1376535"/>
            <a:ext cx="4968552" cy="3168352"/>
          </a:xfrm>
          <a:prstGeom prst="rect">
            <a:avLst/>
          </a:prstGeom>
          <a:solidFill>
            <a:schemeClr val="bg1"/>
          </a:solidFill>
          <a:ln>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sp>
        <p:nvSpPr>
          <p:cNvPr id="3" name="矩形 2"/>
          <p:cNvSpPr/>
          <p:nvPr/>
        </p:nvSpPr>
        <p:spPr>
          <a:xfrm>
            <a:off x="712788" y="1736725"/>
            <a:ext cx="4751387" cy="2455863"/>
          </a:xfrm>
          <a:prstGeom prst="rect">
            <a:avLst/>
          </a:prstGeom>
        </p:spPr>
        <p:txBody>
          <a:bodyPr>
            <a:spAutoFit/>
          </a:bodyPr>
          <a:lstStyle/>
          <a:p>
            <a:pPr defTabSz="914400" fontAlgn="auto">
              <a:lnSpc>
                <a:spcPct val="120000"/>
              </a:lnSpc>
              <a:spcBef>
                <a:spcPts val="0"/>
              </a:spcBef>
              <a:spcAft>
                <a:spcPts val="0"/>
              </a:spcAft>
              <a:defRPr/>
            </a:pPr>
            <a:r>
              <a:rPr lang="zh-CN" altLang="en-US" sz="2000" b="1" dirty="0">
                <a:solidFill>
                  <a:srgbClr val="9B0D13"/>
                </a:solidFill>
                <a:latin typeface="+mn-lt"/>
                <a:ea typeface="+mn-ea"/>
                <a:cs typeface="+mn-ea"/>
                <a:sym typeface="+mn-lt"/>
              </a:rPr>
              <a:t>大会的主题是：</a:t>
            </a:r>
            <a:r>
              <a:rPr lang="zh-CN" altLang="en-US" dirty="0">
                <a:solidFill>
                  <a:srgbClr val="000000"/>
                </a:solidFill>
                <a:latin typeface="+mn-lt"/>
                <a:ea typeface="+mn-ea"/>
                <a:cs typeface="+mn-ea"/>
                <a:sym typeface="+mn-lt"/>
              </a:rPr>
              <a:t>高举习近平新时代中国特色社会主义思想伟大旗帜，全面贯彻党的十九大精神，不忘跟党初心，牢记青春使命，奋发务实进取，勇于自我革命，团结带领广大团员青年为决胜全面建成小康社会、全面建设社会主义现代化国家、实现中华民族伟大复兴的中国梦努力奋斗。</a:t>
            </a:r>
            <a:endParaRPr lang="zh-CN" altLang="en-US" dirty="0">
              <a:solidFill>
                <a:srgbClr val="000000"/>
              </a:solidFill>
              <a:latin typeface="+mn-lt"/>
              <a:ea typeface="+mn-ea"/>
              <a:cs typeface="+mn-ea"/>
              <a:sym typeface="+mn-lt"/>
            </a:endParaRPr>
          </a:p>
        </p:txBody>
      </p:sp>
      <p:grpSp>
        <p:nvGrpSpPr>
          <p:cNvPr id="10" name="组合 9"/>
          <p:cNvGrpSpPr/>
          <p:nvPr/>
        </p:nvGrpSpPr>
        <p:grpSpPr bwMode="auto">
          <a:xfrm>
            <a:off x="5973763" y="919163"/>
            <a:ext cx="2724150" cy="3524250"/>
            <a:chOff x="637634" y="918918"/>
            <a:chExt cx="2723823" cy="3525040"/>
          </a:xfrm>
        </p:grpSpPr>
        <p:sp>
          <p:nvSpPr>
            <p:cNvPr id="4" name="文本框 3"/>
            <p:cNvSpPr txBox="1"/>
            <p:nvPr/>
          </p:nvSpPr>
          <p:spPr>
            <a:xfrm>
              <a:off x="637634" y="2530591"/>
              <a:ext cx="2723823" cy="430309"/>
            </a:xfrm>
            <a:prstGeom prst="rect">
              <a:avLst/>
            </a:prstGeom>
            <a:noFill/>
          </p:spPr>
          <p:txBody>
            <a:bodyPr wrap="none">
              <a:spAutoFit/>
            </a:bodyPr>
            <a:lstStyle/>
            <a:p>
              <a:pPr defTabSz="914400" fontAlgn="auto">
                <a:spcBef>
                  <a:spcPts val="0"/>
                </a:spcBef>
                <a:spcAft>
                  <a:spcPts val="0"/>
                </a:spcAft>
                <a:defRPr/>
              </a:pPr>
              <a:r>
                <a:rPr lang="zh-CN" altLang="en-US" sz="2200">
                  <a:solidFill>
                    <a:srgbClr val="9B0D13"/>
                  </a:solidFill>
                  <a:latin typeface="+mn-lt"/>
                  <a:ea typeface="+mn-ea"/>
                  <a:cs typeface="+mn-ea"/>
                  <a:sym typeface="+mn-lt"/>
                </a:rPr>
                <a:t>中国共产主义青年团</a:t>
              </a:r>
              <a:endParaRPr lang="en-US" altLang="zh-CN" sz="2200" dirty="0">
                <a:solidFill>
                  <a:srgbClr val="9B0D13"/>
                </a:solidFill>
                <a:latin typeface="+mn-lt"/>
                <a:ea typeface="+mn-ea"/>
                <a:cs typeface="+mn-ea"/>
                <a:sym typeface="+mn-lt"/>
              </a:endParaRPr>
            </a:p>
          </p:txBody>
        </p:sp>
        <p:sp>
          <p:nvSpPr>
            <p:cNvPr id="7" name="矩形 6"/>
            <p:cNvSpPr/>
            <p:nvPr/>
          </p:nvSpPr>
          <p:spPr>
            <a:xfrm>
              <a:off x="670661" y="3031634"/>
              <a:ext cx="2610577" cy="437311"/>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dirty="0">
                  <a:solidFill>
                    <a:srgbClr val="FFFFFF"/>
                  </a:solidFill>
                  <a:cs typeface="+mn-ea"/>
                  <a:sym typeface="+mn-lt"/>
                </a:rPr>
                <a:t>第十八次全国代表大会</a:t>
              </a:r>
              <a:endParaRPr lang="zh-CN" altLang="en-US" dirty="0">
                <a:solidFill>
                  <a:srgbClr val="FFFFFF"/>
                </a:solidFill>
                <a:cs typeface="+mn-ea"/>
                <a:sym typeface="+mn-lt"/>
              </a:endParaRPr>
            </a:p>
          </p:txBody>
        </p:sp>
        <p:sp>
          <p:nvSpPr>
            <p:cNvPr id="5" name="矩形 4"/>
            <p:cNvSpPr/>
            <p:nvPr/>
          </p:nvSpPr>
          <p:spPr>
            <a:xfrm>
              <a:off x="639221" y="3613509"/>
              <a:ext cx="2673029" cy="830449"/>
            </a:xfrm>
            <a:prstGeom prst="rect">
              <a:avLst/>
            </a:prstGeom>
            <a:noFill/>
          </p:spPr>
          <p:txBody>
            <a:bodyPr wrap="none">
              <a:spAutoFit/>
            </a:bodyPr>
            <a:lstStyle/>
            <a:p>
              <a:pPr defTabSz="914400" fontAlgn="auto">
                <a:spcBef>
                  <a:spcPts val="0"/>
                </a:spcBef>
                <a:spcAft>
                  <a:spcPts val="0"/>
                </a:spcAft>
                <a:defRPr/>
              </a:pPr>
              <a:r>
                <a:rPr lang="zh-CN" altLang="en-US" sz="4800" dirty="0">
                  <a:solidFill>
                    <a:srgbClr val="9B0D13"/>
                  </a:solidFill>
                  <a:latin typeface="+mn-lt"/>
                  <a:ea typeface="+mn-ea"/>
                  <a:cs typeface="+mn-ea"/>
                  <a:sym typeface="+mn-lt"/>
                </a:rPr>
                <a:t>大会主题</a:t>
              </a:r>
              <a:endParaRPr lang="zh-CN" altLang="en-US" sz="4800" dirty="0">
                <a:solidFill>
                  <a:srgbClr val="9B0D13"/>
                </a:solidFill>
                <a:latin typeface="+mn-lt"/>
                <a:ea typeface="+mn-ea"/>
                <a:cs typeface="+mn-ea"/>
                <a:sym typeface="+mn-lt"/>
              </a:endParaRPr>
            </a:p>
          </p:txBody>
        </p:sp>
        <p:pic>
          <p:nvPicPr>
            <p:cNvPr id="29708" name="Picture 2" descr="C:\Users\abc\Desktop\千图网_中国共青团团徽元素_图片编号27330696\国庆节PNG免扣元素(45).png"/>
            <p:cNvPicPr>
              <a:picLocks noChangeAspect="1" noChangeArrowheads="1"/>
            </p:cNvPicPr>
            <p:nvPr/>
          </p:nvPicPr>
          <p:blipFill>
            <a:blip r:embed="rId1"/>
            <a:srcRect/>
            <a:stretch>
              <a:fillRect/>
            </a:stretch>
          </p:blipFill>
          <p:spPr bwMode="auto">
            <a:xfrm>
              <a:off x="993616" y="918918"/>
              <a:ext cx="1922200" cy="1724840"/>
            </a:xfrm>
            <a:prstGeom prst="rect">
              <a:avLst/>
            </a:prstGeom>
            <a:noFill/>
            <a:ln w="9525">
              <a:noFill/>
              <a:miter lim="800000"/>
              <a:headEnd/>
              <a:tailEnd/>
            </a:ln>
          </p:spPr>
        </p:pic>
      </p:grpSp>
      <p:sp>
        <p:nvSpPr>
          <p:cNvPr id="11" name="Rectangle 5"/>
          <p:cNvSpPr>
            <a:spLocks noChangeArrowheads="1"/>
          </p:cNvSpPr>
          <p:nvPr/>
        </p:nvSpPr>
        <p:spPr bwMode="auto">
          <a:xfrm>
            <a:off x="720725" y="128588"/>
            <a:ext cx="5081588"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共青团十八大大会概况</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750" fill="hold"/>
                                        <p:tgtEl>
                                          <p:spTgt spid="10"/>
                                        </p:tgtEl>
                                        <p:attrNameLst>
                                          <p:attrName>ppt_x</p:attrName>
                                        </p:attrNameLst>
                                      </p:cBhvr>
                                      <p:tavLst>
                                        <p:tav tm="0">
                                          <p:val>
                                            <p:strVal val="1+#ppt_w/2"/>
                                          </p:val>
                                        </p:tav>
                                        <p:tav tm="100000">
                                          <p:val>
                                            <p:strVal val="#ppt_x"/>
                                          </p:val>
                                        </p:tav>
                                      </p:tavLst>
                                    </p:anim>
                                    <p:anim calcmode="lin" valueType="num">
                                      <p:cBhvr additive="base">
                                        <p:cTn id="8" dur="27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31"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 calcmode="lin" valueType="num">
                                      <p:cBhvr>
                                        <p:cTn id="14" dur="2000" fill="hold"/>
                                        <p:tgtEl>
                                          <p:spTgt spid="6"/>
                                        </p:tgtEl>
                                        <p:attrNameLst>
                                          <p:attrName>style.rotation</p:attrName>
                                        </p:attrNameLst>
                                      </p:cBhvr>
                                      <p:tavLst>
                                        <p:tav tm="0">
                                          <p:val>
                                            <p:fltVal val="90"/>
                                          </p:val>
                                        </p:tav>
                                        <p:tav tm="100000">
                                          <p:val>
                                            <p:fltVal val="0"/>
                                          </p:val>
                                        </p:tav>
                                      </p:tavLst>
                                    </p:anim>
                                    <p:animEffect transition="in" filter="fade">
                                      <p:cBhvr>
                                        <p:cTn id="15" dur="2000"/>
                                        <p:tgtEl>
                                          <p:spTgt spid="6"/>
                                        </p:tgtEl>
                                      </p:cBhvr>
                                    </p:animEffect>
                                  </p:childTnLst>
                                </p:cTn>
                              </p:par>
                            </p:childTnLst>
                          </p:cTn>
                        </p:par>
                        <p:par>
                          <p:cTn id="16" fill="hold">
                            <p:stCondLst>
                              <p:cond delay="5000"/>
                            </p:stCondLst>
                            <p:childTnLst>
                              <p:par>
                                <p:cTn id="17" presetID="1" presetClass="entr" presetSubtype="0" fill="hold" grpId="0" nodeType="afterEffect">
                                  <p:stCondLst>
                                    <p:cond delay="0"/>
                                  </p:stCondLst>
                                  <p:iterate type="lt">
                                    <p:tmAbs val="80"/>
                                  </p:iterate>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06963" y="1906588"/>
            <a:ext cx="4011612" cy="393700"/>
          </a:xfrm>
          <a:prstGeom prst="rect">
            <a:avLst/>
          </a:prstGeom>
        </p:spPr>
        <p:txBody>
          <a:bodyPr>
            <a:spAutoFit/>
          </a:bodyPr>
          <a:lstStyle/>
          <a:p>
            <a:pPr defTabSz="914400" fontAlgn="auto">
              <a:lnSpc>
                <a:spcPct val="120000"/>
              </a:lnSpc>
              <a:spcBef>
                <a:spcPts val="0"/>
              </a:spcBef>
              <a:spcAft>
                <a:spcPts val="0"/>
              </a:spcAft>
              <a:defRPr/>
            </a:pPr>
            <a:r>
              <a:rPr lang="zh-CN" altLang="en-US" dirty="0">
                <a:solidFill>
                  <a:srgbClr val="000000"/>
                </a:solidFill>
                <a:latin typeface="+mn-lt"/>
                <a:ea typeface="+mn-ea"/>
                <a:cs typeface="+mn-ea"/>
                <a:sym typeface="+mn-lt"/>
              </a:rPr>
              <a:t>共青团十七届中央委员会的报告</a:t>
            </a:r>
            <a:endParaRPr lang="zh-CN" altLang="en-US" dirty="0">
              <a:solidFill>
                <a:srgbClr val="000000"/>
              </a:solidFill>
              <a:latin typeface="+mn-lt"/>
              <a:ea typeface="+mn-ea"/>
              <a:cs typeface="+mn-ea"/>
              <a:sym typeface="+mn-lt"/>
            </a:endParaRPr>
          </a:p>
        </p:txBody>
      </p:sp>
      <p:sp>
        <p:nvSpPr>
          <p:cNvPr id="4" name="矩形 3"/>
          <p:cNvSpPr/>
          <p:nvPr/>
        </p:nvSpPr>
        <p:spPr>
          <a:xfrm>
            <a:off x="4906963" y="2871788"/>
            <a:ext cx="4057650" cy="360362"/>
          </a:xfrm>
          <a:prstGeom prst="rect">
            <a:avLst/>
          </a:prstGeom>
        </p:spPr>
        <p:txBody>
          <a:bodyPr>
            <a:spAutoFit/>
          </a:bodyPr>
          <a:lstStyle/>
          <a:p>
            <a:pPr defTabSz="914400" fontAlgn="auto">
              <a:lnSpc>
                <a:spcPct val="120000"/>
              </a:lnSpc>
              <a:spcBef>
                <a:spcPts val="0"/>
              </a:spcBef>
              <a:spcAft>
                <a:spcPts val="0"/>
              </a:spcAft>
              <a:defRPr/>
            </a:pPr>
            <a:r>
              <a:rPr lang="en-US" altLang="zh-CN" sz="1600" dirty="0">
                <a:solidFill>
                  <a:srgbClr val="000000"/>
                </a:solidFill>
                <a:latin typeface="+mn-lt"/>
                <a:ea typeface="+mn-ea"/>
                <a:cs typeface="+mn-ea"/>
                <a:sym typeface="+mn-lt"/>
              </a:rPr>
              <a:t>《</a:t>
            </a:r>
            <a:r>
              <a:rPr lang="zh-CN" altLang="en-US" sz="1600" dirty="0">
                <a:solidFill>
                  <a:srgbClr val="000000"/>
                </a:solidFill>
                <a:latin typeface="+mn-lt"/>
                <a:ea typeface="+mn-ea"/>
                <a:cs typeface="+mn-ea"/>
                <a:sym typeface="+mn-lt"/>
              </a:rPr>
              <a:t>中国共产主义青年团章程（修正案）</a:t>
            </a:r>
            <a:r>
              <a:rPr lang="en-US" altLang="zh-CN" sz="1600" dirty="0">
                <a:solidFill>
                  <a:srgbClr val="000000"/>
                </a:solidFill>
                <a:latin typeface="+mn-lt"/>
                <a:ea typeface="+mn-ea"/>
                <a:cs typeface="+mn-ea"/>
                <a:sym typeface="+mn-lt"/>
              </a:rPr>
              <a:t>》</a:t>
            </a:r>
            <a:endParaRPr lang="zh-CN" altLang="en-US" sz="1600" dirty="0">
              <a:solidFill>
                <a:srgbClr val="000000"/>
              </a:solidFill>
              <a:latin typeface="+mn-lt"/>
              <a:ea typeface="+mn-ea"/>
              <a:cs typeface="+mn-ea"/>
              <a:sym typeface="+mn-lt"/>
            </a:endParaRPr>
          </a:p>
        </p:txBody>
      </p:sp>
      <p:sp>
        <p:nvSpPr>
          <p:cNvPr id="5" name="矩形 4"/>
          <p:cNvSpPr/>
          <p:nvPr/>
        </p:nvSpPr>
        <p:spPr>
          <a:xfrm>
            <a:off x="4953000" y="3832225"/>
            <a:ext cx="4011613" cy="393700"/>
          </a:xfrm>
          <a:prstGeom prst="rect">
            <a:avLst/>
          </a:prstGeom>
        </p:spPr>
        <p:txBody>
          <a:bodyPr>
            <a:spAutoFit/>
          </a:bodyPr>
          <a:lstStyle/>
          <a:p>
            <a:pPr defTabSz="914400" fontAlgn="auto">
              <a:lnSpc>
                <a:spcPct val="120000"/>
              </a:lnSpc>
              <a:spcBef>
                <a:spcPts val="0"/>
              </a:spcBef>
              <a:spcAft>
                <a:spcPts val="0"/>
              </a:spcAft>
              <a:defRPr/>
            </a:pPr>
            <a:r>
              <a:rPr lang="zh-CN" altLang="en-US" dirty="0">
                <a:solidFill>
                  <a:srgbClr val="000000"/>
                </a:solidFill>
                <a:latin typeface="+mn-lt"/>
                <a:ea typeface="+mn-ea"/>
                <a:cs typeface="+mn-ea"/>
                <a:sym typeface="+mn-lt"/>
              </a:rPr>
              <a:t>共青团十八届中央委员会</a:t>
            </a:r>
            <a:endParaRPr lang="zh-CN" altLang="en-US" dirty="0">
              <a:solidFill>
                <a:srgbClr val="000000"/>
              </a:solidFill>
              <a:latin typeface="+mn-lt"/>
              <a:ea typeface="+mn-ea"/>
              <a:cs typeface="+mn-ea"/>
              <a:sym typeface="+mn-lt"/>
            </a:endParaRPr>
          </a:p>
        </p:txBody>
      </p:sp>
      <p:sp>
        <p:nvSpPr>
          <p:cNvPr id="13" name="TextBox 12"/>
          <p:cNvSpPr txBox="1"/>
          <p:nvPr/>
        </p:nvSpPr>
        <p:spPr>
          <a:xfrm>
            <a:off x="4089400" y="1554163"/>
            <a:ext cx="749300" cy="769937"/>
          </a:xfrm>
          <a:prstGeom prst="rect">
            <a:avLst/>
          </a:prstGeom>
          <a:noFill/>
        </p:spPr>
        <p:txBody>
          <a:bodyPr wrap="none">
            <a:spAutoFit/>
          </a:bodyPr>
          <a:lstStyle/>
          <a:p>
            <a:pPr defTabSz="914400" fontAlgn="auto">
              <a:spcBef>
                <a:spcPts val="0"/>
              </a:spcBef>
              <a:spcAft>
                <a:spcPts val="0"/>
              </a:spcAft>
              <a:defRPr/>
            </a:pPr>
            <a:r>
              <a:rPr lang="en-US" altLang="zh-CN" sz="4400" dirty="0">
                <a:solidFill>
                  <a:srgbClr val="9B0D13"/>
                </a:solidFill>
                <a:latin typeface="+mn-lt"/>
                <a:ea typeface="+mn-ea"/>
                <a:cs typeface="+mn-ea"/>
                <a:sym typeface="+mn-lt"/>
              </a:rPr>
              <a:t>01</a:t>
            </a:r>
            <a:endParaRPr lang="zh-CN" altLang="en-US" sz="4400" dirty="0">
              <a:solidFill>
                <a:srgbClr val="9B0D13"/>
              </a:solidFill>
              <a:latin typeface="+mn-lt"/>
              <a:ea typeface="+mn-ea"/>
              <a:cs typeface="+mn-ea"/>
              <a:sym typeface="+mn-lt"/>
            </a:endParaRPr>
          </a:p>
        </p:txBody>
      </p:sp>
      <p:sp>
        <p:nvSpPr>
          <p:cNvPr id="15" name="TextBox 14"/>
          <p:cNvSpPr txBox="1"/>
          <p:nvPr/>
        </p:nvSpPr>
        <p:spPr>
          <a:xfrm>
            <a:off x="4067175" y="2493963"/>
            <a:ext cx="749300" cy="769937"/>
          </a:xfrm>
          <a:prstGeom prst="rect">
            <a:avLst/>
          </a:prstGeom>
          <a:noFill/>
        </p:spPr>
        <p:txBody>
          <a:bodyPr wrap="none">
            <a:spAutoFit/>
          </a:bodyPr>
          <a:lstStyle/>
          <a:p>
            <a:pPr defTabSz="914400" fontAlgn="auto">
              <a:spcBef>
                <a:spcPts val="0"/>
              </a:spcBef>
              <a:spcAft>
                <a:spcPts val="0"/>
              </a:spcAft>
              <a:defRPr/>
            </a:pPr>
            <a:r>
              <a:rPr lang="en-US" altLang="zh-CN" sz="4400" dirty="0">
                <a:solidFill>
                  <a:srgbClr val="9B0D13"/>
                </a:solidFill>
                <a:latin typeface="+mn-lt"/>
                <a:ea typeface="+mn-ea"/>
                <a:cs typeface="+mn-ea"/>
                <a:sym typeface="+mn-lt"/>
              </a:rPr>
              <a:t>02</a:t>
            </a:r>
            <a:endParaRPr lang="zh-CN" altLang="en-US" sz="4400" dirty="0">
              <a:solidFill>
                <a:srgbClr val="9B0D13"/>
              </a:solidFill>
              <a:latin typeface="+mn-lt"/>
              <a:ea typeface="+mn-ea"/>
              <a:cs typeface="+mn-ea"/>
              <a:sym typeface="+mn-lt"/>
            </a:endParaRPr>
          </a:p>
        </p:txBody>
      </p:sp>
      <p:sp>
        <p:nvSpPr>
          <p:cNvPr id="17" name="TextBox 16"/>
          <p:cNvSpPr txBox="1"/>
          <p:nvPr/>
        </p:nvSpPr>
        <p:spPr>
          <a:xfrm>
            <a:off x="4067175" y="3465513"/>
            <a:ext cx="749300" cy="769937"/>
          </a:xfrm>
          <a:prstGeom prst="rect">
            <a:avLst/>
          </a:prstGeom>
          <a:noFill/>
        </p:spPr>
        <p:txBody>
          <a:bodyPr wrap="none">
            <a:spAutoFit/>
          </a:bodyPr>
          <a:lstStyle/>
          <a:p>
            <a:pPr defTabSz="914400" fontAlgn="auto">
              <a:spcBef>
                <a:spcPts val="0"/>
              </a:spcBef>
              <a:spcAft>
                <a:spcPts val="0"/>
              </a:spcAft>
              <a:defRPr/>
            </a:pPr>
            <a:r>
              <a:rPr lang="en-US" altLang="zh-CN" sz="4400" dirty="0">
                <a:solidFill>
                  <a:srgbClr val="9B0D13"/>
                </a:solidFill>
                <a:latin typeface="+mn-lt"/>
                <a:ea typeface="+mn-ea"/>
                <a:cs typeface="+mn-ea"/>
                <a:sym typeface="+mn-lt"/>
              </a:rPr>
              <a:t>03</a:t>
            </a:r>
            <a:endParaRPr lang="zh-CN" altLang="en-US" sz="4400" dirty="0">
              <a:solidFill>
                <a:srgbClr val="9B0D13"/>
              </a:solidFill>
              <a:latin typeface="+mn-lt"/>
              <a:ea typeface="+mn-ea"/>
              <a:cs typeface="+mn-ea"/>
              <a:sym typeface="+mn-lt"/>
            </a:endParaRPr>
          </a:p>
        </p:txBody>
      </p:sp>
      <p:grpSp>
        <p:nvGrpSpPr>
          <p:cNvPr id="7" name="组合 6"/>
          <p:cNvGrpSpPr/>
          <p:nvPr/>
        </p:nvGrpSpPr>
        <p:grpSpPr bwMode="auto">
          <a:xfrm>
            <a:off x="539750" y="1360488"/>
            <a:ext cx="3671888" cy="3348037"/>
            <a:chOff x="683568" y="1360388"/>
            <a:chExt cx="3672408" cy="3348000"/>
          </a:xfrm>
        </p:grpSpPr>
        <p:sp>
          <p:nvSpPr>
            <p:cNvPr id="12" name="矩形 11"/>
            <p:cNvSpPr/>
            <p:nvPr/>
          </p:nvSpPr>
          <p:spPr>
            <a:xfrm>
              <a:off x="683568" y="1360388"/>
              <a:ext cx="3060000" cy="33480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sz="4400" dirty="0">
                <a:solidFill>
                  <a:srgbClr val="FFFFFF"/>
                </a:solidFill>
                <a:cs typeface="+mn-ea"/>
                <a:sym typeface="+mn-lt"/>
              </a:endParaRPr>
            </a:p>
          </p:txBody>
        </p:sp>
        <p:sp>
          <p:nvSpPr>
            <p:cNvPr id="9" name="圆角矩形 8"/>
            <p:cNvSpPr/>
            <p:nvPr/>
          </p:nvSpPr>
          <p:spPr>
            <a:xfrm>
              <a:off x="953568" y="3529529"/>
              <a:ext cx="2520000" cy="770413"/>
            </a:xfrm>
            <a:prstGeom prst="roundRect">
              <a:avLst>
                <a:gd name="adj" fmla="val 23796"/>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3600" dirty="0">
                  <a:solidFill>
                    <a:srgbClr val="000000">
                      <a:lumMod val="85000"/>
                      <a:lumOff val="15000"/>
                    </a:srgbClr>
                  </a:solidFill>
                  <a:cs typeface="+mn-ea"/>
                  <a:sym typeface="+mn-lt"/>
                </a:rPr>
                <a:t>大会议程</a:t>
              </a:r>
              <a:endParaRPr lang="zh-CN" altLang="en-US" sz="3600" dirty="0">
                <a:solidFill>
                  <a:srgbClr val="000000">
                    <a:lumMod val="85000"/>
                    <a:lumOff val="15000"/>
                  </a:srgbClr>
                </a:solidFill>
                <a:cs typeface="+mn-ea"/>
                <a:sym typeface="+mn-lt"/>
              </a:endParaRPr>
            </a:p>
          </p:txBody>
        </p:sp>
        <p:pic>
          <p:nvPicPr>
            <p:cNvPr id="31762" name="Picture 2" descr="C:\Users\abc\Desktop\千图网_中国共青团团徽元素_图片编号27330696\国庆节PNG免扣元素(45).png"/>
            <p:cNvPicPr>
              <a:picLocks noChangeAspect="1" noChangeArrowheads="1"/>
            </p:cNvPicPr>
            <p:nvPr/>
          </p:nvPicPr>
          <p:blipFill>
            <a:blip r:embed="rId1"/>
            <a:srcRect/>
            <a:stretch>
              <a:fillRect/>
            </a:stretch>
          </p:blipFill>
          <p:spPr bwMode="auto">
            <a:xfrm>
              <a:off x="683568" y="1375163"/>
              <a:ext cx="1494386" cy="1340952"/>
            </a:xfrm>
            <a:prstGeom prst="rect">
              <a:avLst/>
            </a:prstGeom>
            <a:noFill/>
            <a:ln w="9525">
              <a:noFill/>
              <a:miter lim="800000"/>
              <a:headEnd/>
              <a:tailEnd/>
            </a:ln>
          </p:spPr>
        </p:pic>
        <p:sp>
          <p:nvSpPr>
            <p:cNvPr id="10" name="TextBox 9"/>
            <p:cNvSpPr txBox="1"/>
            <p:nvPr/>
          </p:nvSpPr>
          <p:spPr>
            <a:xfrm>
              <a:off x="967771" y="2922471"/>
              <a:ext cx="2492728" cy="369883"/>
            </a:xfrm>
            <a:prstGeom prst="rect">
              <a:avLst/>
            </a:prstGeom>
            <a:noFill/>
          </p:spPr>
          <p:txBody>
            <a:bodyPr wrap="none">
              <a:spAutoFit/>
            </a:bodyPr>
            <a:lstStyle/>
            <a:p>
              <a:pPr algn="ctr" defTabSz="914400" fontAlgn="auto">
                <a:spcBef>
                  <a:spcPts val="0"/>
                </a:spcBef>
                <a:spcAft>
                  <a:spcPts val="0"/>
                </a:spcAft>
                <a:defRPr/>
              </a:pPr>
              <a:r>
                <a:rPr lang="zh-CN" altLang="en-US" dirty="0">
                  <a:solidFill>
                    <a:srgbClr val="FFFFFF"/>
                  </a:solidFill>
                  <a:latin typeface="+mn-lt"/>
                  <a:ea typeface="+mn-ea"/>
                  <a:cs typeface="+mn-ea"/>
                  <a:sym typeface="+mn-lt"/>
                </a:rPr>
                <a:t>第十八次全国代表大会</a:t>
              </a:r>
              <a:endParaRPr lang="zh-CN" altLang="en-US" dirty="0">
                <a:solidFill>
                  <a:srgbClr val="FFFFFF"/>
                </a:solidFill>
                <a:latin typeface="+mn-lt"/>
                <a:ea typeface="+mn-ea"/>
                <a:cs typeface="+mn-ea"/>
                <a:sym typeface="+mn-lt"/>
              </a:endParaRPr>
            </a:p>
          </p:txBody>
        </p:sp>
        <p:sp>
          <p:nvSpPr>
            <p:cNvPr id="18" name="矩形 17"/>
            <p:cNvSpPr/>
            <p:nvPr/>
          </p:nvSpPr>
          <p:spPr>
            <a:xfrm>
              <a:off x="2069652" y="1850920"/>
              <a:ext cx="2286324" cy="401634"/>
            </a:xfrm>
            <a:prstGeom prst="rect">
              <a:avLst/>
            </a:prstGeom>
          </p:spPr>
          <p:txBody>
            <a:bodyPr>
              <a:spAutoFit/>
            </a:bodyPr>
            <a:lstStyle/>
            <a:p>
              <a:pPr defTabSz="914400" fontAlgn="auto">
                <a:spcBef>
                  <a:spcPts val="0"/>
                </a:spcBef>
                <a:spcAft>
                  <a:spcPts val="0"/>
                </a:spcAft>
                <a:defRPr/>
              </a:pPr>
              <a:r>
                <a:rPr lang="zh-CN" altLang="en-US" sz="2000">
                  <a:solidFill>
                    <a:srgbClr val="FFFFFF"/>
                  </a:solidFill>
                  <a:latin typeface="+mn-lt"/>
                  <a:ea typeface="+mn-ea"/>
                  <a:cs typeface="+mn-ea"/>
                  <a:sym typeface="+mn-lt"/>
                </a:rPr>
                <a:t>中国共青团</a:t>
              </a:r>
              <a:endParaRPr lang="en-US" altLang="zh-CN" sz="2000" dirty="0">
                <a:solidFill>
                  <a:srgbClr val="FFFFFF"/>
                </a:solidFill>
                <a:latin typeface="+mn-lt"/>
                <a:ea typeface="+mn-ea"/>
                <a:cs typeface="+mn-ea"/>
                <a:sym typeface="+mn-lt"/>
              </a:endParaRPr>
            </a:p>
          </p:txBody>
        </p:sp>
        <p:sp>
          <p:nvSpPr>
            <p:cNvPr id="19" name="矩形 18"/>
            <p:cNvSpPr/>
            <p:nvPr/>
          </p:nvSpPr>
          <p:spPr>
            <a:xfrm>
              <a:off x="1631440" y="2270015"/>
              <a:ext cx="1840173" cy="446083"/>
            </a:xfrm>
            <a:prstGeom prst="rect">
              <a:avLst/>
            </a:prstGeom>
          </p:spPr>
          <p:txBody>
            <a:bodyPr>
              <a:spAutoFit/>
            </a:bodyPr>
            <a:lstStyle/>
            <a:p>
              <a:pPr algn="r" defTabSz="914400" fontAlgn="auto">
                <a:spcBef>
                  <a:spcPts val="0"/>
                </a:spcBef>
                <a:spcAft>
                  <a:spcPts val="0"/>
                </a:spcAft>
                <a:defRPr/>
              </a:pPr>
              <a:r>
                <a:rPr lang="en-US" altLang="zh-CN" sz="1150" dirty="0">
                  <a:solidFill>
                    <a:srgbClr val="FFFFFF"/>
                  </a:solidFill>
                  <a:latin typeface="+mn-lt"/>
                  <a:ea typeface="+mn-ea"/>
                  <a:cs typeface="+mn-ea"/>
                  <a:sym typeface="+mn-lt"/>
                </a:rPr>
                <a:t>the communist Youth League of China</a:t>
              </a:r>
              <a:endParaRPr lang="zh-CN" altLang="en-US" sz="1150" dirty="0">
                <a:solidFill>
                  <a:srgbClr val="FFFFFF"/>
                </a:solidFill>
                <a:latin typeface="+mn-lt"/>
                <a:ea typeface="+mn-ea"/>
                <a:cs typeface="+mn-ea"/>
                <a:sym typeface="+mn-lt"/>
              </a:endParaRPr>
            </a:p>
          </p:txBody>
        </p:sp>
      </p:grpSp>
      <p:sp>
        <p:nvSpPr>
          <p:cNvPr id="8" name="矩形 7"/>
          <p:cNvSpPr/>
          <p:nvPr/>
        </p:nvSpPr>
        <p:spPr>
          <a:xfrm>
            <a:off x="4889500" y="1571625"/>
            <a:ext cx="1338263" cy="392113"/>
          </a:xfrm>
          <a:prstGeom prst="rect">
            <a:avLst/>
          </a:prstGeom>
        </p:spPr>
        <p:txBody>
          <a:bodyPr wrap="none">
            <a:spAutoFit/>
          </a:bodyPr>
          <a:lstStyle/>
          <a:p>
            <a:pPr defTabSz="914400" fontAlgn="auto">
              <a:lnSpc>
                <a:spcPct val="120000"/>
              </a:lnSpc>
              <a:spcBef>
                <a:spcPts val="0"/>
              </a:spcBef>
              <a:spcAft>
                <a:spcPts val="0"/>
              </a:spcAft>
              <a:defRPr/>
            </a:pPr>
            <a:r>
              <a:rPr lang="zh-CN" altLang="en-US" b="1" dirty="0">
                <a:solidFill>
                  <a:srgbClr val="9B0D13"/>
                </a:solidFill>
                <a:latin typeface="+mn-lt"/>
                <a:ea typeface="+mn-ea"/>
                <a:cs typeface="+mn-ea"/>
                <a:sym typeface="+mn-lt"/>
              </a:rPr>
              <a:t>听取和审查</a:t>
            </a:r>
            <a:endParaRPr lang="en-US" altLang="zh-CN" b="1" dirty="0">
              <a:solidFill>
                <a:srgbClr val="9B0D13"/>
              </a:solidFill>
              <a:latin typeface="+mn-lt"/>
              <a:ea typeface="+mn-ea"/>
              <a:cs typeface="+mn-ea"/>
              <a:sym typeface="+mn-lt"/>
            </a:endParaRPr>
          </a:p>
        </p:txBody>
      </p:sp>
      <p:sp>
        <p:nvSpPr>
          <p:cNvPr id="11" name="矩形 10"/>
          <p:cNvSpPr/>
          <p:nvPr/>
        </p:nvSpPr>
        <p:spPr>
          <a:xfrm>
            <a:off x="4932363" y="2498725"/>
            <a:ext cx="1223962" cy="393700"/>
          </a:xfrm>
          <a:prstGeom prst="rect">
            <a:avLst/>
          </a:prstGeom>
        </p:spPr>
        <p:txBody>
          <a:bodyPr wrap="none">
            <a:spAutoFit/>
          </a:bodyPr>
          <a:lstStyle/>
          <a:p>
            <a:pPr defTabSz="914400" fontAlgn="auto">
              <a:lnSpc>
                <a:spcPct val="120000"/>
              </a:lnSpc>
              <a:spcBef>
                <a:spcPts val="0"/>
              </a:spcBef>
              <a:spcAft>
                <a:spcPts val="0"/>
              </a:spcAft>
              <a:defRPr/>
            </a:pPr>
            <a:r>
              <a:rPr lang="zh-CN" altLang="en-US" b="1" dirty="0">
                <a:solidFill>
                  <a:srgbClr val="9B0D13"/>
                </a:solidFill>
                <a:latin typeface="+mn-lt"/>
                <a:ea typeface="+mn-ea"/>
                <a:cs typeface="+mn-ea"/>
                <a:sym typeface="+mn-lt"/>
              </a:rPr>
              <a:t> 审议通过</a:t>
            </a:r>
            <a:endParaRPr lang="en-US" altLang="zh-CN" b="1" dirty="0">
              <a:solidFill>
                <a:srgbClr val="9B0D13"/>
              </a:solidFill>
              <a:latin typeface="+mn-lt"/>
              <a:ea typeface="+mn-ea"/>
              <a:cs typeface="+mn-ea"/>
              <a:sym typeface="+mn-lt"/>
            </a:endParaRPr>
          </a:p>
        </p:txBody>
      </p:sp>
      <p:sp>
        <p:nvSpPr>
          <p:cNvPr id="14" name="矩形 13"/>
          <p:cNvSpPr/>
          <p:nvPr/>
        </p:nvSpPr>
        <p:spPr>
          <a:xfrm>
            <a:off x="4951413" y="3522663"/>
            <a:ext cx="1108075" cy="393700"/>
          </a:xfrm>
          <a:prstGeom prst="rect">
            <a:avLst/>
          </a:prstGeom>
        </p:spPr>
        <p:txBody>
          <a:bodyPr wrap="none">
            <a:spAutoFit/>
          </a:bodyPr>
          <a:lstStyle/>
          <a:p>
            <a:pPr defTabSz="914400" fontAlgn="auto">
              <a:lnSpc>
                <a:spcPct val="120000"/>
              </a:lnSpc>
              <a:spcBef>
                <a:spcPts val="0"/>
              </a:spcBef>
              <a:spcAft>
                <a:spcPts val="0"/>
              </a:spcAft>
              <a:defRPr/>
            </a:pPr>
            <a:r>
              <a:rPr lang="zh-CN" altLang="en-US" b="1" dirty="0">
                <a:solidFill>
                  <a:srgbClr val="9B0D13"/>
                </a:solidFill>
                <a:latin typeface="+mn-lt"/>
                <a:ea typeface="+mn-ea"/>
                <a:cs typeface="+mn-ea"/>
                <a:sym typeface="+mn-lt"/>
              </a:rPr>
              <a:t>选举产生</a:t>
            </a:r>
            <a:endParaRPr lang="en-US" altLang="zh-CN" b="1" dirty="0">
              <a:solidFill>
                <a:srgbClr val="9B0D13"/>
              </a:solidFill>
              <a:latin typeface="+mn-lt"/>
              <a:ea typeface="+mn-ea"/>
              <a:cs typeface="+mn-ea"/>
              <a:sym typeface="+mn-lt"/>
            </a:endParaRPr>
          </a:p>
        </p:txBody>
      </p:sp>
      <p:sp>
        <p:nvSpPr>
          <p:cNvPr id="20" name="Rectangle 5"/>
          <p:cNvSpPr>
            <a:spLocks noChangeArrowheads="1"/>
          </p:cNvSpPr>
          <p:nvPr/>
        </p:nvSpPr>
        <p:spPr bwMode="auto">
          <a:xfrm>
            <a:off x="720725" y="128588"/>
            <a:ext cx="5081588"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共青团十八大大会概况</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750" fill="hold"/>
                                        <p:tgtEl>
                                          <p:spTgt spid="7"/>
                                        </p:tgtEl>
                                        <p:attrNameLst>
                                          <p:attrName>ppt_x</p:attrName>
                                        </p:attrNameLst>
                                      </p:cBhvr>
                                      <p:tavLst>
                                        <p:tav tm="0">
                                          <p:val>
                                            <p:strVal val="0-#ppt_w/2"/>
                                          </p:val>
                                        </p:tav>
                                        <p:tav tm="100000">
                                          <p:val>
                                            <p:strVal val="#ppt_x"/>
                                          </p:val>
                                        </p:tav>
                                      </p:tavLst>
                                    </p:anim>
                                    <p:anim calcmode="lin" valueType="num">
                                      <p:cBhvr additive="base">
                                        <p:cTn id="8" dur="27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31"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fltVal val="0"/>
                                          </p:val>
                                        </p:tav>
                                        <p:tav tm="100000">
                                          <p:val>
                                            <p:strVal val="#ppt_w"/>
                                          </p:val>
                                        </p:tav>
                                      </p:tavLst>
                                    </p:anim>
                                    <p:anim calcmode="lin" valueType="num">
                                      <p:cBhvr>
                                        <p:cTn id="13" dur="2000" fill="hold"/>
                                        <p:tgtEl>
                                          <p:spTgt spid="13"/>
                                        </p:tgtEl>
                                        <p:attrNameLst>
                                          <p:attrName>ppt_h</p:attrName>
                                        </p:attrNameLst>
                                      </p:cBhvr>
                                      <p:tavLst>
                                        <p:tav tm="0">
                                          <p:val>
                                            <p:fltVal val="0"/>
                                          </p:val>
                                        </p:tav>
                                        <p:tav tm="100000">
                                          <p:val>
                                            <p:strVal val="#ppt_h"/>
                                          </p:val>
                                        </p:tav>
                                      </p:tavLst>
                                    </p:anim>
                                    <p:anim calcmode="lin" valueType="num">
                                      <p:cBhvr>
                                        <p:cTn id="14" dur="2000" fill="hold"/>
                                        <p:tgtEl>
                                          <p:spTgt spid="13"/>
                                        </p:tgtEl>
                                        <p:attrNameLst>
                                          <p:attrName>style.rotation</p:attrName>
                                        </p:attrNameLst>
                                      </p:cBhvr>
                                      <p:tavLst>
                                        <p:tav tm="0">
                                          <p:val>
                                            <p:fltVal val="90"/>
                                          </p:val>
                                        </p:tav>
                                        <p:tav tm="100000">
                                          <p:val>
                                            <p:fltVal val="0"/>
                                          </p:val>
                                        </p:tav>
                                      </p:tavLst>
                                    </p:anim>
                                    <p:animEffect transition="in" filter="fade">
                                      <p:cBhvr>
                                        <p:cTn id="15" dur="2000"/>
                                        <p:tgtEl>
                                          <p:spTgt spid="13"/>
                                        </p:tgtEl>
                                      </p:cBhvr>
                                    </p:animEffect>
                                  </p:childTnLst>
                                </p:cTn>
                              </p:par>
                            </p:childTnLst>
                          </p:cTn>
                        </p:par>
                        <p:par>
                          <p:cTn id="16" fill="hold">
                            <p:stCondLst>
                              <p:cond delay="5000"/>
                            </p:stCondLst>
                            <p:childTnLst>
                              <p:par>
                                <p:cTn id="17" presetID="47"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ppt_x</p:attrName>
                                        </p:attrNameLst>
                                      </p:cBhvr>
                                      <p:tavLst>
                                        <p:tav tm="0">
                                          <p:val>
                                            <p:strVal val="#ppt_x"/>
                                          </p:val>
                                        </p:tav>
                                        <p:tav tm="100000">
                                          <p:val>
                                            <p:strVal val="#ppt_x"/>
                                          </p:val>
                                        </p:tav>
                                      </p:tavLst>
                                    </p:anim>
                                    <p:anim calcmode="lin" valueType="num">
                                      <p:cBhvr>
                                        <p:cTn id="21" dur="2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000"/>
                                        <p:tgtEl>
                                          <p:spTgt spid="3"/>
                                        </p:tgtEl>
                                      </p:cBhvr>
                                    </p:animEffect>
                                    <p:anim calcmode="lin" valueType="num">
                                      <p:cBhvr>
                                        <p:cTn id="25" dur="2000" fill="hold"/>
                                        <p:tgtEl>
                                          <p:spTgt spid="3"/>
                                        </p:tgtEl>
                                        <p:attrNameLst>
                                          <p:attrName>ppt_x</p:attrName>
                                        </p:attrNameLst>
                                      </p:cBhvr>
                                      <p:tavLst>
                                        <p:tav tm="0">
                                          <p:val>
                                            <p:strVal val="#ppt_x"/>
                                          </p:val>
                                        </p:tav>
                                        <p:tav tm="100000">
                                          <p:val>
                                            <p:strVal val="#ppt_x"/>
                                          </p:val>
                                        </p:tav>
                                      </p:tavLst>
                                    </p:anim>
                                    <p:anim calcmode="lin" valueType="num">
                                      <p:cBhvr>
                                        <p:cTn id="26" dur="2000" fill="hold"/>
                                        <p:tgtEl>
                                          <p:spTgt spid="3"/>
                                        </p:tgtEl>
                                        <p:attrNameLst>
                                          <p:attrName>ppt_y</p:attrName>
                                        </p:attrNameLst>
                                      </p:cBhvr>
                                      <p:tavLst>
                                        <p:tav tm="0">
                                          <p:val>
                                            <p:strVal val="#ppt_y+.1"/>
                                          </p:val>
                                        </p:tav>
                                        <p:tav tm="100000">
                                          <p:val>
                                            <p:strVal val="#ppt_y"/>
                                          </p:val>
                                        </p:tav>
                                      </p:tavLst>
                                    </p:anim>
                                  </p:childTnLst>
                                </p:cTn>
                              </p:par>
                            </p:childTnLst>
                          </p:cTn>
                        </p:par>
                        <p:par>
                          <p:cTn id="27" fill="hold">
                            <p:stCondLst>
                              <p:cond delay="7000"/>
                            </p:stCondLst>
                            <p:childTnLst>
                              <p:par>
                                <p:cTn id="28" presetID="31"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2000" fill="hold"/>
                                        <p:tgtEl>
                                          <p:spTgt spid="15"/>
                                        </p:tgtEl>
                                        <p:attrNameLst>
                                          <p:attrName>ppt_w</p:attrName>
                                        </p:attrNameLst>
                                      </p:cBhvr>
                                      <p:tavLst>
                                        <p:tav tm="0">
                                          <p:val>
                                            <p:fltVal val="0"/>
                                          </p:val>
                                        </p:tav>
                                        <p:tav tm="100000">
                                          <p:val>
                                            <p:strVal val="#ppt_w"/>
                                          </p:val>
                                        </p:tav>
                                      </p:tavLst>
                                    </p:anim>
                                    <p:anim calcmode="lin" valueType="num">
                                      <p:cBhvr>
                                        <p:cTn id="31" dur="2000" fill="hold"/>
                                        <p:tgtEl>
                                          <p:spTgt spid="15"/>
                                        </p:tgtEl>
                                        <p:attrNameLst>
                                          <p:attrName>ppt_h</p:attrName>
                                        </p:attrNameLst>
                                      </p:cBhvr>
                                      <p:tavLst>
                                        <p:tav tm="0">
                                          <p:val>
                                            <p:fltVal val="0"/>
                                          </p:val>
                                        </p:tav>
                                        <p:tav tm="100000">
                                          <p:val>
                                            <p:strVal val="#ppt_h"/>
                                          </p:val>
                                        </p:tav>
                                      </p:tavLst>
                                    </p:anim>
                                    <p:anim calcmode="lin" valueType="num">
                                      <p:cBhvr>
                                        <p:cTn id="32" dur="2000" fill="hold"/>
                                        <p:tgtEl>
                                          <p:spTgt spid="15"/>
                                        </p:tgtEl>
                                        <p:attrNameLst>
                                          <p:attrName>style.rotation</p:attrName>
                                        </p:attrNameLst>
                                      </p:cBhvr>
                                      <p:tavLst>
                                        <p:tav tm="0">
                                          <p:val>
                                            <p:fltVal val="90"/>
                                          </p:val>
                                        </p:tav>
                                        <p:tav tm="100000">
                                          <p:val>
                                            <p:fltVal val="0"/>
                                          </p:val>
                                        </p:tav>
                                      </p:tavLst>
                                    </p:anim>
                                    <p:animEffect transition="in" filter="fade">
                                      <p:cBhvr>
                                        <p:cTn id="33" dur="2000"/>
                                        <p:tgtEl>
                                          <p:spTgt spid="15"/>
                                        </p:tgtEl>
                                      </p:cBhvr>
                                    </p:animEffect>
                                  </p:childTnLst>
                                </p:cTn>
                              </p:par>
                            </p:childTnLst>
                          </p:cTn>
                        </p:par>
                        <p:par>
                          <p:cTn id="34" fill="hold">
                            <p:stCondLst>
                              <p:cond delay="9000"/>
                            </p:stCondLst>
                            <p:childTnLst>
                              <p:par>
                                <p:cTn id="35" presetID="47"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anim calcmode="lin" valueType="num">
                                      <p:cBhvr>
                                        <p:cTn id="38" dur="2000" fill="hold"/>
                                        <p:tgtEl>
                                          <p:spTgt spid="11"/>
                                        </p:tgtEl>
                                        <p:attrNameLst>
                                          <p:attrName>ppt_x</p:attrName>
                                        </p:attrNameLst>
                                      </p:cBhvr>
                                      <p:tavLst>
                                        <p:tav tm="0">
                                          <p:val>
                                            <p:strVal val="#ppt_x"/>
                                          </p:val>
                                        </p:tav>
                                        <p:tav tm="100000">
                                          <p:val>
                                            <p:strVal val="#ppt_x"/>
                                          </p:val>
                                        </p:tav>
                                      </p:tavLst>
                                    </p:anim>
                                    <p:anim calcmode="lin" valueType="num">
                                      <p:cBhvr>
                                        <p:cTn id="39" dur="2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2000"/>
                                        <p:tgtEl>
                                          <p:spTgt spid="4"/>
                                        </p:tgtEl>
                                      </p:cBhvr>
                                    </p:animEffect>
                                    <p:anim calcmode="lin" valueType="num">
                                      <p:cBhvr>
                                        <p:cTn id="43" dur="2000" fill="hold"/>
                                        <p:tgtEl>
                                          <p:spTgt spid="4"/>
                                        </p:tgtEl>
                                        <p:attrNameLst>
                                          <p:attrName>ppt_x</p:attrName>
                                        </p:attrNameLst>
                                      </p:cBhvr>
                                      <p:tavLst>
                                        <p:tav tm="0">
                                          <p:val>
                                            <p:strVal val="#ppt_x"/>
                                          </p:val>
                                        </p:tav>
                                        <p:tav tm="100000">
                                          <p:val>
                                            <p:strVal val="#ppt_x"/>
                                          </p:val>
                                        </p:tav>
                                      </p:tavLst>
                                    </p:anim>
                                    <p:anim calcmode="lin" valueType="num">
                                      <p:cBhvr>
                                        <p:cTn id="44" dur="2000" fill="hold"/>
                                        <p:tgtEl>
                                          <p:spTgt spid="4"/>
                                        </p:tgtEl>
                                        <p:attrNameLst>
                                          <p:attrName>ppt_y</p:attrName>
                                        </p:attrNameLst>
                                      </p:cBhvr>
                                      <p:tavLst>
                                        <p:tav tm="0">
                                          <p:val>
                                            <p:strVal val="#ppt_y+.1"/>
                                          </p:val>
                                        </p:tav>
                                        <p:tav tm="100000">
                                          <p:val>
                                            <p:strVal val="#ppt_y"/>
                                          </p:val>
                                        </p:tav>
                                      </p:tavLst>
                                    </p:anim>
                                  </p:childTnLst>
                                </p:cTn>
                              </p:par>
                            </p:childTnLst>
                          </p:cTn>
                        </p:par>
                        <p:par>
                          <p:cTn id="45" fill="hold">
                            <p:stCondLst>
                              <p:cond delay="11000"/>
                            </p:stCondLst>
                            <p:childTnLst>
                              <p:par>
                                <p:cTn id="46" presetID="31"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2000" fill="hold"/>
                                        <p:tgtEl>
                                          <p:spTgt spid="17"/>
                                        </p:tgtEl>
                                        <p:attrNameLst>
                                          <p:attrName>ppt_w</p:attrName>
                                        </p:attrNameLst>
                                      </p:cBhvr>
                                      <p:tavLst>
                                        <p:tav tm="0">
                                          <p:val>
                                            <p:fltVal val="0"/>
                                          </p:val>
                                        </p:tav>
                                        <p:tav tm="100000">
                                          <p:val>
                                            <p:strVal val="#ppt_w"/>
                                          </p:val>
                                        </p:tav>
                                      </p:tavLst>
                                    </p:anim>
                                    <p:anim calcmode="lin" valueType="num">
                                      <p:cBhvr>
                                        <p:cTn id="49" dur="2000" fill="hold"/>
                                        <p:tgtEl>
                                          <p:spTgt spid="17"/>
                                        </p:tgtEl>
                                        <p:attrNameLst>
                                          <p:attrName>ppt_h</p:attrName>
                                        </p:attrNameLst>
                                      </p:cBhvr>
                                      <p:tavLst>
                                        <p:tav tm="0">
                                          <p:val>
                                            <p:fltVal val="0"/>
                                          </p:val>
                                        </p:tav>
                                        <p:tav tm="100000">
                                          <p:val>
                                            <p:strVal val="#ppt_h"/>
                                          </p:val>
                                        </p:tav>
                                      </p:tavLst>
                                    </p:anim>
                                    <p:anim calcmode="lin" valueType="num">
                                      <p:cBhvr>
                                        <p:cTn id="50" dur="2000" fill="hold"/>
                                        <p:tgtEl>
                                          <p:spTgt spid="17"/>
                                        </p:tgtEl>
                                        <p:attrNameLst>
                                          <p:attrName>style.rotation</p:attrName>
                                        </p:attrNameLst>
                                      </p:cBhvr>
                                      <p:tavLst>
                                        <p:tav tm="0">
                                          <p:val>
                                            <p:fltVal val="90"/>
                                          </p:val>
                                        </p:tav>
                                        <p:tav tm="100000">
                                          <p:val>
                                            <p:fltVal val="0"/>
                                          </p:val>
                                        </p:tav>
                                      </p:tavLst>
                                    </p:anim>
                                    <p:animEffect transition="in" filter="fade">
                                      <p:cBhvr>
                                        <p:cTn id="51" dur="2000"/>
                                        <p:tgtEl>
                                          <p:spTgt spid="17"/>
                                        </p:tgtEl>
                                      </p:cBhvr>
                                    </p:animEffect>
                                  </p:childTnLst>
                                </p:cTn>
                              </p:par>
                            </p:childTnLst>
                          </p:cTn>
                        </p:par>
                        <p:par>
                          <p:cTn id="52" fill="hold">
                            <p:stCondLst>
                              <p:cond delay="13000"/>
                            </p:stCondLst>
                            <p:childTnLst>
                              <p:par>
                                <p:cTn id="53" presetID="47"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000"/>
                                        <p:tgtEl>
                                          <p:spTgt spid="14"/>
                                        </p:tgtEl>
                                      </p:cBhvr>
                                    </p:animEffect>
                                    <p:anim calcmode="lin" valueType="num">
                                      <p:cBhvr>
                                        <p:cTn id="56" dur="2000" fill="hold"/>
                                        <p:tgtEl>
                                          <p:spTgt spid="14"/>
                                        </p:tgtEl>
                                        <p:attrNameLst>
                                          <p:attrName>ppt_x</p:attrName>
                                        </p:attrNameLst>
                                      </p:cBhvr>
                                      <p:tavLst>
                                        <p:tav tm="0">
                                          <p:val>
                                            <p:strVal val="#ppt_x"/>
                                          </p:val>
                                        </p:tav>
                                        <p:tav tm="100000">
                                          <p:val>
                                            <p:strVal val="#ppt_x"/>
                                          </p:val>
                                        </p:tav>
                                      </p:tavLst>
                                    </p:anim>
                                    <p:anim calcmode="lin" valueType="num">
                                      <p:cBhvr>
                                        <p:cTn id="57" dur="2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2000"/>
                                        <p:tgtEl>
                                          <p:spTgt spid="5"/>
                                        </p:tgtEl>
                                      </p:cBhvr>
                                    </p:animEffect>
                                    <p:anim calcmode="lin" valueType="num">
                                      <p:cBhvr>
                                        <p:cTn id="61" dur="2000" fill="hold"/>
                                        <p:tgtEl>
                                          <p:spTgt spid="5"/>
                                        </p:tgtEl>
                                        <p:attrNameLst>
                                          <p:attrName>ppt_x</p:attrName>
                                        </p:attrNameLst>
                                      </p:cBhvr>
                                      <p:tavLst>
                                        <p:tav tm="0">
                                          <p:val>
                                            <p:strVal val="#ppt_x"/>
                                          </p:val>
                                        </p:tav>
                                        <p:tav tm="100000">
                                          <p:val>
                                            <p:strVal val="#ppt_x"/>
                                          </p:val>
                                        </p:tav>
                                      </p:tavLst>
                                    </p:anim>
                                    <p:anim calcmode="lin" valueType="num">
                                      <p:cBhvr>
                                        <p:cTn id="62"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3" grpId="0"/>
      <p:bldP spid="15" grpId="0"/>
      <p:bldP spid="17" grpId="0"/>
      <p:bldP spid="8" grpId="0"/>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36613" y="3817938"/>
            <a:ext cx="4572000" cy="427037"/>
          </a:xfrm>
          <a:prstGeom prst="rect">
            <a:avLst/>
          </a:prstGeom>
        </p:spPr>
        <p:txBody>
          <a:bodyPr>
            <a:spAutoFit/>
          </a:bodyPr>
          <a:lstStyle/>
          <a:p>
            <a:pPr defTabSz="914400" fontAlgn="auto">
              <a:lnSpc>
                <a:spcPct val="120000"/>
              </a:lnSpc>
              <a:spcBef>
                <a:spcPts val="0"/>
              </a:spcBef>
              <a:spcAft>
                <a:spcPts val="0"/>
              </a:spcAft>
              <a:defRPr/>
            </a:pPr>
            <a:r>
              <a:rPr lang="zh-CN" altLang="en-US" sz="2000" dirty="0">
                <a:solidFill>
                  <a:srgbClr val="000000">
                    <a:lumMod val="85000"/>
                    <a:lumOff val="15000"/>
                  </a:srgbClr>
                </a:solidFill>
                <a:latin typeface="+mn-lt"/>
                <a:ea typeface="+mn-ea"/>
                <a:cs typeface="+mn-ea"/>
                <a:sym typeface="+mn-lt"/>
              </a:rPr>
              <a:t>为党和人民不懈奋斗就是我们的使命</a:t>
            </a:r>
            <a:endParaRPr lang="zh-CN" altLang="en-US" sz="2000" dirty="0">
              <a:solidFill>
                <a:srgbClr val="000000">
                  <a:lumMod val="85000"/>
                  <a:lumOff val="15000"/>
                </a:srgbClr>
              </a:solidFill>
              <a:latin typeface="+mn-lt"/>
              <a:ea typeface="+mn-ea"/>
              <a:cs typeface="+mn-ea"/>
              <a:sym typeface="+mn-lt"/>
            </a:endParaRPr>
          </a:p>
        </p:txBody>
      </p:sp>
      <p:sp>
        <p:nvSpPr>
          <p:cNvPr id="12" name="矩形 11"/>
          <p:cNvSpPr/>
          <p:nvPr/>
        </p:nvSpPr>
        <p:spPr>
          <a:xfrm>
            <a:off x="831850" y="2486025"/>
            <a:ext cx="3740150" cy="427038"/>
          </a:xfrm>
          <a:prstGeom prst="rect">
            <a:avLst/>
          </a:prstGeom>
        </p:spPr>
        <p:txBody>
          <a:bodyPr>
            <a:spAutoFit/>
          </a:bodyPr>
          <a:lstStyle/>
          <a:p>
            <a:pPr defTabSz="914400" fontAlgn="auto">
              <a:lnSpc>
                <a:spcPct val="120000"/>
              </a:lnSpc>
              <a:spcBef>
                <a:spcPts val="0"/>
              </a:spcBef>
              <a:spcAft>
                <a:spcPts val="0"/>
              </a:spcAft>
              <a:defRPr/>
            </a:pPr>
            <a:r>
              <a:rPr lang="zh-CN" altLang="en-US" sz="2000" dirty="0">
                <a:solidFill>
                  <a:srgbClr val="000000">
                    <a:lumMod val="85000"/>
                    <a:lumOff val="15000"/>
                  </a:srgbClr>
                </a:solidFill>
                <a:latin typeface="+mn-lt"/>
                <a:ea typeface="+mn-ea"/>
                <a:cs typeface="+mn-ea"/>
                <a:sym typeface="+mn-lt"/>
              </a:rPr>
              <a:t>坚定不移跟党走就是我们的初心</a:t>
            </a:r>
            <a:endParaRPr lang="en-US" altLang="zh-CN" sz="2000" dirty="0">
              <a:solidFill>
                <a:srgbClr val="000000">
                  <a:lumMod val="85000"/>
                  <a:lumOff val="15000"/>
                </a:srgbClr>
              </a:solidFill>
              <a:latin typeface="+mn-lt"/>
              <a:ea typeface="+mn-ea"/>
              <a:cs typeface="+mn-ea"/>
              <a:sym typeface="+mn-lt"/>
            </a:endParaRPr>
          </a:p>
        </p:txBody>
      </p:sp>
      <p:grpSp>
        <p:nvGrpSpPr>
          <p:cNvPr id="4" name="组合 3"/>
          <p:cNvGrpSpPr/>
          <p:nvPr/>
        </p:nvGrpSpPr>
        <p:grpSpPr bwMode="auto">
          <a:xfrm>
            <a:off x="960438" y="1708150"/>
            <a:ext cx="2854325" cy="584200"/>
            <a:chOff x="959906" y="1707654"/>
            <a:chExt cx="2855042" cy="584775"/>
          </a:xfrm>
        </p:grpSpPr>
        <p:sp>
          <p:nvSpPr>
            <p:cNvPr id="15" name="矩形 14"/>
            <p:cNvSpPr/>
            <p:nvPr/>
          </p:nvSpPr>
          <p:spPr>
            <a:xfrm>
              <a:off x="1221909" y="1815710"/>
              <a:ext cx="1467218" cy="400444"/>
            </a:xfrm>
            <a:prstGeom prst="rect">
              <a:avLst/>
            </a:prstGeom>
          </p:spPr>
          <p:txBody>
            <a:bodyPr wrap="none">
              <a:spAutoFit/>
            </a:bodyPr>
            <a:lstStyle/>
            <a:p>
              <a:pPr algn="ctr" defTabSz="914400" fontAlgn="auto">
                <a:spcBef>
                  <a:spcPts val="0"/>
                </a:spcBef>
                <a:spcAft>
                  <a:spcPts val="0"/>
                </a:spcAft>
                <a:defRPr/>
              </a:pPr>
              <a:r>
                <a:rPr lang="zh-CN" altLang="en-US" sz="2000" dirty="0">
                  <a:solidFill>
                    <a:srgbClr val="9B0D13"/>
                  </a:solidFill>
                  <a:latin typeface="+mn-lt"/>
                  <a:ea typeface="+mn-ea"/>
                  <a:cs typeface="+mn-ea"/>
                  <a:sym typeface="+mn-lt"/>
                </a:rPr>
                <a:t>中国共青团</a:t>
              </a:r>
              <a:endParaRPr lang="zh-CN" altLang="en-US" sz="2000" dirty="0">
                <a:solidFill>
                  <a:srgbClr val="9B0D13"/>
                </a:solidFill>
                <a:latin typeface="+mn-lt"/>
                <a:ea typeface="+mn-ea"/>
                <a:cs typeface="+mn-ea"/>
                <a:sym typeface="+mn-lt"/>
              </a:endParaRPr>
            </a:p>
          </p:txBody>
        </p:sp>
        <p:sp>
          <p:nvSpPr>
            <p:cNvPr id="18" name="矩形 17"/>
            <p:cNvSpPr/>
            <p:nvPr/>
          </p:nvSpPr>
          <p:spPr>
            <a:xfrm>
              <a:off x="2809808" y="1707654"/>
              <a:ext cx="1005140" cy="584775"/>
            </a:xfrm>
            <a:prstGeom prst="rect">
              <a:avLst/>
            </a:prstGeom>
          </p:spPr>
          <p:txBody>
            <a:bodyPr wrap="none">
              <a:spAutoFit/>
            </a:bodyPr>
            <a:lstStyle/>
            <a:p>
              <a:pPr algn="ctr" defTabSz="914400" fontAlgn="auto">
                <a:spcBef>
                  <a:spcPts val="0"/>
                </a:spcBef>
                <a:spcAft>
                  <a:spcPts val="0"/>
                </a:spcAft>
                <a:defRPr/>
              </a:pPr>
              <a:r>
                <a:rPr lang="zh-CN" altLang="en-US" sz="3200" b="1" dirty="0">
                  <a:solidFill>
                    <a:srgbClr val="9B0D13"/>
                  </a:solidFill>
                  <a:latin typeface="+mn-lt"/>
                  <a:ea typeface="+mn-ea"/>
                  <a:cs typeface="+mn-ea"/>
                  <a:sym typeface="+mn-lt"/>
                </a:rPr>
                <a:t>初心</a:t>
              </a:r>
              <a:endParaRPr lang="zh-CN" altLang="en-US" sz="3200" b="1" dirty="0">
                <a:solidFill>
                  <a:srgbClr val="9B0D13"/>
                </a:solidFill>
                <a:latin typeface="+mn-lt"/>
                <a:ea typeface="+mn-ea"/>
                <a:cs typeface="+mn-ea"/>
                <a:sym typeface="+mn-lt"/>
              </a:endParaRPr>
            </a:p>
          </p:txBody>
        </p:sp>
        <p:sp>
          <p:nvSpPr>
            <p:cNvPr id="21" name="椭圆 20"/>
            <p:cNvSpPr/>
            <p:nvPr/>
          </p:nvSpPr>
          <p:spPr>
            <a:xfrm>
              <a:off x="959906" y="1926945"/>
              <a:ext cx="179432" cy="1795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grpSp>
      <p:grpSp>
        <p:nvGrpSpPr>
          <p:cNvPr id="5" name="组合 4"/>
          <p:cNvGrpSpPr/>
          <p:nvPr/>
        </p:nvGrpSpPr>
        <p:grpSpPr bwMode="auto">
          <a:xfrm>
            <a:off x="960438" y="3127375"/>
            <a:ext cx="2854325" cy="584200"/>
            <a:chOff x="959906" y="3127287"/>
            <a:chExt cx="2855043" cy="584775"/>
          </a:xfrm>
        </p:grpSpPr>
        <p:sp>
          <p:nvSpPr>
            <p:cNvPr id="19" name="矩形 18"/>
            <p:cNvSpPr/>
            <p:nvPr/>
          </p:nvSpPr>
          <p:spPr>
            <a:xfrm>
              <a:off x="1221909" y="3217864"/>
              <a:ext cx="1467219" cy="398854"/>
            </a:xfrm>
            <a:prstGeom prst="rect">
              <a:avLst/>
            </a:prstGeom>
          </p:spPr>
          <p:txBody>
            <a:bodyPr wrap="none">
              <a:spAutoFit/>
            </a:bodyPr>
            <a:lstStyle/>
            <a:p>
              <a:pPr algn="ctr" defTabSz="914400" fontAlgn="auto">
                <a:spcBef>
                  <a:spcPts val="0"/>
                </a:spcBef>
                <a:spcAft>
                  <a:spcPts val="0"/>
                </a:spcAft>
                <a:defRPr/>
              </a:pPr>
              <a:r>
                <a:rPr lang="zh-CN" altLang="en-US" sz="2000" dirty="0">
                  <a:solidFill>
                    <a:srgbClr val="9B0D13"/>
                  </a:solidFill>
                  <a:latin typeface="+mn-lt"/>
                  <a:ea typeface="+mn-ea"/>
                  <a:cs typeface="+mn-ea"/>
                  <a:sym typeface="+mn-lt"/>
                </a:rPr>
                <a:t>中国共青团</a:t>
              </a:r>
              <a:endParaRPr lang="zh-CN" altLang="en-US" sz="2000" dirty="0">
                <a:solidFill>
                  <a:srgbClr val="9B0D13"/>
                </a:solidFill>
                <a:latin typeface="+mn-lt"/>
                <a:ea typeface="+mn-ea"/>
                <a:cs typeface="+mn-ea"/>
                <a:sym typeface="+mn-lt"/>
              </a:endParaRPr>
            </a:p>
          </p:txBody>
        </p:sp>
        <p:sp>
          <p:nvSpPr>
            <p:cNvPr id="20" name="矩形 19"/>
            <p:cNvSpPr/>
            <p:nvPr/>
          </p:nvSpPr>
          <p:spPr>
            <a:xfrm>
              <a:off x="2809808" y="3127287"/>
              <a:ext cx="1005141" cy="584775"/>
            </a:xfrm>
            <a:prstGeom prst="rect">
              <a:avLst/>
            </a:prstGeom>
          </p:spPr>
          <p:txBody>
            <a:bodyPr wrap="none">
              <a:spAutoFit/>
            </a:bodyPr>
            <a:lstStyle/>
            <a:p>
              <a:pPr algn="ctr" defTabSz="914400" fontAlgn="auto">
                <a:spcBef>
                  <a:spcPts val="0"/>
                </a:spcBef>
                <a:spcAft>
                  <a:spcPts val="0"/>
                </a:spcAft>
                <a:defRPr/>
              </a:pPr>
              <a:r>
                <a:rPr lang="zh-CN" altLang="en-US" sz="3200" b="1" dirty="0">
                  <a:solidFill>
                    <a:srgbClr val="9B0D13"/>
                  </a:solidFill>
                  <a:latin typeface="+mn-lt"/>
                  <a:ea typeface="+mn-ea"/>
                  <a:cs typeface="+mn-ea"/>
                  <a:sym typeface="+mn-lt"/>
                </a:rPr>
                <a:t>使命</a:t>
              </a:r>
              <a:endParaRPr lang="zh-CN" altLang="en-US" sz="3200" b="1" dirty="0">
                <a:solidFill>
                  <a:srgbClr val="9B0D13"/>
                </a:solidFill>
                <a:latin typeface="+mn-lt"/>
                <a:ea typeface="+mn-ea"/>
                <a:cs typeface="+mn-ea"/>
                <a:sym typeface="+mn-lt"/>
              </a:endParaRPr>
            </a:p>
          </p:txBody>
        </p:sp>
        <p:sp>
          <p:nvSpPr>
            <p:cNvPr id="22" name="椭圆 21"/>
            <p:cNvSpPr/>
            <p:nvPr/>
          </p:nvSpPr>
          <p:spPr>
            <a:xfrm>
              <a:off x="959906" y="3329098"/>
              <a:ext cx="179432" cy="181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grpSp>
      <p:grpSp>
        <p:nvGrpSpPr>
          <p:cNvPr id="26" name="组合 25"/>
          <p:cNvGrpSpPr/>
          <p:nvPr/>
        </p:nvGrpSpPr>
        <p:grpSpPr bwMode="auto">
          <a:xfrm>
            <a:off x="5651500" y="1360488"/>
            <a:ext cx="3673475" cy="3348037"/>
            <a:chOff x="683568" y="1360388"/>
            <a:chExt cx="3672408" cy="3348000"/>
          </a:xfrm>
        </p:grpSpPr>
        <p:sp>
          <p:nvSpPr>
            <p:cNvPr id="27" name="矩形 26"/>
            <p:cNvSpPr/>
            <p:nvPr/>
          </p:nvSpPr>
          <p:spPr>
            <a:xfrm>
              <a:off x="683568" y="1360388"/>
              <a:ext cx="3060000" cy="33480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sz="4400" dirty="0">
                <a:solidFill>
                  <a:srgbClr val="FFFFFF"/>
                </a:solidFill>
                <a:cs typeface="+mn-ea"/>
                <a:sym typeface="+mn-lt"/>
              </a:endParaRPr>
            </a:p>
          </p:txBody>
        </p:sp>
        <p:sp>
          <p:nvSpPr>
            <p:cNvPr id="28" name="圆角矩形 27"/>
            <p:cNvSpPr/>
            <p:nvPr/>
          </p:nvSpPr>
          <p:spPr>
            <a:xfrm>
              <a:off x="953568" y="3529529"/>
              <a:ext cx="2520000" cy="770413"/>
            </a:xfrm>
            <a:prstGeom prst="roundRect">
              <a:avLst>
                <a:gd name="adj" fmla="val 23796"/>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3600" dirty="0">
                  <a:solidFill>
                    <a:srgbClr val="000000">
                      <a:lumMod val="85000"/>
                      <a:lumOff val="15000"/>
                    </a:srgbClr>
                  </a:solidFill>
                  <a:cs typeface="+mn-ea"/>
                  <a:sym typeface="+mn-lt"/>
                </a:rPr>
                <a:t>庄严宣示</a:t>
              </a:r>
              <a:endParaRPr lang="zh-CN" altLang="en-US" sz="3600" dirty="0">
                <a:solidFill>
                  <a:srgbClr val="000000">
                    <a:lumMod val="85000"/>
                    <a:lumOff val="15000"/>
                  </a:srgbClr>
                </a:solidFill>
                <a:cs typeface="+mn-ea"/>
                <a:sym typeface="+mn-lt"/>
              </a:endParaRPr>
            </a:p>
          </p:txBody>
        </p:sp>
        <p:pic>
          <p:nvPicPr>
            <p:cNvPr id="33805" name="Picture 2" descr="C:\Users\abc\Desktop\千图网_中国共青团团徽元素_图片编号27330696\国庆节PNG免扣元素(45).png"/>
            <p:cNvPicPr>
              <a:picLocks noChangeAspect="1" noChangeArrowheads="1"/>
            </p:cNvPicPr>
            <p:nvPr/>
          </p:nvPicPr>
          <p:blipFill>
            <a:blip r:embed="rId1"/>
            <a:srcRect/>
            <a:stretch>
              <a:fillRect/>
            </a:stretch>
          </p:blipFill>
          <p:spPr bwMode="auto">
            <a:xfrm>
              <a:off x="683568" y="1375163"/>
              <a:ext cx="1494386" cy="1340952"/>
            </a:xfrm>
            <a:prstGeom prst="rect">
              <a:avLst/>
            </a:prstGeom>
            <a:noFill/>
            <a:ln w="9525">
              <a:noFill/>
              <a:miter lim="800000"/>
              <a:headEnd/>
              <a:tailEnd/>
            </a:ln>
          </p:spPr>
        </p:pic>
        <p:sp>
          <p:nvSpPr>
            <p:cNvPr id="33" name="TextBox 9"/>
            <p:cNvSpPr txBox="1"/>
            <p:nvPr/>
          </p:nvSpPr>
          <p:spPr>
            <a:xfrm>
              <a:off x="967648" y="2922471"/>
              <a:ext cx="2491651" cy="369883"/>
            </a:xfrm>
            <a:prstGeom prst="rect">
              <a:avLst/>
            </a:prstGeom>
            <a:noFill/>
          </p:spPr>
          <p:txBody>
            <a:bodyPr wrap="none">
              <a:spAutoFit/>
            </a:bodyPr>
            <a:lstStyle/>
            <a:p>
              <a:pPr algn="ctr" defTabSz="914400" fontAlgn="auto">
                <a:spcBef>
                  <a:spcPts val="0"/>
                </a:spcBef>
                <a:spcAft>
                  <a:spcPts val="0"/>
                </a:spcAft>
                <a:defRPr/>
              </a:pPr>
              <a:r>
                <a:rPr lang="zh-CN" altLang="en-US" dirty="0">
                  <a:solidFill>
                    <a:srgbClr val="FFFFFF"/>
                  </a:solidFill>
                  <a:latin typeface="+mn-lt"/>
                  <a:ea typeface="+mn-ea"/>
                  <a:cs typeface="+mn-ea"/>
                  <a:sym typeface="+mn-lt"/>
                </a:rPr>
                <a:t>第十八次全国代表大会</a:t>
              </a:r>
              <a:endParaRPr lang="zh-CN" altLang="en-US" dirty="0">
                <a:solidFill>
                  <a:srgbClr val="FFFFFF"/>
                </a:solidFill>
                <a:latin typeface="+mn-lt"/>
                <a:ea typeface="+mn-ea"/>
                <a:cs typeface="+mn-ea"/>
                <a:sym typeface="+mn-lt"/>
              </a:endParaRPr>
            </a:p>
          </p:txBody>
        </p:sp>
        <p:sp>
          <p:nvSpPr>
            <p:cNvPr id="34" name="矩形 33"/>
            <p:cNvSpPr/>
            <p:nvPr/>
          </p:nvSpPr>
          <p:spPr>
            <a:xfrm>
              <a:off x="2070640" y="1850920"/>
              <a:ext cx="2285336" cy="401634"/>
            </a:xfrm>
            <a:prstGeom prst="rect">
              <a:avLst/>
            </a:prstGeom>
          </p:spPr>
          <p:txBody>
            <a:bodyPr>
              <a:spAutoFit/>
            </a:bodyPr>
            <a:lstStyle/>
            <a:p>
              <a:pPr defTabSz="914400" fontAlgn="auto">
                <a:spcBef>
                  <a:spcPts val="0"/>
                </a:spcBef>
                <a:spcAft>
                  <a:spcPts val="0"/>
                </a:spcAft>
                <a:defRPr/>
              </a:pPr>
              <a:r>
                <a:rPr lang="zh-CN" altLang="en-US" sz="2000">
                  <a:solidFill>
                    <a:srgbClr val="FFFFFF"/>
                  </a:solidFill>
                  <a:latin typeface="+mn-lt"/>
                  <a:ea typeface="+mn-ea"/>
                  <a:cs typeface="+mn-ea"/>
                  <a:sym typeface="+mn-lt"/>
                </a:rPr>
                <a:t>中国共青团</a:t>
              </a:r>
              <a:endParaRPr lang="en-US" altLang="zh-CN" sz="2000" dirty="0">
                <a:solidFill>
                  <a:srgbClr val="FFFFFF"/>
                </a:solidFill>
                <a:latin typeface="+mn-lt"/>
                <a:ea typeface="+mn-ea"/>
                <a:cs typeface="+mn-ea"/>
                <a:sym typeface="+mn-lt"/>
              </a:endParaRPr>
            </a:p>
          </p:txBody>
        </p:sp>
        <p:sp>
          <p:nvSpPr>
            <p:cNvPr id="35" name="矩形 34"/>
            <p:cNvSpPr/>
            <p:nvPr/>
          </p:nvSpPr>
          <p:spPr>
            <a:xfrm>
              <a:off x="1631031" y="2270015"/>
              <a:ext cx="1840965" cy="446083"/>
            </a:xfrm>
            <a:prstGeom prst="rect">
              <a:avLst/>
            </a:prstGeom>
          </p:spPr>
          <p:txBody>
            <a:bodyPr>
              <a:spAutoFit/>
            </a:bodyPr>
            <a:lstStyle/>
            <a:p>
              <a:pPr algn="r" defTabSz="914400" fontAlgn="auto">
                <a:spcBef>
                  <a:spcPts val="0"/>
                </a:spcBef>
                <a:spcAft>
                  <a:spcPts val="0"/>
                </a:spcAft>
                <a:defRPr/>
              </a:pPr>
              <a:r>
                <a:rPr lang="en-US" altLang="zh-CN" sz="1150" dirty="0">
                  <a:solidFill>
                    <a:srgbClr val="FFFFFF"/>
                  </a:solidFill>
                  <a:latin typeface="+mn-lt"/>
                  <a:ea typeface="+mn-ea"/>
                  <a:cs typeface="+mn-ea"/>
                  <a:sym typeface="+mn-lt"/>
                </a:rPr>
                <a:t>the communist Youth League of China</a:t>
              </a:r>
              <a:endParaRPr lang="zh-CN" altLang="en-US" sz="1150" dirty="0">
                <a:solidFill>
                  <a:srgbClr val="FFFFFF"/>
                </a:solidFill>
                <a:latin typeface="+mn-lt"/>
                <a:ea typeface="+mn-ea"/>
                <a:cs typeface="+mn-ea"/>
                <a:sym typeface="+mn-lt"/>
              </a:endParaRPr>
            </a:p>
          </p:txBody>
        </p:sp>
      </p:grpSp>
      <p:sp>
        <p:nvSpPr>
          <p:cNvPr id="23" name="Rectangle 5"/>
          <p:cNvSpPr>
            <a:spLocks noChangeArrowheads="1"/>
          </p:cNvSpPr>
          <p:nvPr/>
        </p:nvSpPr>
        <p:spPr bwMode="auto">
          <a:xfrm>
            <a:off x="720725" y="128588"/>
            <a:ext cx="5081588"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共青团十八大大会概况</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750" fill="hold"/>
                                        <p:tgtEl>
                                          <p:spTgt spid="26"/>
                                        </p:tgtEl>
                                        <p:attrNameLst>
                                          <p:attrName>ppt_x</p:attrName>
                                        </p:attrNameLst>
                                      </p:cBhvr>
                                      <p:tavLst>
                                        <p:tav tm="0">
                                          <p:val>
                                            <p:strVal val="1+#ppt_w/2"/>
                                          </p:val>
                                        </p:tav>
                                        <p:tav tm="100000">
                                          <p:val>
                                            <p:strVal val="#ppt_x"/>
                                          </p:val>
                                        </p:tav>
                                      </p:tavLst>
                                    </p:anim>
                                    <p:anim calcmode="lin" valueType="num">
                                      <p:cBhvr additive="base">
                                        <p:cTn id="8" dur="27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31"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500" fill="hold"/>
                                        <p:tgtEl>
                                          <p:spTgt spid="4"/>
                                        </p:tgtEl>
                                        <p:attrNameLst>
                                          <p:attrName>ppt_w</p:attrName>
                                        </p:attrNameLst>
                                      </p:cBhvr>
                                      <p:tavLst>
                                        <p:tav tm="0">
                                          <p:val>
                                            <p:fltVal val="0"/>
                                          </p:val>
                                        </p:tav>
                                        <p:tav tm="100000">
                                          <p:val>
                                            <p:strVal val="#ppt_w"/>
                                          </p:val>
                                        </p:tav>
                                      </p:tavLst>
                                    </p:anim>
                                    <p:anim calcmode="lin" valueType="num">
                                      <p:cBhvr>
                                        <p:cTn id="13" dur="2500" fill="hold"/>
                                        <p:tgtEl>
                                          <p:spTgt spid="4"/>
                                        </p:tgtEl>
                                        <p:attrNameLst>
                                          <p:attrName>ppt_h</p:attrName>
                                        </p:attrNameLst>
                                      </p:cBhvr>
                                      <p:tavLst>
                                        <p:tav tm="0">
                                          <p:val>
                                            <p:fltVal val="0"/>
                                          </p:val>
                                        </p:tav>
                                        <p:tav tm="100000">
                                          <p:val>
                                            <p:strVal val="#ppt_h"/>
                                          </p:val>
                                        </p:tav>
                                      </p:tavLst>
                                    </p:anim>
                                    <p:anim calcmode="lin" valueType="num">
                                      <p:cBhvr>
                                        <p:cTn id="14" dur="2500" fill="hold"/>
                                        <p:tgtEl>
                                          <p:spTgt spid="4"/>
                                        </p:tgtEl>
                                        <p:attrNameLst>
                                          <p:attrName>style.rotation</p:attrName>
                                        </p:attrNameLst>
                                      </p:cBhvr>
                                      <p:tavLst>
                                        <p:tav tm="0">
                                          <p:val>
                                            <p:fltVal val="90"/>
                                          </p:val>
                                        </p:tav>
                                        <p:tav tm="100000">
                                          <p:val>
                                            <p:fltVal val="0"/>
                                          </p:val>
                                        </p:tav>
                                      </p:tavLst>
                                    </p:anim>
                                    <p:animEffect transition="in" filter="fade">
                                      <p:cBhvr>
                                        <p:cTn id="15" dur="2500"/>
                                        <p:tgtEl>
                                          <p:spTgt spid="4"/>
                                        </p:tgtEl>
                                      </p:cBhvr>
                                    </p:animEffect>
                                  </p:childTnLst>
                                </p:cTn>
                              </p:par>
                            </p:childTnLst>
                          </p:cTn>
                        </p:par>
                        <p:par>
                          <p:cTn id="16" fill="hold">
                            <p:stCondLst>
                              <p:cond delay="5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2000"/>
                                        <p:tgtEl>
                                          <p:spTgt spid="12"/>
                                        </p:tgtEl>
                                      </p:cBhvr>
                                    </p:animEffect>
                                  </p:childTnLst>
                                </p:cTn>
                              </p:par>
                            </p:childTnLst>
                          </p:cTn>
                        </p:par>
                        <p:par>
                          <p:cTn id="20" fill="hold">
                            <p:stCondLst>
                              <p:cond delay="7500"/>
                            </p:stCondLst>
                            <p:childTnLst>
                              <p:par>
                                <p:cTn id="21" presetID="31"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2500" fill="hold"/>
                                        <p:tgtEl>
                                          <p:spTgt spid="5"/>
                                        </p:tgtEl>
                                        <p:attrNameLst>
                                          <p:attrName>ppt_w</p:attrName>
                                        </p:attrNameLst>
                                      </p:cBhvr>
                                      <p:tavLst>
                                        <p:tav tm="0">
                                          <p:val>
                                            <p:fltVal val="0"/>
                                          </p:val>
                                        </p:tav>
                                        <p:tav tm="100000">
                                          <p:val>
                                            <p:strVal val="#ppt_w"/>
                                          </p:val>
                                        </p:tav>
                                      </p:tavLst>
                                    </p:anim>
                                    <p:anim calcmode="lin" valueType="num">
                                      <p:cBhvr>
                                        <p:cTn id="24" dur="2500" fill="hold"/>
                                        <p:tgtEl>
                                          <p:spTgt spid="5"/>
                                        </p:tgtEl>
                                        <p:attrNameLst>
                                          <p:attrName>ppt_h</p:attrName>
                                        </p:attrNameLst>
                                      </p:cBhvr>
                                      <p:tavLst>
                                        <p:tav tm="0">
                                          <p:val>
                                            <p:fltVal val="0"/>
                                          </p:val>
                                        </p:tav>
                                        <p:tav tm="100000">
                                          <p:val>
                                            <p:strVal val="#ppt_h"/>
                                          </p:val>
                                        </p:tav>
                                      </p:tavLst>
                                    </p:anim>
                                    <p:anim calcmode="lin" valueType="num">
                                      <p:cBhvr>
                                        <p:cTn id="25" dur="2500" fill="hold"/>
                                        <p:tgtEl>
                                          <p:spTgt spid="5"/>
                                        </p:tgtEl>
                                        <p:attrNameLst>
                                          <p:attrName>style.rotation</p:attrName>
                                        </p:attrNameLst>
                                      </p:cBhvr>
                                      <p:tavLst>
                                        <p:tav tm="0">
                                          <p:val>
                                            <p:fltVal val="90"/>
                                          </p:val>
                                        </p:tav>
                                        <p:tav tm="100000">
                                          <p:val>
                                            <p:fltVal val="0"/>
                                          </p:val>
                                        </p:tav>
                                      </p:tavLst>
                                    </p:anim>
                                    <p:animEffect transition="in" filter="fade">
                                      <p:cBhvr>
                                        <p:cTn id="26" dur="2500"/>
                                        <p:tgtEl>
                                          <p:spTgt spid="5"/>
                                        </p:tgtEl>
                                      </p:cBhvr>
                                    </p:animEffect>
                                  </p:childTnLst>
                                </p:cTn>
                              </p:par>
                            </p:childTnLst>
                          </p:cTn>
                        </p:par>
                        <p:par>
                          <p:cTn id="27" fill="hold">
                            <p:stCondLst>
                              <p:cond delay="10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bwMode="auto">
          <a:xfrm>
            <a:off x="344488" y="2530475"/>
            <a:ext cx="2808287" cy="1962150"/>
            <a:chOff x="343718" y="2530682"/>
            <a:chExt cx="2808312" cy="1962637"/>
          </a:xfrm>
        </p:grpSpPr>
        <p:sp>
          <p:nvSpPr>
            <p:cNvPr id="35" name="矩形 34"/>
            <p:cNvSpPr/>
            <p:nvPr/>
          </p:nvSpPr>
          <p:spPr>
            <a:xfrm>
              <a:off x="343718" y="2530682"/>
              <a:ext cx="2808312" cy="954325"/>
            </a:xfrm>
            <a:prstGeom prst="rect">
              <a:avLst/>
            </a:prstGeom>
          </p:spPr>
          <p:txBody>
            <a:bodyPr>
              <a:spAutoFit/>
            </a:bodyPr>
            <a:lstStyle/>
            <a:p>
              <a:pPr algn="ctr" defTabSz="914400" fontAlgn="auto">
                <a:spcBef>
                  <a:spcPts val="0"/>
                </a:spcBef>
                <a:spcAft>
                  <a:spcPts val="0"/>
                </a:spcAft>
                <a:defRPr/>
              </a:pPr>
              <a:r>
                <a:rPr lang="zh-CN" altLang="en-US" sz="3600" dirty="0">
                  <a:solidFill>
                    <a:srgbClr val="9B0D13"/>
                  </a:solidFill>
                  <a:latin typeface="+mn-lt"/>
                  <a:ea typeface="+mn-ea"/>
                  <a:cs typeface="+mn-ea"/>
                  <a:sym typeface="+mn-lt"/>
                </a:rPr>
                <a:t>中国共青团</a:t>
              </a:r>
              <a:endParaRPr lang="en-US" altLang="zh-CN" sz="3600" dirty="0">
                <a:solidFill>
                  <a:srgbClr val="9B0D13"/>
                </a:solidFill>
                <a:latin typeface="+mn-lt"/>
                <a:ea typeface="+mn-ea"/>
                <a:cs typeface="+mn-ea"/>
                <a:sym typeface="+mn-lt"/>
              </a:endParaRPr>
            </a:p>
            <a:p>
              <a:pPr algn="ctr" defTabSz="914400" fontAlgn="auto">
                <a:spcBef>
                  <a:spcPts val="0"/>
                </a:spcBef>
                <a:spcAft>
                  <a:spcPts val="0"/>
                </a:spcAft>
                <a:defRPr/>
              </a:pPr>
              <a:r>
                <a:rPr lang="zh-CN" altLang="en-US" dirty="0">
                  <a:solidFill>
                    <a:srgbClr val="9B0D13"/>
                  </a:solidFill>
                  <a:latin typeface="+mn-lt"/>
                  <a:ea typeface="+mn-ea"/>
                  <a:cs typeface="+mn-ea"/>
                  <a:sym typeface="+mn-lt"/>
                </a:rPr>
                <a:t>第十八次全国代表大会</a:t>
              </a:r>
              <a:endParaRPr lang="en-US" altLang="zh-CN" dirty="0">
                <a:solidFill>
                  <a:srgbClr val="9B0D13"/>
                </a:solidFill>
                <a:latin typeface="+mn-lt"/>
                <a:ea typeface="+mn-ea"/>
                <a:cs typeface="+mn-ea"/>
                <a:sym typeface="+mn-lt"/>
              </a:endParaRPr>
            </a:p>
          </p:txBody>
        </p:sp>
        <p:sp>
          <p:nvSpPr>
            <p:cNvPr id="3" name="矩形 2"/>
            <p:cNvSpPr/>
            <p:nvPr/>
          </p:nvSpPr>
          <p:spPr>
            <a:xfrm>
              <a:off x="570732" y="3499297"/>
              <a:ext cx="2376509" cy="96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rgbClr val="FFFFFF"/>
                </a:solidFill>
                <a:cs typeface="+mn-ea"/>
                <a:sym typeface="+mn-lt"/>
              </a:endParaRPr>
            </a:p>
          </p:txBody>
        </p:sp>
        <p:sp>
          <p:nvSpPr>
            <p:cNvPr id="4" name="文本框 3"/>
            <p:cNvSpPr txBox="1"/>
            <p:nvPr/>
          </p:nvSpPr>
          <p:spPr>
            <a:xfrm>
              <a:off x="556445" y="3723191"/>
              <a:ext cx="2460647" cy="770128"/>
            </a:xfrm>
            <a:prstGeom prst="rect">
              <a:avLst/>
            </a:prstGeom>
            <a:noFill/>
          </p:spPr>
          <p:txBody>
            <a:bodyPr wrap="none">
              <a:spAutoFit/>
            </a:bodyPr>
            <a:lstStyle/>
            <a:p>
              <a:pPr defTabSz="914400" fontAlgn="auto">
                <a:spcBef>
                  <a:spcPts val="0"/>
                </a:spcBef>
                <a:spcAft>
                  <a:spcPts val="0"/>
                </a:spcAft>
                <a:defRPr/>
              </a:pPr>
              <a:r>
                <a:rPr lang="zh-CN" altLang="en-US" sz="4400" dirty="0">
                  <a:solidFill>
                    <a:srgbClr val="000000"/>
                  </a:solidFill>
                  <a:latin typeface="+mn-lt"/>
                  <a:ea typeface="+mn-ea"/>
                  <a:cs typeface="+mn-ea"/>
                  <a:sym typeface="+mn-lt"/>
                </a:rPr>
                <a:t>两个决议</a:t>
              </a:r>
              <a:endParaRPr lang="zh-CN" altLang="en-US" sz="4400" dirty="0">
                <a:solidFill>
                  <a:srgbClr val="000000"/>
                </a:solidFill>
                <a:latin typeface="+mn-lt"/>
                <a:ea typeface="+mn-ea"/>
                <a:cs typeface="+mn-ea"/>
                <a:sym typeface="+mn-lt"/>
              </a:endParaRPr>
            </a:p>
          </p:txBody>
        </p:sp>
      </p:grpSp>
      <p:pic>
        <p:nvPicPr>
          <p:cNvPr id="37" name="Picture 2" descr="C:\Users\abc\Desktop\千图网_中国共青团团徽元素_图片编号27330696\国庆节PNG免扣元素(45).png"/>
          <p:cNvPicPr>
            <a:picLocks noChangeAspect="1" noChangeArrowheads="1"/>
          </p:cNvPicPr>
          <p:nvPr/>
        </p:nvPicPr>
        <p:blipFill>
          <a:blip r:embed="rId1"/>
          <a:srcRect/>
          <a:stretch>
            <a:fillRect/>
          </a:stretch>
        </p:blipFill>
        <p:spPr bwMode="auto">
          <a:xfrm>
            <a:off x="827088" y="957263"/>
            <a:ext cx="1852612" cy="1662112"/>
          </a:xfrm>
          <a:prstGeom prst="rect">
            <a:avLst/>
          </a:prstGeom>
          <a:noFill/>
          <a:ln w="9525">
            <a:noFill/>
            <a:miter lim="800000"/>
            <a:headEnd/>
            <a:tailEnd/>
          </a:ln>
        </p:spPr>
      </p:pic>
      <p:sp>
        <p:nvSpPr>
          <p:cNvPr id="41" name="矩形 40"/>
          <p:cNvSpPr/>
          <p:nvPr/>
        </p:nvSpPr>
        <p:spPr>
          <a:xfrm>
            <a:off x="3502873" y="1191634"/>
            <a:ext cx="5086234" cy="597268"/>
          </a:xfrm>
          <a:prstGeom prst="rect">
            <a:avLst/>
          </a:prstGeom>
          <a:solidFill>
            <a:schemeClr val="accent1"/>
          </a:solidFill>
          <a:ln w="19050">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dirty="0">
                <a:solidFill>
                  <a:srgbClr val="FFFFFF"/>
                </a:solidFill>
                <a:cs typeface="+mn-ea"/>
                <a:sym typeface="+mn-lt"/>
              </a:rPr>
              <a:t>关于共青团十七届中央委员会报告的决议</a:t>
            </a:r>
            <a:endParaRPr lang="zh-CN" altLang="en-US" dirty="0">
              <a:solidFill>
                <a:srgbClr val="FFFFFF"/>
              </a:solidFill>
              <a:cs typeface="+mn-ea"/>
              <a:sym typeface="+mn-lt"/>
            </a:endParaRPr>
          </a:p>
        </p:txBody>
      </p:sp>
      <p:sp>
        <p:nvSpPr>
          <p:cNvPr id="5" name="矩形 4"/>
          <p:cNvSpPr/>
          <p:nvPr/>
        </p:nvSpPr>
        <p:spPr>
          <a:xfrm>
            <a:off x="3416300" y="1898650"/>
            <a:ext cx="5172075" cy="1606550"/>
          </a:xfrm>
          <a:prstGeom prst="rect">
            <a:avLst/>
          </a:prstGeom>
        </p:spPr>
        <p:txBody>
          <a:bodyPr>
            <a:spAutoFit/>
          </a:bodyPr>
          <a:lstStyle/>
          <a:p>
            <a:pPr defTabSz="914400" fontAlgn="auto">
              <a:lnSpc>
                <a:spcPct val="120000"/>
              </a:lnSpc>
              <a:spcBef>
                <a:spcPts val="0"/>
              </a:spcBef>
              <a:spcAft>
                <a:spcPts val="0"/>
              </a:spcAft>
              <a:defRPr/>
            </a:pPr>
            <a:r>
              <a:rPr lang="zh-CN" altLang="en-US" sz="1200" dirty="0">
                <a:solidFill>
                  <a:srgbClr val="000000">
                    <a:lumMod val="85000"/>
                    <a:lumOff val="15000"/>
                  </a:srgbClr>
                </a:solidFill>
                <a:latin typeface="+mn-lt"/>
                <a:ea typeface="+mn-ea"/>
                <a:cs typeface="+mn-ea"/>
                <a:sym typeface="+mn-lt"/>
              </a:rPr>
              <a:t>大会批准贺军科</a:t>
            </a:r>
            <a:r>
              <a:rPr lang="zh-CN" altLang="en-US" sz="1200" dirty="0">
                <a:solidFill>
                  <a:srgbClr val="000000"/>
                </a:solidFill>
                <a:latin typeface="+mn-lt"/>
                <a:ea typeface="+mn-ea"/>
                <a:cs typeface="+mn-ea"/>
                <a:sym typeface="+mn-lt"/>
              </a:rPr>
              <a:t>同志代表共青团十七届中央委员会所作的报告。</a:t>
            </a:r>
            <a:r>
              <a:rPr lang="zh-CN" altLang="en-US" sz="1200" dirty="0">
                <a:solidFill>
                  <a:srgbClr val="9B0D13"/>
                </a:solidFill>
                <a:latin typeface="+mn-lt"/>
                <a:ea typeface="+mn-ea"/>
                <a:cs typeface="+mn-ea"/>
                <a:sym typeface="+mn-lt"/>
              </a:rPr>
              <a:t>决议指出</a:t>
            </a:r>
            <a:r>
              <a:rPr lang="zh-CN" altLang="en-US" sz="1200" dirty="0">
                <a:solidFill>
                  <a:srgbClr val="000000"/>
                </a:solidFill>
                <a:latin typeface="+mn-lt"/>
                <a:ea typeface="+mn-ea"/>
                <a:cs typeface="+mn-ea"/>
                <a:sym typeface="+mn-lt"/>
              </a:rPr>
              <a:t>，报告全面总结了在以习近平同志为核心的党中央坚强领导下共青团过去五年的工作，强调了共青团的初心使命、根本任务和做好工作的基本要求，阐明了强国时代青年的历史使命，对未来五年的共青团工作、改革和建设作出了总体部署，体现了党的要求和青年的期望，是今后一个时期全团工作的重要指导性文件。</a:t>
            </a:r>
            <a:endParaRPr lang="zh-CN" altLang="en-US" sz="1200" dirty="0">
              <a:solidFill>
                <a:srgbClr val="000000"/>
              </a:solidFill>
              <a:latin typeface="+mn-lt"/>
              <a:ea typeface="+mn-ea"/>
              <a:cs typeface="+mn-ea"/>
              <a:sym typeface="+mn-lt"/>
            </a:endParaRPr>
          </a:p>
          <a:p>
            <a:pPr defTabSz="914400" fontAlgn="auto">
              <a:spcBef>
                <a:spcPts val="0"/>
              </a:spcBef>
              <a:spcAft>
                <a:spcPts val="0"/>
              </a:spcAft>
              <a:defRPr/>
            </a:pPr>
            <a:endParaRPr lang="zh-CN" altLang="en-US" sz="1200" dirty="0">
              <a:solidFill>
                <a:srgbClr val="000000"/>
              </a:solidFill>
              <a:latin typeface="+mn-lt"/>
              <a:ea typeface="+mn-ea"/>
              <a:cs typeface="+mn-ea"/>
              <a:sym typeface="+mn-lt"/>
            </a:endParaRPr>
          </a:p>
        </p:txBody>
      </p:sp>
      <p:sp>
        <p:nvSpPr>
          <p:cNvPr id="10" name="矩形 9"/>
          <p:cNvSpPr/>
          <p:nvPr/>
        </p:nvSpPr>
        <p:spPr>
          <a:xfrm>
            <a:off x="3502873" y="3381823"/>
            <a:ext cx="5086234" cy="597268"/>
          </a:xfrm>
          <a:prstGeom prst="rect">
            <a:avLst/>
          </a:prstGeom>
          <a:solidFill>
            <a:schemeClr val="accent1"/>
          </a:solidFill>
          <a:ln w="19050">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zh-CN" altLang="en-US" sz="1600" dirty="0">
                <a:solidFill>
                  <a:srgbClr val="FFFFFF"/>
                </a:solidFill>
                <a:cs typeface="+mn-ea"/>
                <a:sym typeface="+mn-lt"/>
              </a:rPr>
              <a:t>关于</a:t>
            </a:r>
            <a:r>
              <a:rPr lang="en-US" altLang="zh-CN" sz="1600" dirty="0">
                <a:solidFill>
                  <a:srgbClr val="FFFFFF"/>
                </a:solidFill>
                <a:cs typeface="+mn-ea"/>
                <a:sym typeface="+mn-lt"/>
              </a:rPr>
              <a:t>《</a:t>
            </a:r>
            <a:r>
              <a:rPr lang="zh-CN" altLang="en-US" sz="1600" dirty="0">
                <a:solidFill>
                  <a:srgbClr val="FFFFFF"/>
                </a:solidFill>
                <a:cs typeface="+mn-ea"/>
                <a:sym typeface="+mn-lt"/>
              </a:rPr>
              <a:t>中国共产主义青年团章程（修正案）</a:t>
            </a:r>
            <a:r>
              <a:rPr lang="en-US" altLang="zh-CN" sz="1600" dirty="0">
                <a:solidFill>
                  <a:srgbClr val="FFFFFF"/>
                </a:solidFill>
                <a:cs typeface="+mn-ea"/>
                <a:sym typeface="+mn-lt"/>
              </a:rPr>
              <a:t>》</a:t>
            </a:r>
            <a:r>
              <a:rPr lang="zh-CN" altLang="en-US" sz="1600" dirty="0">
                <a:solidFill>
                  <a:srgbClr val="FFFFFF"/>
                </a:solidFill>
                <a:cs typeface="+mn-ea"/>
                <a:sym typeface="+mn-lt"/>
              </a:rPr>
              <a:t>的决议</a:t>
            </a:r>
            <a:endParaRPr lang="zh-CN" altLang="en-US" sz="1600" dirty="0">
              <a:solidFill>
                <a:srgbClr val="FFFFFF"/>
              </a:solidFill>
              <a:cs typeface="+mn-ea"/>
              <a:sym typeface="+mn-lt"/>
            </a:endParaRPr>
          </a:p>
        </p:txBody>
      </p:sp>
      <p:sp>
        <p:nvSpPr>
          <p:cNvPr id="11" name="矩形 10"/>
          <p:cNvSpPr/>
          <p:nvPr/>
        </p:nvSpPr>
        <p:spPr>
          <a:xfrm>
            <a:off x="3416300" y="4089400"/>
            <a:ext cx="5172075" cy="514350"/>
          </a:xfrm>
          <a:prstGeom prst="rect">
            <a:avLst/>
          </a:prstGeom>
        </p:spPr>
        <p:txBody>
          <a:bodyPr>
            <a:spAutoFit/>
          </a:bodyPr>
          <a:lstStyle/>
          <a:p>
            <a:pPr defTabSz="914400" fontAlgn="auto">
              <a:lnSpc>
                <a:spcPct val="120000"/>
              </a:lnSpc>
              <a:spcBef>
                <a:spcPts val="0"/>
              </a:spcBef>
              <a:spcAft>
                <a:spcPts val="0"/>
              </a:spcAft>
              <a:defRPr/>
            </a:pPr>
            <a:r>
              <a:rPr lang="zh-CN" altLang="en-US" sz="1200" dirty="0">
                <a:solidFill>
                  <a:srgbClr val="000000">
                    <a:lumMod val="85000"/>
                    <a:lumOff val="15000"/>
                  </a:srgbClr>
                </a:solidFill>
                <a:latin typeface="+mn-lt"/>
                <a:ea typeface="+mn-ea"/>
                <a:cs typeface="+mn-ea"/>
                <a:sym typeface="+mn-lt"/>
              </a:rPr>
              <a:t>决定这一修正案自通过之日起生效。大会一致同意把习近平新时代中国特色社会主义思想写入共青团的行动指南。</a:t>
            </a:r>
            <a:endParaRPr lang="zh-CN" altLang="en-US" sz="1200" dirty="0">
              <a:solidFill>
                <a:srgbClr val="000000"/>
              </a:solidFill>
              <a:latin typeface="+mn-lt"/>
              <a:ea typeface="+mn-ea"/>
              <a:cs typeface="+mn-ea"/>
              <a:sym typeface="+mn-lt"/>
            </a:endParaRPr>
          </a:p>
        </p:txBody>
      </p:sp>
      <p:sp>
        <p:nvSpPr>
          <p:cNvPr id="12" name="Rectangle 5"/>
          <p:cNvSpPr>
            <a:spLocks noChangeArrowheads="1"/>
          </p:cNvSpPr>
          <p:nvPr/>
        </p:nvSpPr>
        <p:spPr bwMode="auto">
          <a:xfrm>
            <a:off x="720725" y="128588"/>
            <a:ext cx="5081588" cy="530225"/>
          </a:xfrm>
          <a:prstGeom prst="rect">
            <a:avLst/>
          </a:prstGeom>
          <a:noFill/>
        </p:spPr>
        <p:txBody>
          <a:bodyPr lIns="68579" tIns="34289" rIns="68579" bIns="34289">
            <a:spAutoFit/>
          </a:bodyPr>
          <a:lstStyle/>
          <a:p>
            <a:pPr defTabSz="685165" fontAlgn="auto">
              <a:spcBef>
                <a:spcPts val="0"/>
              </a:spcBef>
              <a:spcAft>
                <a:spcPts val="0"/>
              </a:spcAft>
              <a:defRPr/>
            </a:pPr>
            <a:r>
              <a:rPr lang="zh-CN" altLang="en-US" sz="3000" b="1" dirty="0">
                <a:solidFill>
                  <a:schemeClr val="accent1">
                    <a:lumMod val="75000"/>
                  </a:schemeClr>
                </a:solidFill>
                <a:latin typeface="+mn-lt"/>
                <a:ea typeface="+mn-ea"/>
                <a:cs typeface="+mn-ea"/>
                <a:sym typeface="+mn-lt"/>
              </a:rPr>
              <a:t>共青团十八大大会概况</a:t>
            </a:r>
            <a:endParaRPr lang="zh-CN" altLang="en-US" sz="3000" b="1" dirty="0">
              <a:solidFill>
                <a:schemeClr val="accent1">
                  <a:lumMod val="75000"/>
                </a:schemeClr>
              </a:solidFill>
              <a:latin typeface="+mn-lt"/>
              <a:ea typeface="+mn-ea"/>
              <a:cs typeface="+mn-ea"/>
              <a:sym typeface="+mn-lt"/>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anim calcmode="lin" valueType="num">
                                      <p:cBhvr>
                                        <p:cTn id="8" dur="2000" fill="hold"/>
                                        <p:tgtEl>
                                          <p:spTgt spid="37"/>
                                        </p:tgtEl>
                                        <p:attrNameLst>
                                          <p:attrName>ppt_x</p:attrName>
                                        </p:attrNameLst>
                                      </p:cBhvr>
                                      <p:tavLst>
                                        <p:tav tm="0">
                                          <p:val>
                                            <p:strVal val="#ppt_x"/>
                                          </p:val>
                                        </p:tav>
                                        <p:tav tm="100000">
                                          <p:val>
                                            <p:strVal val="#ppt_x"/>
                                          </p:val>
                                        </p:tav>
                                      </p:tavLst>
                                    </p:anim>
                                    <p:anim calcmode="lin" valueType="num">
                                      <p:cBhvr>
                                        <p:cTn id="9" dur="2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ppt_x</p:attrName>
                                        </p:attrNameLst>
                                      </p:cBhvr>
                                      <p:tavLst>
                                        <p:tav tm="0">
                                          <p:val>
                                            <p:strVal val="#ppt_x"/>
                                          </p:val>
                                        </p:tav>
                                        <p:tav tm="100000">
                                          <p:val>
                                            <p:strVal val="#ppt_x"/>
                                          </p:val>
                                        </p:tav>
                                      </p:tavLst>
                                    </p:anim>
                                    <p:anim calcmode="lin" valueType="num">
                                      <p:cBhvr>
                                        <p:cTn id="14" dur="2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2000" fill="hold"/>
                                        <p:tgtEl>
                                          <p:spTgt spid="41"/>
                                        </p:tgtEl>
                                        <p:attrNameLst>
                                          <p:attrName>ppt_w</p:attrName>
                                        </p:attrNameLst>
                                      </p:cBhvr>
                                      <p:tavLst>
                                        <p:tav tm="0">
                                          <p:val>
                                            <p:fltVal val="0"/>
                                          </p:val>
                                        </p:tav>
                                        <p:tav tm="100000">
                                          <p:val>
                                            <p:strVal val="#ppt_w"/>
                                          </p:val>
                                        </p:tav>
                                      </p:tavLst>
                                    </p:anim>
                                    <p:anim calcmode="lin" valueType="num">
                                      <p:cBhvr>
                                        <p:cTn id="19" dur="2000" fill="hold"/>
                                        <p:tgtEl>
                                          <p:spTgt spid="41"/>
                                        </p:tgtEl>
                                        <p:attrNameLst>
                                          <p:attrName>ppt_h</p:attrName>
                                        </p:attrNameLst>
                                      </p:cBhvr>
                                      <p:tavLst>
                                        <p:tav tm="0">
                                          <p:val>
                                            <p:fltVal val="0"/>
                                          </p:val>
                                        </p:tav>
                                        <p:tav tm="100000">
                                          <p:val>
                                            <p:strVal val="#ppt_h"/>
                                          </p:val>
                                        </p:tav>
                                      </p:tavLst>
                                    </p:anim>
                                    <p:anim calcmode="lin" valueType="num">
                                      <p:cBhvr>
                                        <p:cTn id="20" dur="2000" fill="hold"/>
                                        <p:tgtEl>
                                          <p:spTgt spid="41"/>
                                        </p:tgtEl>
                                        <p:attrNameLst>
                                          <p:attrName>style.rotation</p:attrName>
                                        </p:attrNameLst>
                                      </p:cBhvr>
                                      <p:tavLst>
                                        <p:tav tm="0">
                                          <p:val>
                                            <p:fltVal val="90"/>
                                          </p:val>
                                        </p:tav>
                                        <p:tav tm="100000">
                                          <p:val>
                                            <p:fltVal val="0"/>
                                          </p:val>
                                        </p:tav>
                                      </p:tavLst>
                                    </p:anim>
                                    <p:animEffect transition="in" filter="fade">
                                      <p:cBhvr>
                                        <p:cTn id="21" dur="2000"/>
                                        <p:tgtEl>
                                          <p:spTgt spid="41"/>
                                        </p:tgtEl>
                                      </p:cBhvr>
                                    </p:animEffect>
                                  </p:childTnLst>
                                </p:cTn>
                              </p:par>
                            </p:childTnLst>
                          </p:cTn>
                        </p:par>
                        <p:par>
                          <p:cTn id="22" fill="hold">
                            <p:stCondLst>
                              <p:cond delay="4000"/>
                            </p:stCondLst>
                            <p:childTnLst>
                              <p:par>
                                <p:cTn id="23" presetID="14" presetClass="entr" presetSubtype="1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2250"/>
                                        <p:tgtEl>
                                          <p:spTgt spid="5"/>
                                        </p:tgtEl>
                                      </p:cBhvr>
                                    </p:animEffect>
                                  </p:childTnLst>
                                </p:cTn>
                              </p:par>
                            </p:childTnLst>
                          </p:cTn>
                        </p:par>
                        <p:par>
                          <p:cTn id="26" fill="hold">
                            <p:stCondLst>
                              <p:cond delay="6500"/>
                            </p:stCondLst>
                            <p:childTnLst>
                              <p:par>
                                <p:cTn id="27" presetID="31"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2000" fill="hold"/>
                                        <p:tgtEl>
                                          <p:spTgt spid="10"/>
                                        </p:tgtEl>
                                        <p:attrNameLst>
                                          <p:attrName>ppt_w</p:attrName>
                                        </p:attrNameLst>
                                      </p:cBhvr>
                                      <p:tavLst>
                                        <p:tav tm="0">
                                          <p:val>
                                            <p:fltVal val="0"/>
                                          </p:val>
                                        </p:tav>
                                        <p:tav tm="100000">
                                          <p:val>
                                            <p:strVal val="#ppt_w"/>
                                          </p:val>
                                        </p:tav>
                                      </p:tavLst>
                                    </p:anim>
                                    <p:anim calcmode="lin" valueType="num">
                                      <p:cBhvr>
                                        <p:cTn id="30" dur="2000" fill="hold"/>
                                        <p:tgtEl>
                                          <p:spTgt spid="10"/>
                                        </p:tgtEl>
                                        <p:attrNameLst>
                                          <p:attrName>ppt_h</p:attrName>
                                        </p:attrNameLst>
                                      </p:cBhvr>
                                      <p:tavLst>
                                        <p:tav tm="0">
                                          <p:val>
                                            <p:fltVal val="0"/>
                                          </p:val>
                                        </p:tav>
                                        <p:tav tm="100000">
                                          <p:val>
                                            <p:strVal val="#ppt_h"/>
                                          </p:val>
                                        </p:tav>
                                      </p:tavLst>
                                    </p:anim>
                                    <p:anim calcmode="lin" valueType="num">
                                      <p:cBhvr>
                                        <p:cTn id="31" dur="2000" fill="hold"/>
                                        <p:tgtEl>
                                          <p:spTgt spid="10"/>
                                        </p:tgtEl>
                                        <p:attrNameLst>
                                          <p:attrName>style.rotation</p:attrName>
                                        </p:attrNameLst>
                                      </p:cBhvr>
                                      <p:tavLst>
                                        <p:tav tm="0">
                                          <p:val>
                                            <p:fltVal val="90"/>
                                          </p:val>
                                        </p:tav>
                                        <p:tav tm="100000">
                                          <p:val>
                                            <p:fltVal val="0"/>
                                          </p:val>
                                        </p:tav>
                                      </p:tavLst>
                                    </p:anim>
                                    <p:animEffect transition="in" filter="fade">
                                      <p:cBhvr>
                                        <p:cTn id="32" dur="2000"/>
                                        <p:tgtEl>
                                          <p:spTgt spid="10"/>
                                        </p:tgtEl>
                                      </p:cBhvr>
                                    </p:animEffect>
                                  </p:childTnLst>
                                </p:cTn>
                              </p:par>
                            </p:childTnLst>
                          </p:cTn>
                        </p:par>
                        <p:par>
                          <p:cTn id="33" fill="hold">
                            <p:stCondLst>
                              <p:cond delay="8500"/>
                            </p:stCondLst>
                            <p:childTnLst>
                              <p:par>
                                <p:cTn id="34" presetID="14" presetClass="entr" presetSubtype="1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2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lja3ism">
      <a:majorFont>
        <a:latin typeface="SimHei"/>
        <a:ea typeface="Microsoft YaHei"/>
        <a:cs typeface=""/>
      </a:majorFont>
      <a:minorFont>
        <a:latin typeface="SimHei"/>
        <a:ea typeface="Microsoft YaHei"/>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问号">
  <a:themeElements>
    <a:clrScheme name="问号">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fontScheme name="clja3ism">
      <a:majorFont>
        <a:latin typeface="SimHei"/>
        <a:ea typeface="Microsoft YaHei"/>
        <a:cs typeface=""/>
      </a:majorFont>
      <a:minorFont>
        <a:latin typeface="SimHe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主题1">
  <a:themeElements>
    <a:clrScheme name="此演示文稿主题颜色">
      <a:dk1>
        <a:srgbClr val="000000"/>
      </a:dk1>
      <a:lt1>
        <a:srgbClr val="FFFFFF"/>
      </a:lt1>
      <a:dk2>
        <a:srgbClr val="000000"/>
      </a:dk2>
      <a:lt2>
        <a:srgbClr val="FFFFFF"/>
      </a:lt2>
      <a:accent1>
        <a:srgbClr val="9B0D13"/>
      </a:accent1>
      <a:accent2>
        <a:srgbClr val="FFBE00"/>
      </a:accent2>
      <a:accent3>
        <a:srgbClr val="D03F56"/>
      </a:accent3>
      <a:accent4>
        <a:srgbClr val="7030A0"/>
      </a:accent4>
      <a:accent5>
        <a:srgbClr val="EEECE1"/>
      </a:accent5>
      <a:accent6>
        <a:srgbClr val="F79646"/>
      </a:accent6>
      <a:hlink>
        <a:srgbClr val="0000FF"/>
      </a:hlink>
      <a:folHlink>
        <a:srgbClr val="800080"/>
      </a:folHlink>
    </a:clrScheme>
    <a:fontScheme name="clja3ism">
      <a:majorFont>
        <a:latin typeface="SimHei"/>
        <a:ea typeface="Microsoft YaHei"/>
        <a:cs typeface=""/>
      </a:majorFont>
      <a:minorFont>
        <a:latin typeface="SimHe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主题1 1">
        <a:dk1>
          <a:srgbClr val="000000"/>
        </a:dk1>
        <a:lt1>
          <a:srgbClr val="FFFFFF"/>
        </a:lt1>
        <a:dk2>
          <a:srgbClr val="000000"/>
        </a:dk2>
        <a:lt2>
          <a:srgbClr val="FFFFFF"/>
        </a:lt2>
        <a:accent1>
          <a:srgbClr val="9B0D13"/>
        </a:accent1>
        <a:accent2>
          <a:srgbClr val="FFBE00"/>
        </a:accent2>
        <a:accent3>
          <a:srgbClr val="FFFFFF"/>
        </a:accent3>
        <a:accent4>
          <a:srgbClr val="000000"/>
        </a:accent4>
        <a:accent5>
          <a:srgbClr val="CBAAAA"/>
        </a:accent5>
        <a:accent6>
          <a:srgbClr val="E7A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9029</Words>
  <Application>WPS 演示</Application>
  <PresentationFormat>全屏显示(16:9)</PresentationFormat>
  <Paragraphs>760</Paragraphs>
  <Slides>42</Slides>
  <Notes>57</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42</vt:i4>
      </vt:variant>
    </vt:vector>
  </HeadingPairs>
  <TitlesOfParts>
    <vt:vector size="58" baseType="lpstr">
      <vt:lpstr>Arial</vt:lpstr>
      <vt:lpstr>宋体</vt:lpstr>
      <vt:lpstr>Wingdings</vt:lpstr>
      <vt:lpstr>微软雅黑</vt:lpstr>
      <vt:lpstr>黑体</vt:lpstr>
      <vt:lpstr>华文行楷</vt:lpstr>
      <vt:lpstr>华文细黑</vt:lpstr>
      <vt:lpstr>华文中宋</vt:lpstr>
      <vt:lpstr>造字工房版黑（非商用）常规体</vt:lpstr>
      <vt:lpstr>等线</vt:lpstr>
      <vt:lpstr>Arial Unicode MS</vt:lpstr>
      <vt:lpstr>Calibri</vt:lpstr>
      <vt:lpstr>楷体</vt:lpstr>
      <vt:lpstr>1_Office 主题</vt:lpstr>
      <vt:lpstr>问号</vt:lpstr>
      <vt:lpstr>1_主题1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做</dc:title>
  <dc:creator/>
  <cp:lastModifiedBy>林娅军</cp:lastModifiedBy>
  <cp:revision>668</cp:revision>
  <dcterms:created xsi:type="dcterms:W3CDTF">2016-02-23T04:18:00Z</dcterms:created>
  <dcterms:modified xsi:type="dcterms:W3CDTF">2018-09-14T02:27:28Z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